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s/slide36.xml" ContentType="application/vnd.openxmlformats-officedocument.presentationml.slide+xml"/>
  <Override PartName="/ppt/slides/slide83.xml" ContentType="application/vnd.openxmlformats-officedocument.presentationml.slide+xml"/>
  <Override PartName="/ppt/diagrams/colors11.xml" ContentType="application/vnd.openxmlformats-officedocument.drawingml.diagramColor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Masters/slideMaster19.xml" ContentType="application/vnd.openxmlformats-officedocument.presentationml.slideMaster+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Masters/slideMaster44.xml" ContentType="application/vnd.openxmlformats-officedocument.presentationml.slideMaster+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theme/theme29.xml" ContentType="application/vnd.openxmlformats-officedocument.theme+xml"/>
  <Override PartName="/ppt/notesSlides/notesSlide16.xml" ContentType="application/vnd.openxmlformats-officedocument.presentationml.notesSlide+xml"/>
  <Override PartName="/ppt/slideMasters/slideMaster33.xml" ContentType="application/vnd.openxmlformats-officedocument.presentationml.slideMaster+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43.xml" ContentType="application/vnd.openxmlformats-officedocument.theme+xml"/>
  <Override PartName="/ppt/notesSlides/notesSlide30.xml" ContentType="application/vnd.openxmlformats-officedocument.presentationml.notesSlide+xml"/>
  <Override PartName="/ppt/slides/slide99.xml" ContentType="application/vnd.openxmlformats-officedocument.presentationml.slide+xml"/>
  <Override PartName="/ppt/theme/theme21.xml" ContentType="application/vnd.openxmlformats-officedocument.theme+xml"/>
  <Override PartName="/ppt/theme/theme32.xml" ContentType="application/vnd.openxmlformats-officedocument.them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theme/theme10.xml" ContentType="application/vnd.openxmlformats-officedocument.them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diagrams/drawing3.xml" ContentType="application/vnd.ms-office.drawingml.diagramDrawing+xml"/>
  <Override PartName="/ppt/slideMasters/slideMaster49.xml" ContentType="application/vnd.openxmlformats-officedocument.presentationml.slideMaster+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slideMasters/slideMaster27.xml" ContentType="application/vnd.openxmlformats-officedocument.presentationml.slideMaster+xml"/>
  <Override PartName="/ppt/slideMasters/slideMaster38.xml" ContentType="application/vnd.openxmlformats-officedocument.presentationml.slideMaster+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theme/theme37.xml" ContentType="application/vnd.openxmlformats-officedocument.theme+xml"/>
  <Override PartName="/ppt/theme/theme48.xml" ContentType="application/vnd.openxmlformats-officedocument.theme+xml"/>
  <Override PartName="/ppt/diagrams/layout6.xml" ContentType="application/vnd.openxmlformats-officedocument.drawingml.diagramLayout+xml"/>
  <Override PartName="/ppt/notesSlides/notesSlide24.xml" ContentType="application/vnd.openxmlformats-officedocument.presentationml.notesSlide+xml"/>
  <Override PartName="/ppt/diagrams/data10.xml" ContentType="application/vnd.openxmlformats-officedocument.drawingml.diagramData+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heme/theme26.xml" ContentType="application/vnd.openxmlformats-officedocument.them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Masters/slideMaster30.xml" ContentType="application/vnd.openxmlformats-officedocument.presentationml.slideMaster+xml"/>
  <Override PartName="/ppt/slideMasters/slideMaster4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diagrams/drawing8.xml" ContentType="application/vnd.ms-office.drawingml.diagramDrawing+xml"/>
  <Override PartName="/ppt/theme/theme40.xml" ContentType="application/vnd.openxmlformats-officedocument.theme+xml"/>
  <Override PartName="/ppt/theme/theme51.xml" ContentType="application/vnd.openxmlformats-officedocument.theme+xml"/>
  <Override PartName="/ppt/diagrams/quickStyle8.xml" ContentType="application/vnd.openxmlformats-officedocument.drawingml.diagramStyle+xml"/>
  <Override PartName="/ppt/diagrams/layout14.xml" ContentType="application/vnd.openxmlformats-officedocument.drawingml.diagramLayout+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diagrams/data15.xml" ContentType="application/vnd.openxmlformats-officedocument.drawingml.diagramData+xml"/>
  <Override PartName="/ppt/slideMasters/slideMaster46.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slideMasters/slideMaster35.xml" ContentType="application/vnd.openxmlformats-officedocument.presentationml.slideMaster+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Masters/slideMaster24.xml" ContentType="application/vnd.openxmlformats-officedocument.presentationml.slideMaster+xml"/>
  <Override PartName="/ppt/slides/slide30.xml" ContentType="application/vnd.openxmlformats-officedocument.presentationml.slide+xml"/>
  <Override PartName="/ppt/theme/theme45.xml" ContentType="application/vnd.openxmlformats-officedocument.theme+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theme/theme23.xml" ContentType="application/vnd.openxmlformats-officedocument.theme+xml"/>
  <Override PartName="/ppt/theme/theme34.xml" ContentType="application/vnd.openxmlformats-officedocument.them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slides/slide79.xml" ContentType="application/vnd.openxmlformats-officedocument.presentationml.slide+xml"/>
  <Override PartName="/ppt/theme/theme12.xml" ContentType="application/vnd.openxmlformats-officedocument.them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quickStyle5.xml" ContentType="application/vnd.openxmlformats-officedocument.drawingml.diagramStyle+xml"/>
  <Override PartName="/ppt/slideMasters/slideMaster29.xml" ContentType="application/vnd.openxmlformats-officedocument.presentationml.slideMaster+xml"/>
  <Override PartName="/ppt/slides/slide46.xml" ContentType="application/vnd.openxmlformats-officedocument.presentationml.slide+xml"/>
  <Override PartName="/ppt/slides/slide93.xml" ContentType="application/vnd.openxmlformats-officedocument.presentationml.slide+xml"/>
  <Override PartName="/ppt/diagrams/colors10.xml" ContentType="application/vnd.openxmlformats-officedocument.drawingml.diagramColors+xml"/>
  <Override PartName="/ppt/notesSlides/notesSlide48.xml" ContentType="application/vnd.openxmlformats-officedocument.presentationml.notesSlide+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theme/theme39.xml" ContentType="application/vnd.openxmlformats-officedocument.theme+xml"/>
  <Override PartName="/ppt/diagrams/layout8.xml" ContentType="application/vnd.openxmlformats-officedocument.drawingml.diagramLayout+xml"/>
  <Override PartName="/ppt/notesSlides/notesSlide37.xml" ContentType="application/vnd.openxmlformats-officedocument.presentationml.notesSlide+xml"/>
  <Override PartName="/ppt/diagrams/data12.xml" ContentType="application/vnd.openxmlformats-officedocument.drawingml.diagramData+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diagrams/quickStyle16.xml" ContentType="application/vnd.openxmlformats-officedocument.drawingml.diagramStyle+xml"/>
  <Override PartName="/ppt/slideMasters/slideMaster32.xml" ContentType="application/vnd.openxmlformats-officedocument.presentationml.slideMaster+xml"/>
  <Override PartName="/ppt/slideMasters/slideMaster43.xml" ContentType="application/vnd.openxmlformats-officedocument.presentationml.slideMaster+xml"/>
  <Override PartName="/ppt/slideLayouts/slideLayout12.xml" ContentType="application/vnd.openxmlformats-officedocument.presentationml.slideLayout+xml"/>
  <Override PartName="/ppt/theme/theme17.xml" ContentType="application/vnd.openxmlformats-officedocument.theme+xml"/>
  <Override PartName="/ppt/notesSlides/notesSlide51.xml" ContentType="application/vnd.openxmlformats-officedocument.presentationml.notesSlide+xml"/>
  <Override PartName="/ppt/slideMasters/slideMaster21.xml" ContentType="application/vnd.openxmlformats-officedocument.presentationml.slideMaster+xml"/>
  <Override PartName="/ppt/theme/theme42.xml" ContentType="application/vnd.openxmlformats-officedocument.theme+xml"/>
  <Override PartName="/ppt/notesSlides/notesSlide40.xml" ContentType="application/vnd.openxmlformats-officedocument.presentationml.notesSlide+xml"/>
  <Override PartName="/ppt/diagrams/layout16.xml" ContentType="application/vnd.openxmlformats-officedocument.drawingml.diagram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s/slide98.xml" ContentType="application/vnd.openxmlformats-officedocument.presentationml.slide+xml"/>
  <Override PartName="/ppt/theme/theme9.xml" ContentType="application/vnd.openxmlformats-officedocument.theme+xml"/>
  <Override PartName="/ppt/theme/theme31.xml" ContentType="application/vnd.openxmlformats-officedocument.theme+xml"/>
  <Override PartName="/ppt/notesSlides/notesSlide6.xml" ContentType="application/vnd.openxmlformats-officedocument.presentationml.notesSlide+xml"/>
  <Override PartName="/ppt/slides/slide87.xml" ContentType="application/vnd.openxmlformats-officedocument.presentationml.slide+xml"/>
  <Override PartName="/ppt/theme/theme20.xml" ContentType="application/vnd.openxmlformats-officedocument.theme+xml"/>
  <Override PartName="/ppt/diagrams/data1.xml" ContentType="application/vnd.openxmlformats-officedocument.drawingml.diagramData+xml"/>
  <Override PartName="/ppt/diagrams/colors3.xml" ContentType="application/vnd.openxmlformats-officedocument.drawingml.diagramColors+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Masters/slideMaster48.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Masters/slideMaster37.xml" ContentType="application/vnd.openxmlformats-officedocument.presentationml.slideMaster+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Masters/slideMaster26.xml" ContentType="application/vnd.openxmlformats-officedocument.presentationml.slideMaster+xml"/>
  <Override PartName="/ppt/slides/slide32.xml" ContentType="application/vnd.openxmlformats-officedocument.presentationml.slide+xml"/>
  <Override PartName="/ppt/theme/theme47.xml" ContentType="application/vnd.openxmlformats-officedocument.theme+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theme/theme36.xml" ContentType="application/vnd.openxmlformats-officedocument.them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docProps/custom.xml" ContentType="application/vnd.openxmlformats-officedocument.custom-properties+xml"/>
  <Override PartName="/ppt/slideMasters/slideMaster40.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theme/theme50.xml" ContentType="application/vnd.openxmlformats-officedocument.theme+xml"/>
  <Override PartName="/ppt/diagrams/drawing7.xml" ContentType="application/vnd.ms-office.drawingml.diagramDrawing+xml"/>
  <Override PartName="/ppt/diagrams/layout13.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Masters/slideMaster34.xml" ContentType="application/vnd.openxmlformats-officedocument.presentationml.slideMaster+xml"/>
  <Override PartName="/ppt/slideMasters/slideMaster45.xml" ContentType="application/vnd.openxmlformats-officedocument.presentationml.slideMaster+xml"/>
  <Override PartName="/ppt/slides/slide51.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notesSlides/notesSlide53.xml" ContentType="application/vnd.openxmlformats-officedocument.presentationml.notesSlide+xml"/>
  <Override PartName="/ppt/slideMasters/slideMaster23.xml" ContentType="application/vnd.openxmlformats-officedocument.presentationml.slideMaster+xml"/>
  <Override PartName="/ppt/slides/slide40.xml" ContentType="application/vnd.openxmlformats-officedocument.presentationml.slide+xml"/>
  <Override PartName="/ppt/theme/theme44.xml" ContentType="application/vnd.openxmlformats-officedocument.theme+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theme/theme33.xml" ContentType="application/vnd.openxmlformats-officedocument.them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theme/theme22.xml" ContentType="application/vnd.openxmlformats-officedocument.them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slides/slide78.xml" ContentType="application/vnd.openxmlformats-officedocument.presentationml.slide+xml"/>
  <Override PartName="/ppt/handoutMasters/handoutMaster1.xml" ContentType="application/vnd.openxmlformats-officedocument.presentationml.handoutMaster+xml"/>
  <Override PartName="/ppt/theme/theme11.xml" ContentType="application/vnd.openxmlformats-officedocument.them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slideMasters/slideMaster28.xml" ContentType="application/vnd.openxmlformats-officedocument.presentationml.slideMaster+xml"/>
  <Override PartName="/ppt/slides/slide34.xml" ContentType="application/vnd.openxmlformats-officedocument.presentationml.slide+xml"/>
  <Override PartName="/ppt/slides/slide81.xml" ContentType="application/vnd.openxmlformats-officedocument.presentationml.slide+xml"/>
  <Override PartName="/ppt/theme/theme49.xml" ContentType="application/vnd.openxmlformats-officedocument.theme+xml"/>
  <Override PartName="/ppt/diagrams/data11.xml" ContentType="application/vnd.openxmlformats-officedocument.drawingml.diagramData+xm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theme/theme38.xml" ContentType="application/vnd.openxmlformats-officedocument.them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Masters/slideMaster42.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slideMasters/slideMaster31.xml" ContentType="application/vnd.openxmlformats-officedocument.presentationml.slideMaster+xml"/>
  <Override PartName="/ppt/diagrams/drawing9.xml" ContentType="application/vnd.ms-office.drawingml.diagramDrawing+xml"/>
  <Override PartName="/ppt/notesSlides/notesSlide50.xml" ContentType="application/vnd.openxmlformats-officedocument.presentationml.notesSlide+xml"/>
  <Override PartName="/ppt/diagrams/layout15.xml" ContentType="application/vnd.openxmlformats-officedocument.drawingml.diagram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41.xml" ContentType="application/vnd.openxmlformats-officedocument.theme+xml"/>
  <Override PartName="/ppt/diagrams/quickStyle9.xml" ContentType="application/vnd.openxmlformats-officedocument.drawingml.diagramStyle+xml"/>
  <Override PartName="/ppt/slides/slide97.xml" ContentType="application/vnd.openxmlformats-officedocument.presentationml.slide+xml"/>
  <Override PartName="/ppt/theme/theme30.xml" ContentType="application/vnd.openxmlformats-officedocument.theme+xml"/>
  <Override PartName="/ppt/notesSlides/notesSlide5.xml" ContentType="application/vnd.openxmlformats-officedocument.presentationml.notesSlide+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Masters/slideMaster47.xml" ContentType="application/vnd.openxmlformats-officedocument.presentationml.slideMaster+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55.xml" ContentType="application/vnd.openxmlformats-officedocument.presentationml.notesSlide+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theme/theme46.xml" ContentType="application/vnd.openxmlformats-officedocument.theme+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theme/theme35.xml" ContentType="application/vnd.openxmlformats-officedocument.them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heme/theme24.xml" ContentType="application/vnd.openxmlformats-officedocument.them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theme/theme13.xml" ContentType="application/vnd.openxmlformats-officedocument.them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slideMasters/slideMaster3.xml" ContentType="application/vnd.openxmlformats-officedocument.presentationml.slideMaster+xml"/>
  <Override PartName="/ppt/slides/slide58.xml" ContentType="application/vnd.openxmlformats-officedocument.presentationml.slide+xml"/>
  <Override PartName="/ppt/notesSlides/notesSlide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2" r:id="rId1"/>
    <p:sldMasterId id="2147483918" r:id="rId2"/>
    <p:sldMasterId id="2147483927" r:id="rId3"/>
    <p:sldMasterId id="2147483929" r:id="rId4"/>
    <p:sldMasterId id="2147483931" r:id="rId5"/>
    <p:sldMasterId id="2147483933" r:id="rId6"/>
    <p:sldMasterId id="2147483935" r:id="rId7"/>
    <p:sldMasterId id="2147483937" r:id="rId8"/>
    <p:sldMasterId id="2147483939" r:id="rId9"/>
    <p:sldMasterId id="2147483941" r:id="rId10"/>
    <p:sldMasterId id="2147483943" r:id="rId11"/>
    <p:sldMasterId id="2147483945" r:id="rId12"/>
    <p:sldMasterId id="2147483947" r:id="rId13"/>
    <p:sldMasterId id="2147483949" r:id="rId14"/>
    <p:sldMasterId id="2147483951" r:id="rId15"/>
    <p:sldMasterId id="2147483953" r:id="rId16"/>
    <p:sldMasterId id="2147483955" r:id="rId17"/>
    <p:sldMasterId id="2147483957" r:id="rId18"/>
    <p:sldMasterId id="2147483959" r:id="rId19"/>
    <p:sldMasterId id="2147483961" r:id="rId20"/>
    <p:sldMasterId id="2147483963" r:id="rId21"/>
    <p:sldMasterId id="2147483965" r:id="rId22"/>
    <p:sldMasterId id="2147483967" r:id="rId23"/>
    <p:sldMasterId id="2147483969" r:id="rId24"/>
    <p:sldMasterId id="2147483971" r:id="rId25"/>
    <p:sldMasterId id="2147483973" r:id="rId26"/>
    <p:sldMasterId id="2147483975" r:id="rId27"/>
    <p:sldMasterId id="2147483977" r:id="rId28"/>
    <p:sldMasterId id="2147483979" r:id="rId29"/>
    <p:sldMasterId id="2147483981" r:id="rId30"/>
    <p:sldMasterId id="2147483983" r:id="rId31"/>
    <p:sldMasterId id="2147483985" r:id="rId32"/>
    <p:sldMasterId id="2147483987" r:id="rId33"/>
    <p:sldMasterId id="2147483989" r:id="rId34"/>
    <p:sldMasterId id="2147483991" r:id="rId35"/>
    <p:sldMasterId id="2147483993" r:id="rId36"/>
    <p:sldMasterId id="2147483995" r:id="rId37"/>
    <p:sldMasterId id="2147483997" r:id="rId38"/>
    <p:sldMasterId id="2147483999" r:id="rId39"/>
    <p:sldMasterId id="2147484001" r:id="rId40"/>
    <p:sldMasterId id="2147484003" r:id="rId41"/>
    <p:sldMasterId id="2147484005" r:id="rId42"/>
    <p:sldMasterId id="2147484007" r:id="rId43"/>
    <p:sldMasterId id="2147484009" r:id="rId44"/>
    <p:sldMasterId id="2147484011" r:id="rId45"/>
    <p:sldMasterId id="2147484013" r:id="rId46"/>
    <p:sldMasterId id="2147484014" r:id="rId47"/>
    <p:sldMasterId id="2147484018" r:id="rId48"/>
    <p:sldMasterId id="2147484020" r:id="rId49"/>
  </p:sldMasterIdLst>
  <p:notesMasterIdLst>
    <p:notesMasterId r:id="rId157"/>
  </p:notesMasterIdLst>
  <p:handoutMasterIdLst>
    <p:handoutMasterId r:id="rId158"/>
  </p:handoutMasterIdLst>
  <p:sldIdLst>
    <p:sldId id="409" r:id="rId50"/>
    <p:sldId id="270" r:id="rId51"/>
    <p:sldId id="271" r:id="rId52"/>
    <p:sldId id="281" r:id="rId53"/>
    <p:sldId id="269" r:id="rId54"/>
    <p:sldId id="311" r:id="rId55"/>
    <p:sldId id="306" r:id="rId56"/>
    <p:sldId id="307" r:id="rId57"/>
    <p:sldId id="312" r:id="rId58"/>
    <p:sldId id="304" r:id="rId59"/>
    <p:sldId id="299" r:id="rId60"/>
    <p:sldId id="300" r:id="rId61"/>
    <p:sldId id="301" r:id="rId62"/>
    <p:sldId id="277" r:id="rId63"/>
    <p:sldId id="305" r:id="rId64"/>
    <p:sldId id="298" r:id="rId65"/>
    <p:sldId id="314" r:id="rId66"/>
    <p:sldId id="310" r:id="rId67"/>
    <p:sldId id="288" r:id="rId68"/>
    <p:sldId id="285" r:id="rId69"/>
    <p:sldId id="291" r:id="rId70"/>
    <p:sldId id="283" r:id="rId71"/>
    <p:sldId id="292" r:id="rId72"/>
    <p:sldId id="294" r:id="rId73"/>
    <p:sldId id="293" r:id="rId74"/>
    <p:sldId id="303" r:id="rId75"/>
    <p:sldId id="297" r:id="rId76"/>
    <p:sldId id="313" r:id="rId77"/>
    <p:sldId id="315" r:id="rId78"/>
    <p:sldId id="410" r:id="rId79"/>
    <p:sldId id="302" r:id="rId80"/>
    <p:sldId id="272" r:id="rId81"/>
    <p:sldId id="411" r:id="rId82"/>
    <p:sldId id="450" r:id="rId83"/>
    <p:sldId id="401" r:id="rId84"/>
    <p:sldId id="406" r:id="rId85"/>
    <p:sldId id="319" r:id="rId86"/>
    <p:sldId id="328" r:id="rId87"/>
    <p:sldId id="320" r:id="rId88"/>
    <p:sldId id="322" r:id="rId89"/>
    <p:sldId id="323" r:id="rId90"/>
    <p:sldId id="325" r:id="rId91"/>
    <p:sldId id="451" r:id="rId92"/>
    <p:sldId id="452" r:id="rId93"/>
    <p:sldId id="326" r:id="rId94"/>
    <p:sldId id="321" r:id="rId95"/>
    <p:sldId id="327" r:id="rId96"/>
    <p:sldId id="329" r:id="rId97"/>
    <p:sldId id="330" r:id="rId98"/>
    <p:sldId id="331" r:id="rId99"/>
    <p:sldId id="332" r:id="rId100"/>
    <p:sldId id="407" r:id="rId101"/>
    <p:sldId id="335" r:id="rId102"/>
    <p:sldId id="412" r:id="rId103"/>
    <p:sldId id="416" r:id="rId104"/>
    <p:sldId id="417" r:id="rId105"/>
    <p:sldId id="418" r:id="rId106"/>
    <p:sldId id="419" r:id="rId107"/>
    <p:sldId id="420" r:id="rId108"/>
    <p:sldId id="421" r:id="rId109"/>
    <p:sldId id="422" r:id="rId110"/>
    <p:sldId id="423" r:id="rId111"/>
    <p:sldId id="424" r:id="rId112"/>
    <p:sldId id="425" r:id="rId113"/>
    <p:sldId id="446" r:id="rId114"/>
    <p:sldId id="427" r:id="rId115"/>
    <p:sldId id="445" r:id="rId116"/>
    <p:sldId id="429" r:id="rId117"/>
    <p:sldId id="448" r:id="rId118"/>
    <p:sldId id="431" r:id="rId119"/>
    <p:sldId id="432" r:id="rId120"/>
    <p:sldId id="433" r:id="rId121"/>
    <p:sldId id="434" r:id="rId122"/>
    <p:sldId id="435" r:id="rId123"/>
    <p:sldId id="436" r:id="rId124"/>
    <p:sldId id="449" r:id="rId125"/>
    <p:sldId id="438" r:id="rId126"/>
    <p:sldId id="439" r:id="rId127"/>
    <p:sldId id="440" r:id="rId128"/>
    <p:sldId id="441" r:id="rId129"/>
    <p:sldId id="442" r:id="rId130"/>
    <p:sldId id="443" r:id="rId131"/>
    <p:sldId id="444" r:id="rId132"/>
    <p:sldId id="413" r:id="rId133"/>
    <p:sldId id="403" r:id="rId134"/>
    <p:sldId id="414" r:id="rId135"/>
    <p:sldId id="339" r:id="rId136"/>
    <p:sldId id="341" r:id="rId137"/>
    <p:sldId id="415" r:id="rId138"/>
    <p:sldId id="344" r:id="rId139"/>
    <p:sldId id="342" r:id="rId140"/>
    <p:sldId id="340" r:id="rId141"/>
    <p:sldId id="345" r:id="rId142"/>
    <p:sldId id="346" r:id="rId143"/>
    <p:sldId id="347" r:id="rId144"/>
    <p:sldId id="348" r:id="rId145"/>
    <p:sldId id="349" r:id="rId146"/>
    <p:sldId id="350" r:id="rId147"/>
    <p:sldId id="453" r:id="rId148"/>
    <p:sldId id="352" r:id="rId149"/>
    <p:sldId id="353" r:id="rId150"/>
    <p:sldId id="354" r:id="rId151"/>
    <p:sldId id="355" r:id="rId152"/>
    <p:sldId id="356" r:id="rId153"/>
    <p:sldId id="357" r:id="rId154"/>
    <p:sldId id="358" r:id="rId155"/>
    <p:sldId id="404" r:id="rId156"/>
  </p:sldIdLst>
  <p:sldSz cx="9144000" cy="6858000" type="screen4x3"/>
  <p:notesSz cx="6669088" cy="9872663"/>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Instruktion av ppt-mallen" id="{55D86A81-7526-4CB2-AD27-B3EF5E673B66}">
          <p14:sldIdLst>
            <p14:sldId id="256"/>
            <p14:sldId id="270"/>
          </p14:sldIdLst>
        </p14:section>
        <p14:section name="Exempel på Layouter" id="{ADF40A6D-7FF3-41DA-948E-93F4E8FFB569}">
          <p14:sldIdLst>
            <p14:sldId id="269"/>
            <p14:sldId id="257"/>
            <p14:sldId id="258"/>
            <p14:sldId id="271"/>
            <p14:sldId id="259"/>
            <p14:sldId id="267"/>
            <p14:sldId id="260"/>
            <p14:sldId id="262"/>
            <p14:sldId id="261"/>
            <p14:sldId id="266"/>
            <p14:sldId id="263"/>
            <p14:sldId id="265"/>
            <p14:sldId id="264"/>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2F2F2"/>
    <a:srgbClr val="326886"/>
    <a:srgbClr val="2C2C2C"/>
    <a:srgbClr val="FF0066"/>
    <a:srgbClr val="275269"/>
    <a:srgbClr val="A6B750"/>
    <a:srgbClr val="000000"/>
    <a:srgbClr val="8CC2F2"/>
    <a:srgbClr val="F7BF3A"/>
    <a:srgbClr val="13958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0" autoAdjust="0"/>
    <p:restoredTop sz="95739" autoAdjust="0"/>
  </p:normalViewPr>
  <p:slideViewPr>
    <p:cSldViewPr snapToGrid="0">
      <p:cViewPr>
        <p:scale>
          <a:sx n="80" d="100"/>
          <a:sy n="80" d="100"/>
        </p:scale>
        <p:origin x="-1860" y="-558"/>
      </p:cViewPr>
      <p:guideLst>
        <p:guide orient="horz" pos="3942"/>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68.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14.xml"/><Relationship Id="rId68" Type="http://schemas.openxmlformats.org/officeDocument/2006/relationships/slide" Target="slides/slide19.xml"/><Relationship Id="rId84" Type="http://schemas.openxmlformats.org/officeDocument/2006/relationships/slide" Target="slides/slide35.xml"/><Relationship Id="rId89" Type="http://schemas.openxmlformats.org/officeDocument/2006/relationships/slide" Target="slides/slide40.xml"/><Relationship Id="rId112" Type="http://schemas.openxmlformats.org/officeDocument/2006/relationships/slide" Target="slides/slide63.xml"/><Relationship Id="rId133" Type="http://schemas.openxmlformats.org/officeDocument/2006/relationships/slide" Target="slides/slide84.xml"/><Relationship Id="rId138" Type="http://schemas.openxmlformats.org/officeDocument/2006/relationships/slide" Target="slides/slide89.xml"/><Relationship Id="rId154" Type="http://schemas.openxmlformats.org/officeDocument/2006/relationships/slide" Target="slides/slide105.xml"/><Relationship Id="rId159" Type="http://schemas.openxmlformats.org/officeDocument/2006/relationships/presProps" Target="presProps.xml"/><Relationship Id="rId16" Type="http://schemas.openxmlformats.org/officeDocument/2006/relationships/slideMaster" Target="slideMasters/slideMaster16.xml"/><Relationship Id="rId107" Type="http://schemas.openxmlformats.org/officeDocument/2006/relationships/slide" Target="slides/slide58.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4.xml"/><Relationship Id="rId58" Type="http://schemas.openxmlformats.org/officeDocument/2006/relationships/slide" Target="slides/slide9.xml"/><Relationship Id="rId74" Type="http://schemas.openxmlformats.org/officeDocument/2006/relationships/slide" Target="slides/slide25.xml"/><Relationship Id="rId79" Type="http://schemas.openxmlformats.org/officeDocument/2006/relationships/slide" Target="slides/slide30.xml"/><Relationship Id="rId102" Type="http://schemas.openxmlformats.org/officeDocument/2006/relationships/slide" Target="slides/slide53.xml"/><Relationship Id="rId123" Type="http://schemas.openxmlformats.org/officeDocument/2006/relationships/slide" Target="slides/slide74.xml"/><Relationship Id="rId128" Type="http://schemas.openxmlformats.org/officeDocument/2006/relationships/slide" Target="slides/slide79.xml"/><Relationship Id="rId144" Type="http://schemas.openxmlformats.org/officeDocument/2006/relationships/slide" Target="slides/slide95.xml"/><Relationship Id="rId149" Type="http://schemas.openxmlformats.org/officeDocument/2006/relationships/slide" Target="slides/slide100.xml"/><Relationship Id="rId5" Type="http://schemas.openxmlformats.org/officeDocument/2006/relationships/slideMaster" Target="slideMasters/slideMaster5.xml"/><Relationship Id="rId90" Type="http://schemas.openxmlformats.org/officeDocument/2006/relationships/slide" Target="slides/slide41.xml"/><Relationship Id="rId95" Type="http://schemas.openxmlformats.org/officeDocument/2006/relationships/slide" Target="slides/slide46.xml"/><Relationship Id="rId160" Type="http://schemas.openxmlformats.org/officeDocument/2006/relationships/viewProps" Target="viewProps.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 Target="slides/slide15.xml"/><Relationship Id="rId69" Type="http://schemas.openxmlformats.org/officeDocument/2006/relationships/slide" Target="slides/slide20.xml"/><Relationship Id="rId113" Type="http://schemas.openxmlformats.org/officeDocument/2006/relationships/slide" Target="slides/slide64.xml"/><Relationship Id="rId118" Type="http://schemas.openxmlformats.org/officeDocument/2006/relationships/slide" Target="slides/slide69.xml"/><Relationship Id="rId134" Type="http://schemas.openxmlformats.org/officeDocument/2006/relationships/slide" Target="slides/slide85.xml"/><Relationship Id="rId139" Type="http://schemas.openxmlformats.org/officeDocument/2006/relationships/slide" Target="slides/slide90.xml"/><Relationship Id="rId80" Type="http://schemas.openxmlformats.org/officeDocument/2006/relationships/slide" Target="slides/slide31.xml"/><Relationship Id="rId85" Type="http://schemas.openxmlformats.org/officeDocument/2006/relationships/slide" Target="slides/slide36.xml"/><Relationship Id="rId150" Type="http://schemas.openxmlformats.org/officeDocument/2006/relationships/slide" Target="slides/slide101.xml"/><Relationship Id="rId155" Type="http://schemas.openxmlformats.org/officeDocument/2006/relationships/slide" Target="slides/slide106.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 Target="slides/slide10.xml"/><Relationship Id="rId103" Type="http://schemas.openxmlformats.org/officeDocument/2006/relationships/slide" Target="slides/slide54.xml"/><Relationship Id="rId108" Type="http://schemas.openxmlformats.org/officeDocument/2006/relationships/slide" Target="slides/slide59.xml"/><Relationship Id="rId124" Type="http://schemas.openxmlformats.org/officeDocument/2006/relationships/slide" Target="slides/slide75.xml"/><Relationship Id="rId129" Type="http://schemas.openxmlformats.org/officeDocument/2006/relationships/slide" Target="slides/slide80.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5.xml"/><Relationship Id="rId62" Type="http://schemas.openxmlformats.org/officeDocument/2006/relationships/slide" Target="slides/slide13.xml"/><Relationship Id="rId70" Type="http://schemas.openxmlformats.org/officeDocument/2006/relationships/slide" Target="slides/slide21.xml"/><Relationship Id="rId75" Type="http://schemas.openxmlformats.org/officeDocument/2006/relationships/slide" Target="slides/slide26.xml"/><Relationship Id="rId83" Type="http://schemas.openxmlformats.org/officeDocument/2006/relationships/slide" Target="slides/slide34.xml"/><Relationship Id="rId88" Type="http://schemas.openxmlformats.org/officeDocument/2006/relationships/slide" Target="slides/slide39.xml"/><Relationship Id="rId91" Type="http://schemas.openxmlformats.org/officeDocument/2006/relationships/slide" Target="slides/slide42.xml"/><Relationship Id="rId96" Type="http://schemas.openxmlformats.org/officeDocument/2006/relationships/slide" Target="slides/slide47.xml"/><Relationship Id="rId111" Type="http://schemas.openxmlformats.org/officeDocument/2006/relationships/slide" Target="slides/slide62.xml"/><Relationship Id="rId132" Type="http://schemas.openxmlformats.org/officeDocument/2006/relationships/slide" Target="slides/slide83.xml"/><Relationship Id="rId140" Type="http://schemas.openxmlformats.org/officeDocument/2006/relationships/slide" Target="slides/slide91.xml"/><Relationship Id="rId145" Type="http://schemas.openxmlformats.org/officeDocument/2006/relationships/slide" Target="slides/slide96.xml"/><Relationship Id="rId153" Type="http://schemas.openxmlformats.org/officeDocument/2006/relationships/slide" Target="slides/slide104.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8.xml"/><Relationship Id="rId106" Type="http://schemas.openxmlformats.org/officeDocument/2006/relationships/slide" Target="slides/slide57.xml"/><Relationship Id="rId114" Type="http://schemas.openxmlformats.org/officeDocument/2006/relationships/slide" Target="slides/slide65.xml"/><Relationship Id="rId119" Type="http://schemas.openxmlformats.org/officeDocument/2006/relationships/slide" Target="slides/slide70.xml"/><Relationship Id="rId127" Type="http://schemas.openxmlformats.org/officeDocument/2006/relationships/slide" Target="slides/slide78.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3.xml"/><Relationship Id="rId60" Type="http://schemas.openxmlformats.org/officeDocument/2006/relationships/slide" Target="slides/slide11.xml"/><Relationship Id="rId65" Type="http://schemas.openxmlformats.org/officeDocument/2006/relationships/slide" Target="slides/slide16.xml"/><Relationship Id="rId73" Type="http://schemas.openxmlformats.org/officeDocument/2006/relationships/slide" Target="slides/slide24.xml"/><Relationship Id="rId78" Type="http://schemas.openxmlformats.org/officeDocument/2006/relationships/slide" Target="slides/slide29.xml"/><Relationship Id="rId81" Type="http://schemas.openxmlformats.org/officeDocument/2006/relationships/slide" Target="slides/slide32.xml"/><Relationship Id="rId86" Type="http://schemas.openxmlformats.org/officeDocument/2006/relationships/slide" Target="slides/slide37.xml"/><Relationship Id="rId94" Type="http://schemas.openxmlformats.org/officeDocument/2006/relationships/slide" Target="slides/slide45.xml"/><Relationship Id="rId99" Type="http://schemas.openxmlformats.org/officeDocument/2006/relationships/slide" Target="slides/slide50.xml"/><Relationship Id="rId101" Type="http://schemas.openxmlformats.org/officeDocument/2006/relationships/slide" Target="slides/slide52.xml"/><Relationship Id="rId122" Type="http://schemas.openxmlformats.org/officeDocument/2006/relationships/slide" Target="slides/slide73.xml"/><Relationship Id="rId130" Type="http://schemas.openxmlformats.org/officeDocument/2006/relationships/slide" Target="slides/slide81.xml"/><Relationship Id="rId135" Type="http://schemas.openxmlformats.org/officeDocument/2006/relationships/slide" Target="slides/slide86.xml"/><Relationship Id="rId143" Type="http://schemas.openxmlformats.org/officeDocument/2006/relationships/slide" Target="slides/slide94.xml"/><Relationship Id="rId148" Type="http://schemas.openxmlformats.org/officeDocument/2006/relationships/slide" Target="slides/slide99.xml"/><Relationship Id="rId151" Type="http://schemas.openxmlformats.org/officeDocument/2006/relationships/slide" Target="slides/slide102.xml"/><Relationship Id="rId156" Type="http://schemas.openxmlformats.org/officeDocument/2006/relationships/slide" Target="slides/slide10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60.xml"/><Relationship Id="rId34" Type="http://schemas.openxmlformats.org/officeDocument/2006/relationships/slideMaster" Target="slideMasters/slideMaster34.xml"/><Relationship Id="rId50" Type="http://schemas.openxmlformats.org/officeDocument/2006/relationships/slide" Target="slides/slide1.xml"/><Relationship Id="rId55" Type="http://schemas.openxmlformats.org/officeDocument/2006/relationships/slide" Target="slides/slide6.xml"/><Relationship Id="rId76" Type="http://schemas.openxmlformats.org/officeDocument/2006/relationships/slide" Target="slides/slide27.xml"/><Relationship Id="rId97" Type="http://schemas.openxmlformats.org/officeDocument/2006/relationships/slide" Target="slides/slide48.xml"/><Relationship Id="rId104" Type="http://schemas.openxmlformats.org/officeDocument/2006/relationships/slide" Target="slides/slide55.xml"/><Relationship Id="rId120" Type="http://schemas.openxmlformats.org/officeDocument/2006/relationships/slide" Target="slides/slide71.xml"/><Relationship Id="rId125" Type="http://schemas.openxmlformats.org/officeDocument/2006/relationships/slide" Target="slides/slide76.xml"/><Relationship Id="rId141" Type="http://schemas.openxmlformats.org/officeDocument/2006/relationships/slide" Target="slides/slide92.xml"/><Relationship Id="rId146" Type="http://schemas.openxmlformats.org/officeDocument/2006/relationships/slide" Target="slides/slide97.xml"/><Relationship Id="rId7" Type="http://schemas.openxmlformats.org/officeDocument/2006/relationships/slideMaster" Target="slideMasters/slideMaster7.xml"/><Relationship Id="rId71" Type="http://schemas.openxmlformats.org/officeDocument/2006/relationships/slide" Target="slides/slide22.xml"/><Relationship Id="rId92" Type="http://schemas.openxmlformats.org/officeDocument/2006/relationships/slide" Target="slides/slide43.xml"/><Relationship Id="rId16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17.xml"/><Relationship Id="rId87" Type="http://schemas.openxmlformats.org/officeDocument/2006/relationships/slide" Target="slides/slide38.xml"/><Relationship Id="rId110" Type="http://schemas.openxmlformats.org/officeDocument/2006/relationships/slide" Target="slides/slide61.xml"/><Relationship Id="rId115" Type="http://schemas.openxmlformats.org/officeDocument/2006/relationships/slide" Target="slides/slide66.xml"/><Relationship Id="rId131" Type="http://schemas.openxmlformats.org/officeDocument/2006/relationships/slide" Target="slides/slide82.xml"/><Relationship Id="rId136" Type="http://schemas.openxmlformats.org/officeDocument/2006/relationships/slide" Target="slides/slide87.xml"/><Relationship Id="rId157" Type="http://schemas.openxmlformats.org/officeDocument/2006/relationships/notesMaster" Target="notesMasters/notesMaster1.xml"/><Relationship Id="rId61" Type="http://schemas.openxmlformats.org/officeDocument/2006/relationships/slide" Target="slides/slide12.xml"/><Relationship Id="rId82" Type="http://schemas.openxmlformats.org/officeDocument/2006/relationships/slide" Target="slides/slide33.xml"/><Relationship Id="rId152" Type="http://schemas.openxmlformats.org/officeDocument/2006/relationships/slide" Target="slides/slide10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7.xml"/><Relationship Id="rId77" Type="http://schemas.openxmlformats.org/officeDocument/2006/relationships/slide" Target="slides/slide28.xml"/><Relationship Id="rId100" Type="http://schemas.openxmlformats.org/officeDocument/2006/relationships/slide" Target="slides/slide51.xml"/><Relationship Id="rId105" Type="http://schemas.openxmlformats.org/officeDocument/2006/relationships/slide" Target="slides/slide56.xml"/><Relationship Id="rId126" Type="http://schemas.openxmlformats.org/officeDocument/2006/relationships/slide" Target="slides/slide77.xml"/><Relationship Id="rId147" Type="http://schemas.openxmlformats.org/officeDocument/2006/relationships/slide" Target="slides/slide98.xml"/><Relationship Id="rId8" Type="http://schemas.openxmlformats.org/officeDocument/2006/relationships/slideMaster" Target="slideMasters/slideMaster8.xml"/><Relationship Id="rId51" Type="http://schemas.openxmlformats.org/officeDocument/2006/relationships/slide" Target="slides/slide2.xml"/><Relationship Id="rId72" Type="http://schemas.openxmlformats.org/officeDocument/2006/relationships/slide" Target="slides/slide23.xml"/><Relationship Id="rId93" Type="http://schemas.openxmlformats.org/officeDocument/2006/relationships/slide" Target="slides/slide44.xml"/><Relationship Id="rId98" Type="http://schemas.openxmlformats.org/officeDocument/2006/relationships/slide" Target="slides/slide49.xml"/><Relationship Id="rId121" Type="http://schemas.openxmlformats.org/officeDocument/2006/relationships/slide" Target="slides/slide72.xml"/><Relationship Id="rId142" Type="http://schemas.openxmlformats.org/officeDocument/2006/relationships/slide" Target="slides/slide93.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 Target="slides/slide18.xml"/><Relationship Id="rId116" Type="http://schemas.openxmlformats.org/officeDocument/2006/relationships/slide" Target="slides/slide67.xml"/><Relationship Id="rId137" Type="http://schemas.openxmlformats.org/officeDocument/2006/relationships/slide" Target="slides/slide88.xml"/><Relationship Id="rId15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A8F221-D2F2-4754-9AED-B16569EE3B16}" type="doc">
      <dgm:prSet loTypeId="urn:microsoft.com/office/officeart/2005/8/layout/chart3" loCatId="cycle" qsTypeId="urn:microsoft.com/office/officeart/2005/8/quickstyle/simple1" qsCatId="simple" csTypeId="urn:microsoft.com/office/officeart/2005/8/colors/colorful1" csCatId="colorful" phldr="1"/>
      <dgm:spPr/>
      <dgm:t>
        <a:bodyPr/>
        <a:lstStyle/>
        <a:p>
          <a:endParaRPr lang="sv-SE"/>
        </a:p>
      </dgm:t>
    </dgm:pt>
    <dgm:pt modelId="{B372A0F1-835B-4660-9788-9378C5A10A1D}">
      <dgm:prSet phldrT="[Text]" custT="1"/>
      <dgm:spPr>
        <a:solidFill>
          <a:schemeClr val="accent3">
            <a:lumMod val="75000"/>
          </a:schemeClr>
        </a:solidFill>
      </dgm:spPr>
      <dgm:t>
        <a:bodyPr/>
        <a:lstStyle/>
        <a:p>
          <a:r>
            <a:rPr lang="sv-SE" sz="300" b="1" dirty="0" smtClean="0"/>
            <a:t>Löpande beslut</a:t>
          </a:r>
          <a:endParaRPr lang="sv-SE" sz="700" b="1" dirty="0"/>
        </a:p>
      </dgm:t>
    </dgm:pt>
    <dgm:pt modelId="{C818C84B-536E-4F34-83DB-CCBA2FF94EAE}" type="sibTrans" cxnId="{802D35CF-B9B3-4A80-984E-0F8B785A5CB6}">
      <dgm:prSet/>
      <dgm:spPr/>
      <dgm:t>
        <a:bodyPr/>
        <a:lstStyle/>
        <a:p>
          <a:endParaRPr lang="sv-SE" b="1"/>
        </a:p>
      </dgm:t>
    </dgm:pt>
    <dgm:pt modelId="{C38011B3-F621-48F4-9F33-58A19DF4831D}" type="parTrans" cxnId="{802D35CF-B9B3-4A80-984E-0F8B785A5CB6}">
      <dgm:prSet/>
      <dgm:spPr/>
      <dgm:t>
        <a:bodyPr/>
        <a:lstStyle/>
        <a:p>
          <a:endParaRPr lang="sv-SE" b="1"/>
        </a:p>
      </dgm:t>
    </dgm:pt>
    <dgm:pt modelId="{4F0A9B18-0D7B-425F-A082-18F5E400D5AB}">
      <dgm:prSet phldrT="[Text]" custT="1"/>
      <dgm:spPr/>
      <dgm:t>
        <a:bodyPr/>
        <a:lstStyle/>
        <a:p>
          <a:pPr>
            <a:spcAft>
              <a:spcPts val="0"/>
            </a:spcAft>
          </a:pPr>
          <a:r>
            <a:rPr lang="sv-SE" sz="300" b="1" dirty="0" smtClean="0"/>
            <a:t>Program,</a:t>
          </a:r>
        </a:p>
        <a:p>
          <a:pPr>
            <a:spcAft>
              <a:spcPts val="0"/>
            </a:spcAft>
          </a:pPr>
          <a:r>
            <a:rPr lang="sv-SE" sz="300" b="1" dirty="0" smtClean="0"/>
            <a:t>planer, </a:t>
          </a:r>
          <a:r>
            <a:rPr lang="sv-SE" sz="300" b="1" dirty="0" err="1" smtClean="0"/>
            <a:t>etc</a:t>
          </a:r>
          <a:endParaRPr lang="sv-SE" sz="300" b="1" dirty="0"/>
        </a:p>
      </dgm:t>
    </dgm:pt>
    <dgm:pt modelId="{B8E3FED4-59D7-464B-9519-0F36A936EADD}" type="sibTrans" cxnId="{1DEF9AFC-DC54-4380-8CC5-1893775C68E9}">
      <dgm:prSet/>
      <dgm:spPr/>
      <dgm:t>
        <a:bodyPr/>
        <a:lstStyle/>
        <a:p>
          <a:endParaRPr lang="sv-SE" b="1"/>
        </a:p>
      </dgm:t>
    </dgm:pt>
    <dgm:pt modelId="{BA1338A9-0949-44F4-B436-1D544A86D809}" type="parTrans" cxnId="{1DEF9AFC-DC54-4380-8CC5-1893775C68E9}">
      <dgm:prSet/>
      <dgm:spPr/>
      <dgm:t>
        <a:bodyPr/>
        <a:lstStyle/>
        <a:p>
          <a:endParaRPr lang="sv-SE" b="1"/>
        </a:p>
      </dgm:t>
    </dgm:pt>
    <dgm:pt modelId="{2DD444A5-0E07-4F9C-8650-BB622AAEC7F8}">
      <dgm:prSet phldrT="[Text]" custT="1"/>
      <dgm:spPr>
        <a:solidFill>
          <a:schemeClr val="accent6"/>
        </a:solidFill>
      </dgm:spPr>
      <dgm:t>
        <a:bodyPr/>
        <a:lstStyle/>
        <a:p>
          <a:pPr>
            <a:lnSpc>
              <a:spcPct val="100000"/>
            </a:lnSpc>
            <a:spcAft>
              <a:spcPts val="0"/>
            </a:spcAft>
          </a:pPr>
          <a:r>
            <a:rPr lang="sv-SE" sz="100" b="1" dirty="0" smtClean="0"/>
            <a:t>Regler,</a:t>
          </a:r>
        </a:p>
        <a:p>
          <a:pPr>
            <a:lnSpc>
              <a:spcPct val="100000"/>
            </a:lnSpc>
            <a:spcAft>
              <a:spcPts val="0"/>
            </a:spcAft>
          </a:pPr>
          <a:r>
            <a:rPr lang="sv-SE" sz="100" b="1" dirty="0" smtClean="0"/>
            <a:t>riktlinjer, </a:t>
          </a:r>
        </a:p>
        <a:p>
          <a:pPr>
            <a:lnSpc>
              <a:spcPct val="100000"/>
            </a:lnSpc>
            <a:spcAft>
              <a:spcPts val="0"/>
            </a:spcAft>
          </a:pPr>
          <a:r>
            <a:rPr lang="sv-SE" sz="100" b="1" dirty="0" smtClean="0"/>
            <a:t>policyer, </a:t>
          </a:r>
          <a:r>
            <a:rPr lang="sv-SE" sz="100" b="1" dirty="0" err="1" smtClean="0"/>
            <a:t>etc</a:t>
          </a:r>
          <a:endParaRPr lang="sv-SE" sz="100" b="1" dirty="0" smtClean="0"/>
        </a:p>
      </dgm:t>
    </dgm:pt>
    <dgm:pt modelId="{1CA15C7A-8AD1-4E96-BA07-170C5993CE4B}" type="sibTrans" cxnId="{046CECA7-F4EB-4511-B152-01EBB97C8798}">
      <dgm:prSet/>
      <dgm:spPr/>
      <dgm:t>
        <a:bodyPr/>
        <a:lstStyle/>
        <a:p>
          <a:endParaRPr lang="sv-SE" b="1"/>
        </a:p>
      </dgm:t>
    </dgm:pt>
    <dgm:pt modelId="{A9F52DFE-994B-4636-AD01-50428DE7D59A}" type="parTrans" cxnId="{046CECA7-F4EB-4511-B152-01EBB97C8798}">
      <dgm:prSet/>
      <dgm:spPr/>
      <dgm:t>
        <a:bodyPr/>
        <a:lstStyle/>
        <a:p>
          <a:endParaRPr lang="sv-SE" b="1"/>
        </a:p>
      </dgm:t>
    </dgm:pt>
    <dgm:pt modelId="{31ECBBE1-C40A-4CEA-BD91-AC7D3A51C11E}">
      <dgm:prSet phldrT="[Text]" custT="1"/>
      <dgm:spPr/>
      <dgm:t>
        <a:bodyPr/>
        <a:lstStyle/>
        <a:p>
          <a:pPr>
            <a:lnSpc>
              <a:spcPct val="100000"/>
            </a:lnSpc>
            <a:spcAft>
              <a:spcPts val="0"/>
            </a:spcAft>
          </a:pPr>
          <a:r>
            <a:rPr lang="sv-SE" sz="100" b="1" dirty="0" smtClean="0"/>
            <a:t>Kommunfull-mäktiges budget</a:t>
          </a:r>
          <a:endParaRPr lang="sv-SE" sz="100" b="1" dirty="0"/>
        </a:p>
      </dgm:t>
    </dgm:pt>
    <dgm:pt modelId="{8FA38DFE-435F-4B14-A524-B3FB5BBF1A9B}" type="sibTrans" cxnId="{2E2A17F6-C574-48BB-808C-1766BFB7BBB1}">
      <dgm:prSet/>
      <dgm:spPr/>
      <dgm:t>
        <a:bodyPr/>
        <a:lstStyle/>
        <a:p>
          <a:endParaRPr lang="sv-SE" b="1"/>
        </a:p>
      </dgm:t>
    </dgm:pt>
    <dgm:pt modelId="{B67C8D9B-FF61-407B-8656-A55195117DD0}" type="parTrans" cxnId="{2E2A17F6-C574-48BB-808C-1766BFB7BBB1}">
      <dgm:prSet/>
      <dgm:spPr/>
      <dgm:t>
        <a:bodyPr/>
        <a:lstStyle/>
        <a:p>
          <a:endParaRPr lang="sv-SE" b="1"/>
        </a:p>
      </dgm:t>
    </dgm:pt>
    <dgm:pt modelId="{D3913415-14E2-42C7-9EB3-ED72A13D6BAA}">
      <dgm:prSet phldrT="[Text]" custT="1"/>
      <dgm:spPr/>
      <dgm:t>
        <a:bodyPr/>
        <a:lstStyle/>
        <a:p>
          <a:pPr>
            <a:lnSpc>
              <a:spcPct val="100000"/>
            </a:lnSpc>
            <a:spcAft>
              <a:spcPts val="0"/>
            </a:spcAft>
          </a:pPr>
          <a:r>
            <a:rPr lang="sv-SE" sz="100" b="1" dirty="0" smtClean="0"/>
            <a:t>Reglementen ägardirektiv</a:t>
          </a:r>
        </a:p>
        <a:p>
          <a:pPr>
            <a:lnSpc>
              <a:spcPct val="100000"/>
            </a:lnSpc>
            <a:spcAft>
              <a:spcPts val="0"/>
            </a:spcAft>
          </a:pPr>
          <a:r>
            <a:rPr lang="sv-SE" sz="100" b="1" dirty="0" smtClean="0"/>
            <a:t>bolagsordningar</a:t>
          </a:r>
          <a:endParaRPr lang="sv-SE" sz="100" b="1" dirty="0"/>
        </a:p>
      </dgm:t>
    </dgm:pt>
    <dgm:pt modelId="{AEA80865-12B3-4503-AB31-D6EA46A8D84F}" type="sibTrans" cxnId="{25A7E03B-E77B-4087-887E-4EE5FADD76BB}">
      <dgm:prSet/>
      <dgm:spPr/>
      <dgm:t>
        <a:bodyPr/>
        <a:lstStyle/>
        <a:p>
          <a:endParaRPr lang="sv-SE" b="1"/>
        </a:p>
      </dgm:t>
    </dgm:pt>
    <dgm:pt modelId="{AE61C0CE-7FD5-4AE7-9A47-A68B28532F42}" type="parTrans" cxnId="{25A7E03B-E77B-4087-887E-4EE5FADD76BB}">
      <dgm:prSet/>
      <dgm:spPr/>
      <dgm:t>
        <a:bodyPr/>
        <a:lstStyle/>
        <a:p>
          <a:endParaRPr lang="sv-SE" b="1"/>
        </a:p>
      </dgm:t>
    </dgm:pt>
    <dgm:pt modelId="{5A9E9012-649B-4155-A29A-97C0B8B42E10}" type="pres">
      <dgm:prSet presAssocID="{3EA8F221-D2F2-4754-9AED-B16569EE3B16}" presName="compositeShape" presStyleCnt="0">
        <dgm:presLayoutVars>
          <dgm:chMax val="7"/>
          <dgm:dir/>
          <dgm:resizeHandles val="exact"/>
        </dgm:presLayoutVars>
      </dgm:prSet>
      <dgm:spPr/>
      <dgm:t>
        <a:bodyPr/>
        <a:lstStyle/>
        <a:p>
          <a:endParaRPr lang="sv-SE"/>
        </a:p>
      </dgm:t>
    </dgm:pt>
    <dgm:pt modelId="{8A1CDBF8-78DF-468F-BB63-FFA931776DEB}" type="pres">
      <dgm:prSet presAssocID="{3EA8F221-D2F2-4754-9AED-B16569EE3B16}" presName="wedge1" presStyleLbl="node1" presStyleIdx="0" presStyleCnt="5" custLinFactNeighborX="-1992" custLinFactNeighborY="7224"/>
      <dgm:spPr/>
      <dgm:t>
        <a:bodyPr/>
        <a:lstStyle/>
        <a:p>
          <a:endParaRPr lang="sv-SE"/>
        </a:p>
      </dgm:t>
    </dgm:pt>
    <dgm:pt modelId="{21300B17-3365-4782-B684-FF8A2235254D}" type="pres">
      <dgm:prSet presAssocID="{3EA8F221-D2F2-4754-9AED-B16569EE3B16}" presName="wedge1Tx" presStyleLbl="node1" presStyleIdx="0" presStyleCnt="5">
        <dgm:presLayoutVars>
          <dgm:chMax val="0"/>
          <dgm:chPref val="0"/>
          <dgm:bulletEnabled val="1"/>
        </dgm:presLayoutVars>
      </dgm:prSet>
      <dgm:spPr/>
      <dgm:t>
        <a:bodyPr/>
        <a:lstStyle/>
        <a:p>
          <a:endParaRPr lang="sv-SE"/>
        </a:p>
      </dgm:t>
    </dgm:pt>
    <dgm:pt modelId="{F528FE0A-F939-4C7F-9BF1-80FBFD9408F4}" type="pres">
      <dgm:prSet presAssocID="{3EA8F221-D2F2-4754-9AED-B16569EE3B16}" presName="wedge2" presStyleLbl="node1" presStyleIdx="1" presStyleCnt="5" custLinFactNeighborX="1450" custLinFactNeighborY="2284"/>
      <dgm:spPr/>
      <dgm:t>
        <a:bodyPr/>
        <a:lstStyle/>
        <a:p>
          <a:endParaRPr lang="sv-SE"/>
        </a:p>
      </dgm:t>
    </dgm:pt>
    <dgm:pt modelId="{AFB41094-2D70-464F-8378-DD903CC92EF2}" type="pres">
      <dgm:prSet presAssocID="{3EA8F221-D2F2-4754-9AED-B16569EE3B16}" presName="wedge2Tx" presStyleLbl="node1" presStyleIdx="1" presStyleCnt="5">
        <dgm:presLayoutVars>
          <dgm:chMax val="0"/>
          <dgm:chPref val="0"/>
          <dgm:bulletEnabled val="1"/>
        </dgm:presLayoutVars>
      </dgm:prSet>
      <dgm:spPr/>
      <dgm:t>
        <a:bodyPr/>
        <a:lstStyle/>
        <a:p>
          <a:endParaRPr lang="sv-SE"/>
        </a:p>
      </dgm:t>
    </dgm:pt>
    <dgm:pt modelId="{5E13CA19-C071-40C7-9C75-6489D47D4172}" type="pres">
      <dgm:prSet presAssocID="{3EA8F221-D2F2-4754-9AED-B16569EE3B16}" presName="wedge3" presStyleLbl="node1" presStyleIdx="2" presStyleCnt="5" custLinFactNeighborX="1612" custLinFactNeighborY="2405"/>
      <dgm:spPr/>
      <dgm:t>
        <a:bodyPr/>
        <a:lstStyle/>
        <a:p>
          <a:endParaRPr lang="sv-SE"/>
        </a:p>
      </dgm:t>
    </dgm:pt>
    <dgm:pt modelId="{87E1F8BA-5DE0-4D59-A62F-B27CD88C6189}" type="pres">
      <dgm:prSet presAssocID="{3EA8F221-D2F2-4754-9AED-B16569EE3B16}" presName="wedge3Tx" presStyleLbl="node1" presStyleIdx="2" presStyleCnt="5">
        <dgm:presLayoutVars>
          <dgm:chMax val="0"/>
          <dgm:chPref val="0"/>
          <dgm:bulletEnabled val="1"/>
        </dgm:presLayoutVars>
      </dgm:prSet>
      <dgm:spPr/>
      <dgm:t>
        <a:bodyPr/>
        <a:lstStyle/>
        <a:p>
          <a:endParaRPr lang="sv-SE"/>
        </a:p>
      </dgm:t>
    </dgm:pt>
    <dgm:pt modelId="{A4FEB9EA-BF72-49C3-9C9C-B3DDB79F1151}" type="pres">
      <dgm:prSet presAssocID="{3EA8F221-D2F2-4754-9AED-B16569EE3B16}" presName="wedge4" presStyleLbl="node1" presStyleIdx="3" presStyleCnt="5" custLinFactNeighborX="1427" custLinFactNeighborY="1624"/>
      <dgm:spPr/>
      <dgm:t>
        <a:bodyPr/>
        <a:lstStyle/>
        <a:p>
          <a:endParaRPr lang="sv-SE"/>
        </a:p>
      </dgm:t>
    </dgm:pt>
    <dgm:pt modelId="{737562D3-347C-4982-A458-87373000AFCC}" type="pres">
      <dgm:prSet presAssocID="{3EA8F221-D2F2-4754-9AED-B16569EE3B16}" presName="wedge4Tx" presStyleLbl="node1" presStyleIdx="3" presStyleCnt="5">
        <dgm:presLayoutVars>
          <dgm:chMax val="0"/>
          <dgm:chPref val="0"/>
          <dgm:bulletEnabled val="1"/>
        </dgm:presLayoutVars>
      </dgm:prSet>
      <dgm:spPr/>
      <dgm:t>
        <a:bodyPr/>
        <a:lstStyle/>
        <a:p>
          <a:endParaRPr lang="sv-SE"/>
        </a:p>
      </dgm:t>
    </dgm:pt>
    <dgm:pt modelId="{87B4C0A2-8E5C-4A2E-A805-0C4070343027}" type="pres">
      <dgm:prSet presAssocID="{3EA8F221-D2F2-4754-9AED-B16569EE3B16}" presName="wedge5" presStyleLbl="node1" presStyleIdx="4" presStyleCnt="5" custLinFactNeighborX="1470" custLinFactNeighborY="2434"/>
      <dgm:spPr/>
      <dgm:t>
        <a:bodyPr/>
        <a:lstStyle/>
        <a:p>
          <a:endParaRPr lang="sv-SE"/>
        </a:p>
      </dgm:t>
    </dgm:pt>
    <dgm:pt modelId="{4AB2163B-0773-4B69-AE69-09BB93AC47E3}" type="pres">
      <dgm:prSet presAssocID="{3EA8F221-D2F2-4754-9AED-B16569EE3B16}" presName="wedge5Tx" presStyleLbl="node1" presStyleIdx="4" presStyleCnt="5">
        <dgm:presLayoutVars>
          <dgm:chMax val="0"/>
          <dgm:chPref val="0"/>
          <dgm:bulletEnabled val="1"/>
        </dgm:presLayoutVars>
      </dgm:prSet>
      <dgm:spPr/>
      <dgm:t>
        <a:bodyPr/>
        <a:lstStyle/>
        <a:p>
          <a:endParaRPr lang="sv-SE"/>
        </a:p>
      </dgm:t>
    </dgm:pt>
  </dgm:ptLst>
  <dgm:cxnLst>
    <dgm:cxn modelId="{2E2A17F6-C574-48BB-808C-1766BFB7BBB1}" srcId="{3EA8F221-D2F2-4754-9AED-B16569EE3B16}" destId="{31ECBBE1-C40A-4CEA-BD91-AC7D3A51C11E}" srcOrd="1" destOrd="0" parTransId="{B67C8D9B-FF61-407B-8656-A55195117DD0}" sibTransId="{8FA38DFE-435F-4B14-A524-B3FB5BBF1A9B}"/>
    <dgm:cxn modelId="{E2916A38-31ED-4BFF-A4B0-F2E94E60D4B7}" type="presOf" srcId="{B372A0F1-835B-4660-9788-9378C5A10A1D}" destId="{87B4C0A2-8E5C-4A2E-A805-0C4070343027}" srcOrd="0" destOrd="0" presId="urn:microsoft.com/office/officeart/2005/8/layout/chart3"/>
    <dgm:cxn modelId="{2426EFFF-E3A9-4AF8-8E57-01112D702858}" type="presOf" srcId="{D3913415-14E2-42C7-9EB3-ED72A13D6BAA}" destId="{21300B17-3365-4782-B684-FF8A2235254D}" srcOrd="1" destOrd="0" presId="urn:microsoft.com/office/officeart/2005/8/layout/chart3"/>
    <dgm:cxn modelId="{4710D7A9-DBB4-466C-B488-203654A360ED}" type="presOf" srcId="{2DD444A5-0E07-4F9C-8650-BB622AAEC7F8}" destId="{87E1F8BA-5DE0-4D59-A62F-B27CD88C6189}" srcOrd="1" destOrd="0" presId="urn:microsoft.com/office/officeart/2005/8/layout/chart3"/>
    <dgm:cxn modelId="{2D67FD75-BB21-4F62-9F6B-A5D7A41C3E48}" type="presOf" srcId="{4F0A9B18-0D7B-425F-A082-18F5E400D5AB}" destId="{A4FEB9EA-BF72-49C3-9C9C-B3DDB79F1151}" srcOrd="0" destOrd="0" presId="urn:microsoft.com/office/officeart/2005/8/layout/chart3"/>
    <dgm:cxn modelId="{0F266BEA-A099-431F-9BF0-CEA401DFA027}" type="presOf" srcId="{4F0A9B18-0D7B-425F-A082-18F5E400D5AB}" destId="{737562D3-347C-4982-A458-87373000AFCC}" srcOrd="1" destOrd="0" presId="urn:microsoft.com/office/officeart/2005/8/layout/chart3"/>
    <dgm:cxn modelId="{1961684A-9BE2-43FA-B7D1-4931ACA02346}" type="presOf" srcId="{D3913415-14E2-42C7-9EB3-ED72A13D6BAA}" destId="{8A1CDBF8-78DF-468F-BB63-FFA931776DEB}" srcOrd="0" destOrd="0" presId="urn:microsoft.com/office/officeart/2005/8/layout/chart3"/>
    <dgm:cxn modelId="{551BEF5D-79AE-4D8A-8EA1-59C17DA36DD7}" type="presOf" srcId="{2DD444A5-0E07-4F9C-8650-BB622AAEC7F8}" destId="{5E13CA19-C071-40C7-9C75-6489D47D4172}" srcOrd="0" destOrd="0" presId="urn:microsoft.com/office/officeart/2005/8/layout/chart3"/>
    <dgm:cxn modelId="{046CECA7-F4EB-4511-B152-01EBB97C8798}" srcId="{3EA8F221-D2F2-4754-9AED-B16569EE3B16}" destId="{2DD444A5-0E07-4F9C-8650-BB622AAEC7F8}" srcOrd="2" destOrd="0" parTransId="{A9F52DFE-994B-4636-AD01-50428DE7D59A}" sibTransId="{1CA15C7A-8AD1-4E96-BA07-170C5993CE4B}"/>
    <dgm:cxn modelId="{767F8BA1-C2EC-4BA1-A055-D1E774569898}" type="presOf" srcId="{3EA8F221-D2F2-4754-9AED-B16569EE3B16}" destId="{5A9E9012-649B-4155-A29A-97C0B8B42E10}" srcOrd="0" destOrd="0" presId="urn:microsoft.com/office/officeart/2005/8/layout/chart3"/>
    <dgm:cxn modelId="{5468D79C-D282-433E-B4EF-CAC60246BF8A}" type="presOf" srcId="{31ECBBE1-C40A-4CEA-BD91-AC7D3A51C11E}" destId="{AFB41094-2D70-464F-8378-DD903CC92EF2}" srcOrd="1" destOrd="0" presId="urn:microsoft.com/office/officeart/2005/8/layout/chart3"/>
    <dgm:cxn modelId="{802D35CF-B9B3-4A80-984E-0F8B785A5CB6}" srcId="{3EA8F221-D2F2-4754-9AED-B16569EE3B16}" destId="{B372A0F1-835B-4660-9788-9378C5A10A1D}" srcOrd="4" destOrd="0" parTransId="{C38011B3-F621-48F4-9F33-58A19DF4831D}" sibTransId="{C818C84B-536E-4F34-83DB-CCBA2FF94EAE}"/>
    <dgm:cxn modelId="{222BBEDA-CA91-426F-B27C-B5141365B626}" type="presOf" srcId="{31ECBBE1-C40A-4CEA-BD91-AC7D3A51C11E}" destId="{F528FE0A-F939-4C7F-9BF1-80FBFD9408F4}" srcOrd="0" destOrd="0" presId="urn:microsoft.com/office/officeart/2005/8/layout/chart3"/>
    <dgm:cxn modelId="{25A7E03B-E77B-4087-887E-4EE5FADD76BB}" srcId="{3EA8F221-D2F2-4754-9AED-B16569EE3B16}" destId="{D3913415-14E2-42C7-9EB3-ED72A13D6BAA}" srcOrd="0" destOrd="0" parTransId="{AE61C0CE-7FD5-4AE7-9A47-A68B28532F42}" sibTransId="{AEA80865-12B3-4503-AB31-D6EA46A8D84F}"/>
    <dgm:cxn modelId="{6976B672-85C4-4B9B-A34E-175F90299A73}" type="presOf" srcId="{B372A0F1-835B-4660-9788-9378C5A10A1D}" destId="{4AB2163B-0773-4B69-AE69-09BB93AC47E3}" srcOrd="1" destOrd="0" presId="urn:microsoft.com/office/officeart/2005/8/layout/chart3"/>
    <dgm:cxn modelId="{1DEF9AFC-DC54-4380-8CC5-1893775C68E9}" srcId="{3EA8F221-D2F2-4754-9AED-B16569EE3B16}" destId="{4F0A9B18-0D7B-425F-A082-18F5E400D5AB}" srcOrd="3" destOrd="0" parTransId="{BA1338A9-0949-44F4-B436-1D544A86D809}" sibTransId="{B8E3FED4-59D7-464B-9519-0F36A936EADD}"/>
    <dgm:cxn modelId="{95FD1637-3A86-4228-8D41-C183C98A508E}" type="presParOf" srcId="{5A9E9012-649B-4155-A29A-97C0B8B42E10}" destId="{8A1CDBF8-78DF-468F-BB63-FFA931776DEB}" srcOrd="0" destOrd="0" presId="urn:microsoft.com/office/officeart/2005/8/layout/chart3"/>
    <dgm:cxn modelId="{8155017D-C96C-4754-A5DE-9F54B69A6420}" type="presParOf" srcId="{5A9E9012-649B-4155-A29A-97C0B8B42E10}" destId="{21300B17-3365-4782-B684-FF8A2235254D}" srcOrd="1" destOrd="0" presId="urn:microsoft.com/office/officeart/2005/8/layout/chart3"/>
    <dgm:cxn modelId="{C36A8D4F-3F9A-459D-B4E9-40F97D848E80}" type="presParOf" srcId="{5A9E9012-649B-4155-A29A-97C0B8B42E10}" destId="{F528FE0A-F939-4C7F-9BF1-80FBFD9408F4}" srcOrd="2" destOrd="0" presId="urn:microsoft.com/office/officeart/2005/8/layout/chart3"/>
    <dgm:cxn modelId="{7FA70720-2DBB-4C19-8F0E-660C79FCDFFB}" type="presParOf" srcId="{5A9E9012-649B-4155-A29A-97C0B8B42E10}" destId="{AFB41094-2D70-464F-8378-DD903CC92EF2}" srcOrd="3" destOrd="0" presId="urn:microsoft.com/office/officeart/2005/8/layout/chart3"/>
    <dgm:cxn modelId="{32FC8783-2DF9-4FE8-946D-872447DC521A}" type="presParOf" srcId="{5A9E9012-649B-4155-A29A-97C0B8B42E10}" destId="{5E13CA19-C071-40C7-9C75-6489D47D4172}" srcOrd="4" destOrd="0" presId="urn:microsoft.com/office/officeart/2005/8/layout/chart3"/>
    <dgm:cxn modelId="{C533C41F-458B-4C88-BC4E-8E52DFF9E260}" type="presParOf" srcId="{5A9E9012-649B-4155-A29A-97C0B8B42E10}" destId="{87E1F8BA-5DE0-4D59-A62F-B27CD88C6189}" srcOrd="5" destOrd="0" presId="urn:microsoft.com/office/officeart/2005/8/layout/chart3"/>
    <dgm:cxn modelId="{421FBEC0-30DD-4C75-944D-9599059CD283}" type="presParOf" srcId="{5A9E9012-649B-4155-A29A-97C0B8B42E10}" destId="{A4FEB9EA-BF72-49C3-9C9C-B3DDB79F1151}" srcOrd="6" destOrd="0" presId="urn:microsoft.com/office/officeart/2005/8/layout/chart3"/>
    <dgm:cxn modelId="{AE4E6DEB-7A88-4D28-AC17-15A748E10405}" type="presParOf" srcId="{5A9E9012-649B-4155-A29A-97C0B8B42E10}" destId="{737562D3-347C-4982-A458-87373000AFCC}" srcOrd="7" destOrd="0" presId="urn:microsoft.com/office/officeart/2005/8/layout/chart3"/>
    <dgm:cxn modelId="{F050AA06-0282-4A0C-B9AE-CCB64766A2AA}" type="presParOf" srcId="{5A9E9012-649B-4155-A29A-97C0B8B42E10}" destId="{87B4C0A2-8E5C-4A2E-A805-0C4070343027}" srcOrd="8" destOrd="0" presId="urn:microsoft.com/office/officeart/2005/8/layout/chart3"/>
    <dgm:cxn modelId="{376A0582-21F3-4F1B-A950-6C9C7F81766B}" type="presParOf" srcId="{5A9E9012-649B-4155-A29A-97C0B8B42E10}" destId="{4AB2163B-0773-4B69-AE69-09BB93AC47E3}" srcOrd="9" destOrd="0" presId="urn:microsoft.com/office/officeart/2005/8/layout/chart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111032D-C587-4D3A-A19A-19108F499FCC}"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sv-SE"/>
        </a:p>
      </dgm:t>
    </dgm:pt>
    <dgm:pt modelId="{A693E816-B4A9-4EF9-ACFA-4A7B6F5E00F6}">
      <dgm:prSet phldrT="[Text]" custT="1"/>
      <dgm:spPr>
        <a:ln>
          <a:solidFill>
            <a:schemeClr val="accent4"/>
          </a:solidFill>
        </a:ln>
      </dgm:spPr>
      <dgm:t>
        <a:bodyPr/>
        <a:lstStyle/>
        <a:p>
          <a:r>
            <a:rPr lang="sv-SE" sz="2000" b="0" dirty="0" smtClean="0">
              <a:solidFill>
                <a:srgbClr val="2C2C2C"/>
              </a:solidFill>
              <a:latin typeface="Arial" pitchFamily="34" charset="0"/>
              <a:cs typeface="Arial" pitchFamily="34" charset="0"/>
            </a:rPr>
            <a:t>Göteborgs Stad – </a:t>
          </a:r>
          <a:br>
            <a:rPr lang="sv-SE" sz="2000" b="0" dirty="0" smtClean="0">
              <a:solidFill>
                <a:srgbClr val="2C2C2C"/>
              </a:solidFill>
              <a:latin typeface="Arial" pitchFamily="34" charset="0"/>
              <a:cs typeface="Arial" pitchFamily="34" charset="0"/>
            </a:rPr>
          </a:br>
          <a:r>
            <a:rPr lang="sv-SE" sz="2000" b="0" dirty="0" smtClean="0">
              <a:solidFill>
                <a:srgbClr val="2C2C2C"/>
              </a:solidFill>
              <a:latin typeface="Arial" pitchFamily="34" charset="0"/>
              <a:cs typeface="Arial" pitchFamily="34" charset="0"/>
            </a:rPr>
            <a:t>hela staden perspektiv</a:t>
          </a:r>
          <a:endParaRPr lang="sv-SE" sz="2000" b="0" dirty="0">
            <a:solidFill>
              <a:srgbClr val="2C2C2C"/>
            </a:solidFill>
            <a:latin typeface="Arial" pitchFamily="34" charset="0"/>
            <a:cs typeface="Arial" pitchFamily="34" charset="0"/>
          </a:endParaRPr>
        </a:p>
      </dgm:t>
    </dgm:pt>
    <dgm:pt modelId="{CBF2B269-6395-4BFC-B634-8F62323319BC}" type="parTrans" cxnId="{68340EDA-F013-4559-8004-B9FA1EC60E53}">
      <dgm:prSet/>
      <dgm:spPr/>
      <dgm:t>
        <a:bodyPr/>
        <a:lstStyle/>
        <a:p>
          <a:endParaRPr lang="sv-SE"/>
        </a:p>
      </dgm:t>
    </dgm:pt>
    <dgm:pt modelId="{52D6B53C-5195-43F8-879F-3D3C8880DF99}" type="sibTrans" cxnId="{68340EDA-F013-4559-8004-B9FA1EC60E53}">
      <dgm:prSet/>
      <dgm:spPr/>
      <dgm:t>
        <a:bodyPr/>
        <a:lstStyle/>
        <a:p>
          <a:endParaRPr lang="sv-SE"/>
        </a:p>
      </dgm:t>
    </dgm:pt>
    <dgm:pt modelId="{124C76D4-7953-4C70-A01A-1C54B02A9021}">
      <dgm:prSet phldrT="[Text]" custT="1"/>
      <dgm:spPr>
        <a:solidFill>
          <a:srgbClr val="FFC000">
            <a:alpha val="90000"/>
          </a:srgbClr>
        </a:solidFill>
        <a:ln>
          <a:solidFill>
            <a:schemeClr val="accent4"/>
          </a:solidFill>
        </a:ln>
      </dgm:spPr>
      <dgm:t>
        <a:bodyPr/>
        <a:lstStyle/>
        <a:p>
          <a:r>
            <a:rPr lang="sv-SE" sz="2000" b="0" dirty="0" smtClean="0">
              <a:solidFill>
                <a:srgbClr val="2C2C2C"/>
              </a:solidFill>
              <a:latin typeface="Arial" pitchFamily="34" charset="0"/>
              <a:cs typeface="Arial" pitchFamily="34" charset="0"/>
            </a:rPr>
            <a:t>Förvaltnings- och bolagsledning</a:t>
          </a:r>
          <a:endParaRPr lang="sv-SE" sz="2000" b="0" dirty="0">
            <a:solidFill>
              <a:srgbClr val="2C2C2C"/>
            </a:solidFill>
            <a:latin typeface="Arial" pitchFamily="34" charset="0"/>
            <a:cs typeface="Arial" pitchFamily="34" charset="0"/>
          </a:endParaRPr>
        </a:p>
      </dgm:t>
    </dgm:pt>
    <dgm:pt modelId="{4E41F37C-7F0C-4C23-8CFA-36C89546776F}" type="parTrans" cxnId="{8A8199D7-F951-424D-9912-06795E942C35}">
      <dgm:prSet/>
      <dgm:spPr/>
      <dgm:t>
        <a:bodyPr/>
        <a:lstStyle/>
        <a:p>
          <a:endParaRPr lang="sv-SE"/>
        </a:p>
      </dgm:t>
    </dgm:pt>
    <dgm:pt modelId="{461C8F59-6465-4927-B5DA-C7406CA40773}" type="sibTrans" cxnId="{8A8199D7-F951-424D-9912-06795E942C35}">
      <dgm:prSet/>
      <dgm:spPr/>
      <dgm:t>
        <a:bodyPr/>
        <a:lstStyle/>
        <a:p>
          <a:endParaRPr lang="sv-SE"/>
        </a:p>
      </dgm:t>
    </dgm:pt>
    <dgm:pt modelId="{533C9754-B8BC-468A-B405-CE939F16A903}">
      <dgm:prSet phldrT="[Text]" custT="1"/>
      <dgm:spPr>
        <a:solidFill>
          <a:srgbClr val="92D050">
            <a:alpha val="90000"/>
          </a:srgbClr>
        </a:solidFill>
        <a:ln>
          <a:solidFill>
            <a:schemeClr val="accent4"/>
          </a:solidFill>
        </a:ln>
      </dgm:spPr>
      <dgm:t>
        <a:bodyPr/>
        <a:lstStyle/>
        <a:p>
          <a:r>
            <a:rPr lang="sv-SE" sz="2000" b="0" dirty="0" smtClean="0">
              <a:solidFill>
                <a:srgbClr val="2C2C2C"/>
              </a:solidFill>
              <a:latin typeface="Arial" pitchFamily="34" charset="0"/>
              <a:cs typeface="Arial" pitchFamily="34" charset="0"/>
            </a:rPr>
            <a:t>Verksamheten (processer/områden/projekt</a:t>
          </a:r>
          <a:r>
            <a:rPr lang="sv-SE" sz="2000" b="0" dirty="0" smtClean="0">
              <a:latin typeface="Arial" pitchFamily="34" charset="0"/>
              <a:cs typeface="Arial" pitchFamily="34" charset="0"/>
            </a:rPr>
            <a:t>)</a:t>
          </a:r>
          <a:endParaRPr lang="sv-SE" sz="2000" b="0" dirty="0">
            <a:latin typeface="Arial" pitchFamily="34" charset="0"/>
            <a:cs typeface="Arial" pitchFamily="34" charset="0"/>
          </a:endParaRPr>
        </a:p>
      </dgm:t>
    </dgm:pt>
    <dgm:pt modelId="{AC91F19C-AADF-4BE2-A309-0383FF717DA8}" type="parTrans" cxnId="{693C73DC-55AC-487C-9AD8-5E7933F8BB90}">
      <dgm:prSet/>
      <dgm:spPr/>
      <dgm:t>
        <a:bodyPr/>
        <a:lstStyle/>
        <a:p>
          <a:endParaRPr lang="sv-SE"/>
        </a:p>
      </dgm:t>
    </dgm:pt>
    <dgm:pt modelId="{2BEBA858-79C7-43FF-8607-A66DCD4107D7}" type="sibTrans" cxnId="{693C73DC-55AC-487C-9AD8-5E7933F8BB90}">
      <dgm:prSet/>
      <dgm:spPr/>
      <dgm:t>
        <a:bodyPr/>
        <a:lstStyle/>
        <a:p>
          <a:endParaRPr lang="sv-SE"/>
        </a:p>
      </dgm:t>
    </dgm:pt>
    <dgm:pt modelId="{E23167CF-BF66-4B85-8C77-C0A7006E9A6E}" type="pres">
      <dgm:prSet presAssocID="{2111032D-C587-4D3A-A19A-19108F499FCC}" presName="compositeShape" presStyleCnt="0">
        <dgm:presLayoutVars>
          <dgm:dir/>
          <dgm:resizeHandles/>
        </dgm:presLayoutVars>
      </dgm:prSet>
      <dgm:spPr/>
      <dgm:t>
        <a:bodyPr/>
        <a:lstStyle/>
        <a:p>
          <a:endParaRPr lang="sv-SE"/>
        </a:p>
      </dgm:t>
    </dgm:pt>
    <dgm:pt modelId="{6FADEB93-EF5A-4DF1-9DCA-B9E93620B7B0}" type="pres">
      <dgm:prSet presAssocID="{2111032D-C587-4D3A-A19A-19108F499FCC}" presName="pyramid" presStyleLbl="node1" presStyleIdx="0" presStyleCnt="1" custLinFactNeighborX="-10965" custLinFactNeighborY="281"/>
      <dgm:spPr>
        <a:solidFill>
          <a:schemeClr val="accent4"/>
        </a:solidFill>
      </dgm:spPr>
      <dgm:t>
        <a:bodyPr/>
        <a:lstStyle/>
        <a:p>
          <a:endParaRPr lang="sv-SE"/>
        </a:p>
      </dgm:t>
    </dgm:pt>
    <dgm:pt modelId="{57CDE2BC-F15F-4D3A-A41A-066C767338E7}" type="pres">
      <dgm:prSet presAssocID="{2111032D-C587-4D3A-A19A-19108F499FCC}" presName="theList" presStyleCnt="0"/>
      <dgm:spPr/>
    </dgm:pt>
    <dgm:pt modelId="{D4DEDF52-072E-4780-8143-5342140E1F6B}" type="pres">
      <dgm:prSet presAssocID="{A693E816-B4A9-4EF9-ACFA-4A7B6F5E00F6}" presName="aNode" presStyleLbl="fgAcc1" presStyleIdx="0" presStyleCnt="3" custScaleX="123152">
        <dgm:presLayoutVars>
          <dgm:bulletEnabled val="1"/>
        </dgm:presLayoutVars>
      </dgm:prSet>
      <dgm:spPr/>
      <dgm:t>
        <a:bodyPr/>
        <a:lstStyle/>
        <a:p>
          <a:endParaRPr lang="sv-SE"/>
        </a:p>
      </dgm:t>
    </dgm:pt>
    <dgm:pt modelId="{E282D0CA-1823-42C9-9EF4-A553B076B219}" type="pres">
      <dgm:prSet presAssocID="{A693E816-B4A9-4EF9-ACFA-4A7B6F5E00F6}" presName="aSpace" presStyleCnt="0"/>
      <dgm:spPr/>
    </dgm:pt>
    <dgm:pt modelId="{B32B8494-E1DF-4A2D-8EEA-A60A71A87DB5}" type="pres">
      <dgm:prSet presAssocID="{124C76D4-7953-4C70-A01A-1C54B02A9021}" presName="aNode" presStyleLbl="fgAcc1" presStyleIdx="1" presStyleCnt="3" custScaleX="125691">
        <dgm:presLayoutVars>
          <dgm:bulletEnabled val="1"/>
        </dgm:presLayoutVars>
      </dgm:prSet>
      <dgm:spPr/>
      <dgm:t>
        <a:bodyPr/>
        <a:lstStyle/>
        <a:p>
          <a:endParaRPr lang="sv-SE"/>
        </a:p>
      </dgm:t>
    </dgm:pt>
    <dgm:pt modelId="{3D6276D4-0112-477C-B8BA-FE88ACCF3FE2}" type="pres">
      <dgm:prSet presAssocID="{124C76D4-7953-4C70-A01A-1C54B02A9021}" presName="aSpace" presStyleCnt="0"/>
      <dgm:spPr/>
    </dgm:pt>
    <dgm:pt modelId="{0923859A-9AD2-46B7-8046-08DC6E2C7450}" type="pres">
      <dgm:prSet presAssocID="{533C9754-B8BC-468A-B405-CE939F16A903}" presName="aNode" presStyleLbl="fgAcc1" presStyleIdx="2" presStyleCnt="3" custScaleX="127633">
        <dgm:presLayoutVars>
          <dgm:bulletEnabled val="1"/>
        </dgm:presLayoutVars>
      </dgm:prSet>
      <dgm:spPr/>
      <dgm:t>
        <a:bodyPr/>
        <a:lstStyle/>
        <a:p>
          <a:endParaRPr lang="sv-SE"/>
        </a:p>
      </dgm:t>
    </dgm:pt>
    <dgm:pt modelId="{75A05A26-9D88-484A-89E5-2DC627FA9FDF}" type="pres">
      <dgm:prSet presAssocID="{533C9754-B8BC-468A-B405-CE939F16A903}" presName="aSpace" presStyleCnt="0"/>
      <dgm:spPr/>
    </dgm:pt>
  </dgm:ptLst>
  <dgm:cxnLst>
    <dgm:cxn modelId="{164686EE-0EF3-4467-A57C-6E0BF353E4E8}" type="presOf" srcId="{124C76D4-7953-4C70-A01A-1C54B02A9021}" destId="{B32B8494-E1DF-4A2D-8EEA-A60A71A87DB5}" srcOrd="0" destOrd="0" presId="urn:microsoft.com/office/officeart/2005/8/layout/pyramid2"/>
    <dgm:cxn modelId="{693C73DC-55AC-487C-9AD8-5E7933F8BB90}" srcId="{2111032D-C587-4D3A-A19A-19108F499FCC}" destId="{533C9754-B8BC-468A-B405-CE939F16A903}" srcOrd="2" destOrd="0" parTransId="{AC91F19C-AADF-4BE2-A309-0383FF717DA8}" sibTransId="{2BEBA858-79C7-43FF-8607-A66DCD4107D7}"/>
    <dgm:cxn modelId="{D01F3E60-D508-4820-825A-3BE430ED5E55}" type="presOf" srcId="{A693E816-B4A9-4EF9-ACFA-4A7B6F5E00F6}" destId="{D4DEDF52-072E-4780-8143-5342140E1F6B}" srcOrd="0" destOrd="0" presId="urn:microsoft.com/office/officeart/2005/8/layout/pyramid2"/>
    <dgm:cxn modelId="{686B612F-E42C-4666-A53A-BA81622D8132}" type="presOf" srcId="{2111032D-C587-4D3A-A19A-19108F499FCC}" destId="{E23167CF-BF66-4B85-8C77-C0A7006E9A6E}" srcOrd="0" destOrd="0" presId="urn:microsoft.com/office/officeart/2005/8/layout/pyramid2"/>
    <dgm:cxn modelId="{68340EDA-F013-4559-8004-B9FA1EC60E53}" srcId="{2111032D-C587-4D3A-A19A-19108F499FCC}" destId="{A693E816-B4A9-4EF9-ACFA-4A7B6F5E00F6}" srcOrd="0" destOrd="0" parTransId="{CBF2B269-6395-4BFC-B634-8F62323319BC}" sibTransId="{52D6B53C-5195-43F8-879F-3D3C8880DF99}"/>
    <dgm:cxn modelId="{8A8199D7-F951-424D-9912-06795E942C35}" srcId="{2111032D-C587-4D3A-A19A-19108F499FCC}" destId="{124C76D4-7953-4C70-A01A-1C54B02A9021}" srcOrd="1" destOrd="0" parTransId="{4E41F37C-7F0C-4C23-8CFA-36C89546776F}" sibTransId="{461C8F59-6465-4927-B5DA-C7406CA40773}"/>
    <dgm:cxn modelId="{7909589E-01A9-4543-A4CB-AC677289359F}" type="presOf" srcId="{533C9754-B8BC-468A-B405-CE939F16A903}" destId="{0923859A-9AD2-46B7-8046-08DC6E2C7450}" srcOrd="0" destOrd="0" presId="urn:microsoft.com/office/officeart/2005/8/layout/pyramid2"/>
    <dgm:cxn modelId="{51D9AB50-C0C5-46A3-9FF5-03A19E0BD30C}" type="presParOf" srcId="{E23167CF-BF66-4B85-8C77-C0A7006E9A6E}" destId="{6FADEB93-EF5A-4DF1-9DCA-B9E93620B7B0}" srcOrd="0" destOrd="0" presId="urn:microsoft.com/office/officeart/2005/8/layout/pyramid2"/>
    <dgm:cxn modelId="{DA8C418B-08CC-48E4-8D51-7F6E8490572A}" type="presParOf" srcId="{E23167CF-BF66-4B85-8C77-C0A7006E9A6E}" destId="{57CDE2BC-F15F-4D3A-A41A-066C767338E7}" srcOrd="1" destOrd="0" presId="urn:microsoft.com/office/officeart/2005/8/layout/pyramid2"/>
    <dgm:cxn modelId="{3CE086F3-7894-42D1-B3AC-4BB51ECE9283}" type="presParOf" srcId="{57CDE2BC-F15F-4D3A-A41A-066C767338E7}" destId="{D4DEDF52-072E-4780-8143-5342140E1F6B}" srcOrd="0" destOrd="0" presId="urn:microsoft.com/office/officeart/2005/8/layout/pyramid2"/>
    <dgm:cxn modelId="{0F423D90-F182-4E6C-A93F-B7A582621EF8}" type="presParOf" srcId="{57CDE2BC-F15F-4D3A-A41A-066C767338E7}" destId="{E282D0CA-1823-42C9-9EF4-A553B076B219}" srcOrd="1" destOrd="0" presId="urn:microsoft.com/office/officeart/2005/8/layout/pyramid2"/>
    <dgm:cxn modelId="{4824B79B-2FB7-4466-BABF-5EE2A3DB2D5B}" type="presParOf" srcId="{57CDE2BC-F15F-4D3A-A41A-066C767338E7}" destId="{B32B8494-E1DF-4A2D-8EEA-A60A71A87DB5}" srcOrd="2" destOrd="0" presId="urn:microsoft.com/office/officeart/2005/8/layout/pyramid2"/>
    <dgm:cxn modelId="{59DE40CE-C2BA-47FF-98A0-48A7AAEEFC97}" type="presParOf" srcId="{57CDE2BC-F15F-4D3A-A41A-066C767338E7}" destId="{3D6276D4-0112-477C-B8BA-FE88ACCF3FE2}" srcOrd="3" destOrd="0" presId="urn:microsoft.com/office/officeart/2005/8/layout/pyramid2"/>
    <dgm:cxn modelId="{719250D5-BD87-4ADF-8D9D-412611F6E3B1}" type="presParOf" srcId="{57CDE2BC-F15F-4D3A-A41A-066C767338E7}" destId="{0923859A-9AD2-46B7-8046-08DC6E2C7450}" srcOrd="4" destOrd="0" presId="urn:microsoft.com/office/officeart/2005/8/layout/pyramid2"/>
    <dgm:cxn modelId="{9D8E6F17-C6E6-4377-9EB2-D2623D870722}" type="presParOf" srcId="{57CDE2BC-F15F-4D3A-A41A-066C767338E7}" destId="{75A05A26-9D88-484A-89E5-2DC627FA9FDF}" srcOrd="5"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08FEDF1-A639-409E-B124-F12B7129CE63}" type="doc">
      <dgm:prSet loTypeId="urn:microsoft.com/office/officeart/2005/8/layout/process1" loCatId="process" qsTypeId="urn:microsoft.com/office/officeart/2005/8/quickstyle/simple1" qsCatId="simple" csTypeId="urn:microsoft.com/office/officeart/2005/8/colors/colorful3" csCatId="colorful" phldr="1"/>
      <dgm:spPr/>
    </dgm:pt>
    <dgm:pt modelId="{38AE7BD7-43A0-4514-9180-F55CAD7DEE9C}">
      <dgm:prSet phldrT="[Text]" custT="1"/>
      <dgm:spPr/>
      <dgm:t>
        <a:bodyPr/>
        <a:lstStyle/>
        <a:p>
          <a:r>
            <a:rPr lang="sv-SE" sz="1200" dirty="0" err="1">
              <a:solidFill>
                <a:schemeClr val="tx1">
                  <a:lumMod val="50000"/>
                </a:schemeClr>
              </a:solidFill>
            </a:rPr>
            <a:t>Risk-identifiering</a:t>
          </a:r>
          <a:endParaRPr lang="sv-SE" sz="1200" dirty="0">
            <a:solidFill>
              <a:schemeClr val="tx1">
                <a:lumMod val="50000"/>
              </a:schemeClr>
            </a:solidFill>
          </a:endParaRPr>
        </a:p>
      </dgm:t>
    </dgm:pt>
    <dgm:pt modelId="{8A006AA1-E9BE-48B5-94BD-FB31B7E899BF}" type="parTrans" cxnId="{06091C66-224E-491C-A3C0-AE95E8D3F112}">
      <dgm:prSet/>
      <dgm:spPr/>
      <dgm:t>
        <a:bodyPr/>
        <a:lstStyle/>
        <a:p>
          <a:endParaRPr lang="sv-SE" sz="1200"/>
        </a:p>
      </dgm:t>
    </dgm:pt>
    <dgm:pt modelId="{7D875907-1CC7-4736-9CCB-8A5D8E7EC1FC}" type="sibTrans" cxnId="{06091C66-224E-491C-A3C0-AE95E8D3F112}">
      <dgm:prSet custT="1"/>
      <dgm:spPr/>
      <dgm:t>
        <a:bodyPr/>
        <a:lstStyle/>
        <a:p>
          <a:endParaRPr lang="sv-SE" sz="1200"/>
        </a:p>
      </dgm:t>
    </dgm:pt>
    <dgm:pt modelId="{57C9CB02-8228-4B9E-9C95-861DDF0A88FB}">
      <dgm:prSet phldrT="[Text]" custT="1"/>
      <dgm:spPr/>
      <dgm:t>
        <a:bodyPr/>
        <a:lstStyle/>
        <a:p>
          <a:r>
            <a:rPr lang="sv-SE" sz="1200" dirty="0">
              <a:solidFill>
                <a:schemeClr val="tx1">
                  <a:lumMod val="50000"/>
                </a:schemeClr>
              </a:solidFill>
            </a:rPr>
            <a:t>Riskanalys</a:t>
          </a:r>
        </a:p>
      </dgm:t>
    </dgm:pt>
    <dgm:pt modelId="{7E2E7483-FCD0-4AF4-B4BA-91CA673A57E9}" type="parTrans" cxnId="{A0716729-2588-42B9-9289-4989AE383465}">
      <dgm:prSet/>
      <dgm:spPr/>
      <dgm:t>
        <a:bodyPr/>
        <a:lstStyle/>
        <a:p>
          <a:endParaRPr lang="sv-SE" sz="1200"/>
        </a:p>
      </dgm:t>
    </dgm:pt>
    <dgm:pt modelId="{2524E29D-906D-458E-800B-C031EA28FDFE}" type="sibTrans" cxnId="{A0716729-2588-42B9-9289-4989AE383465}">
      <dgm:prSet custT="1"/>
      <dgm:spPr/>
      <dgm:t>
        <a:bodyPr/>
        <a:lstStyle/>
        <a:p>
          <a:endParaRPr lang="sv-SE" sz="1200"/>
        </a:p>
      </dgm:t>
    </dgm:pt>
    <dgm:pt modelId="{1EBCC9AD-4B45-4A34-9D3B-0644CA63A160}">
      <dgm:prSet phldrT="[Text]" custT="1"/>
      <dgm:spPr/>
      <dgm:t>
        <a:bodyPr/>
        <a:lstStyle/>
        <a:p>
          <a:r>
            <a:rPr lang="sv-SE" sz="1200" dirty="0" err="1">
              <a:solidFill>
                <a:schemeClr val="tx1">
                  <a:lumMod val="50000"/>
                </a:schemeClr>
              </a:solidFill>
            </a:rPr>
            <a:t>Risk-utvärdering</a:t>
          </a:r>
          <a:endParaRPr lang="sv-SE" sz="1200" dirty="0">
            <a:solidFill>
              <a:schemeClr val="tx1">
                <a:lumMod val="50000"/>
              </a:schemeClr>
            </a:solidFill>
          </a:endParaRPr>
        </a:p>
      </dgm:t>
    </dgm:pt>
    <dgm:pt modelId="{2094867B-2C9D-4397-B259-5D2319DE6E84}" type="parTrans" cxnId="{5B13D846-CB7E-4DE5-BC9F-2E650EB81111}">
      <dgm:prSet/>
      <dgm:spPr/>
      <dgm:t>
        <a:bodyPr/>
        <a:lstStyle/>
        <a:p>
          <a:endParaRPr lang="sv-SE" sz="1200"/>
        </a:p>
      </dgm:t>
    </dgm:pt>
    <dgm:pt modelId="{1BA23454-A88A-4B4B-8A84-58758C916FB0}" type="sibTrans" cxnId="{5B13D846-CB7E-4DE5-BC9F-2E650EB81111}">
      <dgm:prSet custT="1"/>
      <dgm:spPr/>
      <dgm:t>
        <a:bodyPr/>
        <a:lstStyle/>
        <a:p>
          <a:endParaRPr lang="sv-SE" sz="1200"/>
        </a:p>
      </dgm:t>
    </dgm:pt>
    <dgm:pt modelId="{137C5C66-2F71-4395-8482-DDEDC80B52C6}">
      <dgm:prSet phldrT="[Text]" custT="1"/>
      <dgm:spPr/>
      <dgm:t>
        <a:bodyPr/>
        <a:lstStyle/>
        <a:p>
          <a:r>
            <a:rPr lang="sv-SE" sz="1200" dirty="0" err="1">
              <a:solidFill>
                <a:schemeClr val="tx1">
                  <a:lumMod val="50000"/>
                </a:schemeClr>
              </a:solidFill>
            </a:rPr>
            <a:t>Risk-behandling</a:t>
          </a:r>
          <a:endParaRPr lang="sv-SE" sz="1200" dirty="0">
            <a:solidFill>
              <a:schemeClr val="tx1">
                <a:lumMod val="50000"/>
              </a:schemeClr>
            </a:solidFill>
          </a:endParaRPr>
        </a:p>
      </dgm:t>
    </dgm:pt>
    <dgm:pt modelId="{1ED8CB74-F607-40A2-8FB3-4524B0FC18A7}" type="parTrans" cxnId="{A4931818-C47E-4979-A126-178CA1836655}">
      <dgm:prSet/>
      <dgm:spPr/>
      <dgm:t>
        <a:bodyPr/>
        <a:lstStyle/>
        <a:p>
          <a:endParaRPr lang="sv-SE" sz="1200"/>
        </a:p>
      </dgm:t>
    </dgm:pt>
    <dgm:pt modelId="{1BFF5A4F-A5AB-42CC-9C0E-0E6A85DA30D3}" type="sibTrans" cxnId="{A4931818-C47E-4979-A126-178CA1836655}">
      <dgm:prSet custT="1"/>
      <dgm:spPr/>
      <dgm:t>
        <a:bodyPr/>
        <a:lstStyle/>
        <a:p>
          <a:endParaRPr lang="sv-SE" sz="1200"/>
        </a:p>
      </dgm:t>
    </dgm:pt>
    <dgm:pt modelId="{2E901EDE-7635-4B77-A6F1-C842B71AB10C}">
      <dgm:prSet phldrT="[Text]" custT="1"/>
      <dgm:spPr/>
      <dgm:t>
        <a:bodyPr/>
        <a:lstStyle/>
        <a:p>
          <a:r>
            <a:rPr lang="sv-SE" sz="1200" dirty="0" smtClean="0">
              <a:solidFill>
                <a:schemeClr val="bg2"/>
              </a:solidFill>
            </a:rPr>
            <a:t>Uppföljning</a:t>
          </a:r>
          <a:endParaRPr lang="sv-SE" sz="1200" dirty="0">
            <a:solidFill>
              <a:schemeClr val="bg2"/>
            </a:solidFill>
          </a:endParaRPr>
        </a:p>
      </dgm:t>
    </dgm:pt>
    <dgm:pt modelId="{66B6E640-6398-4B6F-AB44-2C08036420A6}" type="parTrans" cxnId="{B211723E-A575-4984-A0CA-C378DC2B3C7D}">
      <dgm:prSet/>
      <dgm:spPr/>
      <dgm:t>
        <a:bodyPr/>
        <a:lstStyle/>
        <a:p>
          <a:endParaRPr lang="sv-SE" sz="1200"/>
        </a:p>
      </dgm:t>
    </dgm:pt>
    <dgm:pt modelId="{61262D23-DB03-4913-9454-F20E68D1B0F0}" type="sibTrans" cxnId="{B211723E-A575-4984-A0CA-C378DC2B3C7D}">
      <dgm:prSet/>
      <dgm:spPr/>
      <dgm:t>
        <a:bodyPr/>
        <a:lstStyle/>
        <a:p>
          <a:endParaRPr lang="sv-SE" sz="1200"/>
        </a:p>
      </dgm:t>
    </dgm:pt>
    <dgm:pt modelId="{0B869319-637C-402E-A6D3-792E562C6664}" type="pres">
      <dgm:prSet presAssocID="{008FEDF1-A639-409E-B124-F12B7129CE63}" presName="Name0" presStyleCnt="0">
        <dgm:presLayoutVars>
          <dgm:dir/>
          <dgm:resizeHandles val="exact"/>
        </dgm:presLayoutVars>
      </dgm:prSet>
      <dgm:spPr/>
    </dgm:pt>
    <dgm:pt modelId="{7C53B0EB-AA1F-4FAE-AE45-E1D4E5BD041F}" type="pres">
      <dgm:prSet presAssocID="{38AE7BD7-43A0-4514-9180-F55CAD7DEE9C}" presName="node" presStyleLbl="node1" presStyleIdx="0" presStyleCnt="5">
        <dgm:presLayoutVars>
          <dgm:bulletEnabled val="1"/>
        </dgm:presLayoutVars>
      </dgm:prSet>
      <dgm:spPr/>
      <dgm:t>
        <a:bodyPr/>
        <a:lstStyle/>
        <a:p>
          <a:endParaRPr lang="sv-SE"/>
        </a:p>
      </dgm:t>
    </dgm:pt>
    <dgm:pt modelId="{64B2BB65-9A6D-44FC-8135-2CB29C4B1066}" type="pres">
      <dgm:prSet presAssocID="{7D875907-1CC7-4736-9CCB-8A5D8E7EC1FC}" presName="sibTrans" presStyleLbl="sibTrans2D1" presStyleIdx="0" presStyleCnt="4"/>
      <dgm:spPr/>
      <dgm:t>
        <a:bodyPr/>
        <a:lstStyle/>
        <a:p>
          <a:endParaRPr lang="sv-SE"/>
        </a:p>
      </dgm:t>
    </dgm:pt>
    <dgm:pt modelId="{A6337FB9-198A-460D-94AA-8F813C811461}" type="pres">
      <dgm:prSet presAssocID="{7D875907-1CC7-4736-9CCB-8A5D8E7EC1FC}" presName="connectorText" presStyleLbl="sibTrans2D1" presStyleIdx="0" presStyleCnt="4"/>
      <dgm:spPr/>
      <dgm:t>
        <a:bodyPr/>
        <a:lstStyle/>
        <a:p>
          <a:endParaRPr lang="sv-SE"/>
        </a:p>
      </dgm:t>
    </dgm:pt>
    <dgm:pt modelId="{8A00FE71-04D6-4115-B467-D19E5CB6ACCC}" type="pres">
      <dgm:prSet presAssocID="{57C9CB02-8228-4B9E-9C95-861DDF0A88FB}" presName="node" presStyleLbl="node1" presStyleIdx="1" presStyleCnt="5">
        <dgm:presLayoutVars>
          <dgm:bulletEnabled val="1"/>
        </dgm:presLayoutVars>
      </dgm:prSet>
      <dgm:spPr/>
      <dgm:t>
        <a:bodyPr/>
        <a:lstStyle/>
        <a:p>
          <a:endParaRPr lang="sv-SE"/>
        </a:p>
      </dgm:t>
    </dgm:pt>
    <dgm:pt modelId="{C5EAFA99-9E41-4BF9-A14D-E8C4EDDB1125}" type="pres">
      <dgm:prSet presAssocID="{2524E29D-906D-458E-800B-C031EA28FDFE}" presName="sibTrans" presStyleLbl="sibTrans2D1" presStyleIdx="1" presStyleCnt="4"/>
      <dgm:spPr/>
      <dgm:t>
        <a:bodyPr/>
        <a:lstStyle/>
        <a:p>
          <a:endParaRPr lang="sv-SE"/>
        </a:p>
      </dgm:t>
    </dgm:pt>
    <dgm:pt modelId="{64B87925-A3C3-40D2-8128-7D3DC64A1F6D}" type="pres">
      <dgm:prSet presAssocID="{2524E29D-906D-458E-800B-C031EA28FDFE}" presName="connectorText" presStyleLbl="sibTrans2D1" presStyleIdx="1" presStyleCnt="4"/>
      <dgm:spPr/>
      <dgm:t>
        <a:bodyPr/>
        <a:lstStyle/>
        <a:p>
          <a:endParaRPr lang="sv-SE"/>
        </a:p>
      </dgm:t>
    </dgm:pt>
    <dgm:pt modelId="{D3D5CC8C-5898-43C2-8EE6-49C1BE1C7A3B}" type="pres">
      <dgm:prSet presAssocID="{1EBCC9AD-4B45-4A34-9D3B-0644CA63A160}" presName="node" presStyleLbl="node1" presStyleIdx="2" presStyleCnt="5">
        <dgm:presLayoutVars>
          <dgm:bulletEnabled val="1"/>
        </dgm:presLayoutVars>
      </dgm:prSet>
      <dgm:spPr/>
      <dgm:t>
        <a:bodyPr/>
        <a:lstStyle/>
        <a:p>
          <a:endParaRPr lang="sv-SE"/>
        </a:p>
      </dgm:t>
    </dgm:pt>
    <dgm:pt modelId="{19DE4BA8-4FF6-4D80-A184-46A2A605E1B0}" type="pres">
      <dgm:prSet presAssocID="{1BA23454-A88A-4B4B-8A84-58758C916FB0}" presName="sibTrans" presStyleLbl="sibTrans2D1" presStyleIdx="2" presStyleCnt="4"/>
      <dgm:spPr/>
      <dgm:t>
        <a:bodyPr/>
        <a:lstStyle/>
        <a:p>
          <a:endParaRPr lang="sv-SE"/>
        </a:p>
      </dgm:t>
    </dgm:pt>
    <dgm:pt modelId="{51EDE1E3-F3A8-4497-BD75-4EF22BC3EF4B}" type="pres">
      <dgm:prSet presAssocID="{1BA23454-A88A-4B4B-8A84-58758C916FB0}" presName="connectorText" presStyleLbl="sibTrans2D1" presStyleIdx="2" presStyleCnt="4"/>
      <dgm:spPr/>
      <dgm:t>
        <a:bodyPr/>
        <a:lstStyle/>
        <a:p>
          <a:endParaRPr lang="sv-SE"/>
        </a:p>
      </dgm:t>
    </dgm:pt>
    <dgm:pt modelId="{A9E487B2-7EE1-430B-8A43-256ADC5B2E8C}" type="pres">
      <dgm:prSet presAssocID="{137C5C66-2F71-4395-8482-DDEDC80B52C6}" presName="node" presStyleLbl="node1" presStyleIdx="3" presStyleCnt="5">
        <dgm:presLayoutVars>
          <dgm:bulletEnabled val="1"/>
        </dgm:presLayoutVars>
      </dgm:prSet>
      <dgm:spPr/>
      <dgm:t>
        <a:bodyPr/>
        <a:lstStyle/>
        <a:p>
          <a:endParaRPr lang="sv-SE"/>
        </a:p>
      </dgm:t>
    </dgm:pt>
    <dgm:pt modelId="{1F19F1BA-AC78-4E99-91D6-0A0F2B83BC89}" type="pres">
      <dgm:prSet presAssocID="{1BFF5A4F-A5AB-42CC-9C0E-0E6A85DA30D3}" presName="sibTrans" presStyleLbl="sibTrans2D1" presStyleIdx="3" presStyleCnt="4"/>
      <dgm:spPr/>
      <dgm:t>
        <a:bodyPr/>
        <a:lstStyle/>
        <a:p>
          <a:endParaRPr lang="sv-SE"/>
        </a:p>
      </dgm:t>
    </dgm:pt>
    <dgm:pt modelId="{373699C3-9DFA-4310-84B0-46C07963F439}" type="pres">
      <dgm:prSet presAssocID="{1BFF5A4F-A5AB-42CC-9C0E-0E6A85DA30D3}" presName="connectorText" presStyleLbl="sibTrans2D1" presStyleIdx="3" presStyleCnt="4"/>
      <dgm:spPr/>
      <dgm:t>
        <a:bodyPr/>
        <a:lstStyle/>
        <a:p>
          <a:endParaRPr lang="sv-SE"/>
        </a:p>
      </dgm:t>
    </dgm:pt>
    <dgm:pt modelId="{8BE89BA0-62B7-4D2A-85E7-B6A53085E13A}" type="pres">
      <dgm:prSet presAssocID="{2E901EDE-7635-4B77-A6F1-C842B71AB10C}" presName="node" presStyleLbl="node1" presStyleIdx="4" presStyleCnt="5">
        <dgm:presLayoutVars>
          <dgm:bulletEnabled val="1"/>
        </dgm:presLayoutVars>
      </dgm:prSet>
      <dgm:spPr/>
      <dgm:t>
        <a:bodyPr/>
        <a:lstStyle/>
        <a:p>
          <a:endParaRPr lang="sv-SE"/>
        </a:p>
      </dgm:t>
    </dgm:pt>
  </dgm:ptLst>
  <dgm:cxnLst>
    <dgm:cxn modelId="{76706F46-5309-440E-8F1B-3F5BC3B9D3CD}" type="presOf" srcId="{2524E29D-906D-458E-800B-C031EA28FDFE}" destId="{64B87925-A3C3-40D2-8128-7D3DC64A1F6D}" srcOrd="1" destOrd="0" presId="urn:microsoft.com/office/officeart/2005/8/layout/process1"/>
    <dgm:cxn modelId="{2F853D62-7110-44E8-850D-29526ABFA440}" type="presOf" srcId="{7D875907-1CC7-4736-9CCB-8A5D8E7EC1FC}" destId="{64B2BB65-9A6D-44FC-8135-2CB29C4B1066}" srcOrd="0" destOrd="0" presId="urn:microsoft.com/office/officeart/2005/8/layout/process1"/>
    <dgm:cxn modelId="{A9BB27E3-0894-4DF3-80B2-982E619021F1}" type="presOf" srcId="{1BFF5A4F-A5AB-42CC-9C0E-0E6A85DA30D3}" destId="{1F19F1BA-AC78-4E99-91D6-0A0F2B83BC89}" srcOrd="0" destOrd="0" presId="urn:microsoft.com/office/officeart/2005/8/layout/process1"/>
    <dgm:cxn modelId="{A0716729-2588-42B9-9289-4989AE383465}" srcId="{008FEDF1-A639-409E-B124-F12B7129CE63}" destId="{57C9CB02-8228-4B9E-9C95-861DDF0A88FB}" srcOrd="1" destOrd="0" parTransId="{7E2E7483-FCD0-4AF4-B4BA-91CA673A57E9}" sibTransId="{2524E29D-906D-458E-800B-C031EA28FDFE}"/>
    <dgm:cxn modelId="{B211723E-A575-4984-A0CA-C378DC2B3C7D}" srcId="{008FEDF1-A639-409E-B124-F12B7129CE63}" destId="{2E901EDE-7635-4B77-A6F1-C842B71AB10C}" srcOrd="4" destOrd="0" parTransId="{66B6E640-6398-4B6F-AB44-2C08036420A6}" sibTransId="{61262D23-DB03-4913-9454-F20E68D1B0F0}"/>
    <dgm:cxn modelId="{5B13D846-CB7E-4DE5-BC9F-2E650EB81111}" srcId="{008FEDF1-A639-409E-B124-F12B7129CE63}" destId="{1EBCC9AD-4B45-4A34-9D3B-0644CA63A160}" srcOrd="2" destOrd="0" parTransId="{2094867B-2C9D-4397-B259-5D2319DE6E84}" sibTransId="{1BA23454-A88A-4B4B-8A84-58758C916FB0}"/>
    <dgm:cxn modelId="{D773340C-2A99-4893-8808-37B64BACD9EA}" type="presOf" srcId="{1EBCC9AD-4B45-4A34-9D3B-0644CA63A160}" destId="{D3D5CC8C-5898-43C2-8EE6-49C1BE1C7A3B}" srcOrd="0" destOrd="0" presId="urn:microsoft.com/office/officeart/2005/8/layout/process1"/>
    <dgm:cxn modelId="{DA775776-70A5-4247-B4F0-F94711205CD5}" type="presOf" srcId="{57C9CB02-8228-4B9E-9C95-861DDF0A88FB}" destId="{8A00FE71-04D6-4115-B467-D19E5CB6ACCC}" srcOrd="0" destOrd="0" presId="urn:microsoft.com/office/officeart/2005/8/layout/process1"/>
    <dgm:cxn modelId="{28F5A2ED-B34D-4FB0-A8B7-2BBD124EE387}" type="presOf" srcId="{2E901EDE-7635-4B77-A6F1-C842B71AB10C}" destId="{8BE89BA0-62B7-4D2A-85E7-B6A53085E13A}" srcOrd="0" destOrd="0" presId="urn:microsoft.com/office/officeart/2005/8/layout/process1"/>
    <dgm:cxn modelId="{87A3A6EE-0B0D-4A9B-8707-0284CABFC850}" type="presOf" srcId="{008FEDF1-A639-409E-B124-F12B7129CE63}" destId="{0B869319-637C-402E-A6D3-792E562C6664}" srcOrd="0" destOrd="0" presId="urn:microsoft.com/office/officeart/2005/8/layout/process1"/>
    <dgm:cxn modelId="{60EAFB58-CF20-440C-8C18-B4E64FC213A8}" type="presOf" srcId="{1BA23454-A88A-4B4B-8A84-58758C916FB0}" destId="{19DE4BA8-4FF6-4D80-A184-46A2A605E1B0}" srcOrd="0" destOrd="0" presId="urn:microsoft.com/office/officeart/2005/8/layout/process1"/>
    <dgm:cxn modelId="{06091C66-224E-491C-A3C0-AE95E8D3F112}" srcId="{008FEDF1-A639-409E-B124-F12B7129CE63}" destId="{38AE7BD7-43A0-4514-9180-F55CAD7DEE9C}" srcOrd="0" destOrd="0" parTransId="{8A006AA1-E9BE-48B5-94BD-FB31B7E899BF}" sibTransId="{7D875907-1CC7-4736-9CCB-8A5D8E7EC1FC}"/>
    <dgm:cxn modelId="{0DB92EAA-C556-4DA9-B24D-C43812E8BA7E}" type="presOf" srcId="{7D875907-1CC7-4736-9CCB-8A5D8E7EC1FC}" destId="{A6337FB9-198A-460D-94AA-8F813C811461}" srcOrd="1" destOrd="0" presId="urn:microsoft.com/office/officeart/2005/8/layout/process1"/>
    <dgm:cxn modelId="{878E3145-80D9-454C-BB21-C767046BEEFC}" type="presOf" srcId="{2524E29D-906D-458E-800B-C031EA28FDFE}" destId="{C5EAFA99-9E41-4BF9-A14D-E8C4EDDB1125}" srcOrd="0" destOrd="0" presId="urn:microsoft.com/office/officeart/2005/8/layout/process1"/>
    <dgm:cxn modelId="{E61CFDF3-495B-4C36-B4E3-C42D137FE340}" type="presOf" srcId="{1BA23454-A88A-4B4B-8A84-58758C916FB0}" destId="{51EDE1E3-F3A8-4497-BD75-4EF22BC3EF4B}" srcOrd="1" destOrd="0" presId="urn:microsoft.com/office/officeart/2005/8/layout/process1"/>
    <dgm:cxn modelId="{A4FA221A-0906-4E45-9D12-F9294E2E56E5}" type="presOf" srcId="{137C5C66-2F71-4395-8482-DDEDC80B52C6}" destId="{A9E487B2-7EE1-430B-8A43-256ADC5B2E8C}" srcOrd="0" destOrd="0" presId="urn:microsoft.com/office/officeart/2005/8/layout/process1"/>
    <dgm:cxn modelId="{0499F0E2-F212-44CA-BEEB-C4A6562C906E}" type="presOf" srcId="{38AE7BD7-43A0-4514-9180-F55CAD7DEE9C}" destId="{7C53B0EB-AA1F-4FAE-AE45-E1D4E5BD041F}" srcOrd="0" destOrd="0" presId="urn:microsoft.com/office/officeart/2005/8/layout/process1"/>
    <dgm:cxn modelId="{9C6A389B-DC7A-4E2D-8DC8-1E9F3A7F5E62}" type="presOf" srcId="{1BFF5A4F-A5AB-42CC-9C0E-0E6A85DA30D3}" destId="{373699C3-9DFA-4310-84B0-46C07963F439}" srcOrd="1" destOrd="0" presId="urn:microsoft.com/office/officeart/2005/8/layout/process1"/>
    <dgm:cxn modelId="{A4931818-C47E-4979-A126-178CA1836655}" srcId="{008FEDF1-A639-409E-B124-F12B7129CE63}" destId="{137C5C66-2F71-4395-8482-DDEDC80B52C6}" srcOrd="3" destOrd="0" parTransId="{1ED8CB74-F607-40A2-8FB3-4524B0FC18A7}" sibTransId="{1BFF5A4F-A5AB-42CC-9C0E-0E6A85DA30D3}"/>
    <dgm:cxn modelId="{61E5ABAE-F88B-4973-BFB9-4EF7D58E4356}" type="presParOf" srcId="{0B869319-637C-402E-A6D3-792E562C6664}" destId="{7C53B0EB-AA1F-4FAE-AE45-E1D4E5BD041F}" srcOrd="0" destOrd="0" presId="urn:microsoft.com/office/officeart/2005/8/layout/process1"/>
    <dgm:cxn modelId="{4ECD1A09-AAA5-4E0A-8DF6-1216572B252C}" type="presParOf" srcId="{0B869319-637C-402E-A6D3-792E562C6664}" destId="{64B2BB65-9A6D-44FC-8135-2CB29C4B1066}" srcOrd="1" destOrd="0" presId="urn:microsoft.com/office/officeart/2005/8/layout/process1"/>
    <dgm:cxn modelId="{31E76569-8158-48F0-B923-373755A32731}" type="presParOf" srcId="{64B2BB65-9A6D-44FC-8135-2CB29C4B1066}" destId="{A6337FB9-198A-460D-94AA-8F813C811461}" srcOrd="0" destOrd="0" presId="urn:microsoft.com/office/officeart/2005/8/layout/process1"/>
    <dgm:cxn modelId="{81ABE027-D21B-4400-888B-35EA6001E8E6}" type="presParOf" srcId="{0B869319-637C-402E-A6D3-792E562C6664}" destId="{8A00FE71-04D6-4115-B467-D19E5CB6ACCC}" srcOrd="2" destOrd="0" presId="urn:microsoft.com/office/officeart/2005/8/layout/process1"/>
    <dgm:cxn modelId="{42C569D6-56D9-406C-85FF-2CC3005A39DF}" type="presParOf" srcId="{0B869319-637C-402E-A6D3-792E562C6664}" destId="{C5EAFA99-9E41-4BF9-A14D-E8C4EDDB1125}" srcOrd="3" destOrd="0" presId="urn:microsoft.com/office/officeart/2005/8/layout/process1"/>
    <dgm:cxn modelId="{52A3DBC5-1DC6-4D8E-B8A8-CAB073D887EC}" type="presParOf" srcId="{C5EAFA99-9E41-4BF9-A14D-E8C4EDDB1125}" destId="{64B87925-A3C3-40D2-8128-7D3DC64A1F6D}" srcOrd="0" destOrd="0" presId="urn:microsoft.com/office/officeart/2005/8/layout/process1"/>
    <dgm:cxn modelId="{48A4BBCF-DA69-4838-A29C-FA4FCC9EA424}" type="presParOf" srcId="{0B869319-637C-402E-A6D3-792E562C6664}" destId="{D3D5CC8C-5898-43C2-8EE6-49C1BE1C7A3B}" srcOrd="4" destOrd="0" presId="urn:microsoft.com/office/officeart/2005/8/layout/process1"/>
    <dgm:cxn modelId="{DF2F416A-5FB4-4AA9-B041-CA6DAF03BA83}" type="presParOf" srcId="{0B869319-637C-402E-A6D3-792E562C6664}" destId="{19DE4BA8-4FF6-4D80-A184-46A2A605E1B0}" srcOrd="5" destOrd="0" presId="urn:microsoft.com/office/officeart/2005/8/layout/process1"/>
    <dgm:cxn modelId="{96EDBC0A-12BC-418E-91F8-D89F1EB71107}" type="presParOf" srcId="{19DE4BA8-4FF6-4D80-A184-46A2A605E1B0}" destId="{51EDE1E3-F3A8-4497-BD75-4EF22BC3EF4B}" srcOrd="0" destOrd="0" presId="urn:microsoft.com/office/officeart/2005/8/layout/process1"/>
    <dgm:cxn modelId="{13687D9E-E417-44BB-8F1D-B7F82F825B14}" type="presParOf" srcId="{0B869319-637C-402E-A6D3-792E562C6664}" destId="{A9E487B2-7EE1-430B-8A43-256ADC5B2E8C}" srcOrd="6" destOrd="0" presId="urn:microsoft.com/office/officeart/2005/8/layout/process1"/>
    <dgm:cxn modelId="{6A398BEB-BD6D-4CDD-BD01-69C7C7F03921}" type="presParOf" srcId="{0B869319-637C-402E-A6D3-792E562C6664}" destId="{1F19F1BA-AC78-4E99-91D6-0A0F2B83BC89}" srcOrd="7" destOrd="0" presId="urn:microsoft.com/office/officeart/2005/8/layout/process1"/>
    <dgm:cxn modelId="{7F978011-FDF0-46EA-8D98-D68C9D16C842}" type="presParOf" srcId="{1F19F1BA-AC78-4E99-91D6-0A0F2B83BC89}" destId="{373699C3-9DFA-4310-84B0-46C07963F439}" srcOrd="0" destOrd="0" presId="urn:microsoft.com/office/officeart/2005/8/layout/process1"/>
    <dgm:cxn modelId="{3A4EFD64-4628-4CB3-B897-D05F7B3EF90F}" type="presParOf" srcId="{0B869319-637C-402E-A6D3-792E562C6664}" destId="{8BE89BA0-62B7-4D2A-85E7-B6A53085E13A}" srcOrd="8"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22810F3-46A2-42D0-9A6B-24C52162F7BF}" type="doc">
      <dgm:prSet loTypeId="urn:microsoft.com/office/officeart/2005/8/layout/hProcess4" loCatId="process" qsTypeId="urn:microsoft.com/office/officeart/2005/8/quickstyle/3d2" qsCatId="3D" csTypeId="urn:microsoft.com/office/officeart/2005/8/colors/accent4_1" csCatId="accent4" phldr="1"/>
      <dgm:spPr/>
      <dgm:t>
        <a:bodyPr/>
        <a:lstStyle/>
        <a:p>
          <a:endParaRPr lang="sv-SE"/>
        </a:p>
      </dgm:t>
    </dgm:pt>
    <dgm:pt modelId="{9E98C56A-10DE-4CEB-933F-02F86F2A9593}">
      <dgm:prSet phldrT="[Text]"/>
      <dgm:spPr/>
      <dgm:t>
        <a:bodyPr/>
        <a:lstStyle/>
        <a:p>
          <a:r>
            <a:rPr lang="sv-SE" dirty="0" smtClean="0"/>
            <a:t>Risker</a:t>
          </a:r>
          <a:endParaRPr lang="sv-SE" dirty="0"/>
        </a:p>
      </dgm:t>
    </dgm:pt>
    <dgm:pt modelId="{2BF27D94-72C6-41E7-A1F0-4ED106B8313A}" type="parTrans" cxnId="{3205A94F-8353-4194-8408-909F1FB7CFE7}">
      <dgm:prSet/>
      <dgm:spPr/>
      <dgm:t>
        <a:bodyPr/>
        <a:lstStyle/>
        <a:p>
          <a:endParaRPr lang="sv-SE"/>
        </a:p>
      </dgm:t>
    </dgm:pt>
    <dgm:pt modelId="{C73BC6D4-2FE3-4448-B6D4-291CAD29E483}" type="sibTrans" cxnId="{3205A94F-8353-4194-8408-909F1FB7CFE7}">
      <dgm:prSet/>
      <dgm:spPr/>
      <dgm:t>
        <a:bodyPr/>
        <a:lstStyle/>
        <a:p>
          <a:endParaRPr lang="sv-SE"/>
        </a:p>
      </dgm:t>
    </dgm:pt>
    <dgm:pt modelId="{D1F68066-DC9B-4D97-A64E-4A823B545345}">
      <dgm:prSet phldrT="[Text]" custT="1"/>
      <dgm:spPr/>
      <dgm:t>
        <a:bodyPr/>
        <a:lstStyle/>
        <a:p>
          <a:endParaRPr lang="sv-SE" sz="1200" dirty="0"/>
        </a:p>
      </dgm:t>
    </dgm:pt>
    <dgm:pt modelId="{25F96B2E-A744-4DB8-9256-64C03C71AA58}" type="parTrans" cxnId="{46183025-6B0A-45FD-B3A7-D2FEDB7090F7}">
      <dgm:prSet/>
      <dgm:spPr/>
      <dgm:t>
        <a:bodyPr/>
        <a:lstStyle/>
        <a:p>
          <a:endParaRPr lang="sv-SE"/>
        </a:p>
      </dgm:t>
    </dgm:pt>
    <dgm:pt modelId="{411221D3-9702-4A0F-8088-86D475527989}" type="sibTrans" cxnId="{46183025-6B0A-45FD-B3A7-D2FEDB7090F7}">
      <dgm:prSet/>
      <dgm:spPr/>
      <dgm:t>
        <a:bodyPr/>
        <a:lstStyle/>
        <a:p>
          <a:endParaRPr lang="sv-SE"/>
        </a:p>
      </dgm:t>
    </dgm:pt>
    <dgm:pt modelId="{ED7E4976-3EE1-48B9-90BC-308F26DE283B}">
      <dgm:prSet phldrT="[Text]"/>
      <dgm:spPr/>
      <dgm:t>
        <a:bodyPr/>
        <a:lstStyle/>
        <a:p>
          <a:r>
            <a:rPr lang="sv-SE" dirty="0" smtClean="0"/>
            <a:t>Åtgärder/</a:t>
          </a:r>
          <a:br>
            <a:rPr lang="sv-SE" dirty="0" smtClean="0"/>
          </a:br>
          <a:r>
            <a:rPr lang="sv-SE" dirty="0" smtClean="0"/>
            <a:t>Kontrollaktivteter</a:t>
          </a:r>
          <a:endParaRPr lang="sv-SE" dirty="0"/>
        </a:p>
      </dgm:t>
    </dgm:pt>
    <dgm:pt modelId="{2F2161DC-919D-4762-8C73-FD56A9BADC55}" type="parTrans" cxnId="{8E5A848C-4E8A-42C4-BE9E-85B7A973B88C}">
      <dgm:prSet/>
      <dgm:spPr/>
      <dgm:t>
        <a:bodyPr/>
        <a:lstStyle/>
        <a:p>
          <a:endParaRPr lang="sv-SE"/>
        </a:p>
      </dgm:t>
    </dgm:pt>
    <dgm:pt modelId="{51265870-BC67-47E1-BA8A-65E4039378DF}" type="sibTrans" cxnId="{8E5A848C-4E8A-42C4-BE9E-85B7A973B88C}">
      <dgm:prSet/>
      <dgm:spPr/>
      <dgm:t>
        <a:bodyPr/>
        <a:lstStyle/>
        <a:p>
          <a:endParaRPr lang="sv-SE"/>
        </a:p>
      </dgm:t>
    </dgm:pt>
    <dgm:pt modelId="{9D8FA794-1407-43DC-8C1F-815CBF9A9FB6}">
      <dgm:prSet phldrT="[Text]" custT="1"/>
      <dgm:spPr/>
      <dgm:t>
        <a:bodyPr/>
        <a:lstStyle/>
        <a:p>
          <a:endParaRPr lang="sv-SE" sz="1200" dirty="0"/>
        </a:p>
      </dgm:t>
    </dgm:pt>
    <dgm:pt modelId="{33030B12-B111-42E9-8829-AAAC9E555389}" type="parTrans" cxnId="{6E46560F-974C-4A9C-90A7-1E5D9F26DD54}">
      <dgm:prSet/>
      <dgm:spPr/>
      <dgm:t>
        <a:bodyPr/>
        <a:lstStyle/>
        <a:p>
          <a:endParaRPr lang="sv-SE"/>
        </a:p>
      </dgm:t>
    </dgm:pt>
    <dgm:pt modelId="{E2F276D3-57D3-45FE-BA25-EF39E5BCB605}" type="sibTrans" cxnId="{6E46560F-974C-4A9C-90A7-1E5D9F26DD54}">
      <dgm:prSet/>
      <dgm:spPr/>
      <dgm:t>
        <a:bodyPr/>
        <a:lstStyle/>
        <a:p>
          <a:endParaRPr lang="sv-SE"/>
        </a:p>
      </dgm:t>
    </dgm:pt>
    <dgm:pt modelId="{9DDB0E48-AE10-4345-8E28-ABC4278B8B95}">
      <dgm:prSet phldrT="[Text]"/>
      <dgm:spPr/>
      <dgm:t>
        <a:bodyPr/>
        <a:lstStyle/>
        <a:p>
          <a:r>
            <a:rPr lang="sv-SE" dirty="0" smtClean="0"/>
            <a:t>Uppföljning </a:t>
          </a:r>
          <a:endParaRPr lang="sv-SE" dirty="0"/>
        </a:p>
      </dgm:t>
    </dgm:pt>
    <dgm:pt modelId="{BBAED78F-7557-4DDA-885D-6918377FCB77}" type="parTrans" cxnId="{6E2F779F-FD7A-49B0-A075-D54FBF377E3C}">
      <dgm:prSet/>
      <dgm:spPr/>
      <dgm:t>
        <a:bodyPr/>
        <a:lstStyle/>
        <a:p>
          <a:endParaRPr lang="sv-SE"/>
        </a:p>
      </dgm:t>
    </dgm:pt>
    <dgm:pt modelId="{C859BF9B-C476-4942-B84A-F551C0DD1EF2}" type="sibTrans" cxnId="{6E2F779F-FD7A-49B0-A075-D54FBF377E3C}">
      <dgm:prSet/>
      <dgm:spPr/>
      <dgm:t>
        <a:bodyPr/>
        <a:lstStyle/>
        <a:p>
          <a:endParaRPr lang="sv-SE"/>
        </a:p>
      </dgm:t>
    </dgm:pt>
    <dgm:pt modelId="{AC8A051F-711B-4BB4-B3BA-AE894056D10F}">
      <dgm:prSet phldrT="[Text]" custT="1"/>
      <dgm:spPr/>
      <dgm:t>
        <a:bodyPr/>
        <a:lstStyle/>
        <a:p>
          <a:endParaRPr lang="sv-SE" sz="1200" dirty="0"/>
        </a:p>
      </dgm:t>
    </dgm:pt>
    <dgm:pt modelId="{CE932335-8BA7-4827-9D8C-4B868AB05C3F}" type="parTrans" cxnId="{DC826301-E40B-4BB3-B528-81956E7C559C}">
      <dgm:prSet/>
      <dgm:spPr/>
      <dgm:t>
        <a:bodyPr/>
        <a:lstStyle/>
        <a:p>
          <a:endParaRPr lang="sv-SE"/>
        </a:p>
      </dgm:t>
    </dgm:pt>
    <dgm:pt modelId="{94FD70D5-F94B-43E7-89A4-0FB1C5F3F42B}" type="sibTrans" cxnId="{DC826301-E40B-4BB3-B528-81956E7C559C}">
      <dgm:prSet/>
      <dgm:spPr/>
      <dgm:t>
        <a:bodyPr/>
        <a:lstStyle/>
        <a:p>
          <a:endParaRPr lang="sv-SE"/>
        </a:p>
      </dgm:t>
    </dgm:pt>
    <dgm:pt modelId="{BB1AB8D8-06D9-48DA-A21B-0C8C1F647DEF}" type="pres">
      <dgm:prSet presAssocID="{622810F3-46A2-42D0-9A6B-24C52162F7BF}" presName="Name0" presStyleCnt="0">
        <dgm:presLayoutVars>
          <dgm:dir/>
          <dgm:animLvl val="lvl"/>
          <dgm:resizeHandles val="exact"/>
        </dgm:presLayoutVars>
      </dgm:prSet>
      <dgm:spPr/>
      <dgm:t>
        <a:bodyPr/>
        <a:lstStyle/>
        <a:p>
          <a:endParaRPr lang="sv-SE"/>
        </a:p>
      </dgm:t>
    </dgm:pt>
    <dgm:pt modelId="{316BD43E-304A-4267-ADED-C4650DB12979}" type="pres">
      <dgm:prSet presAssocID="{622810F3-46A2-42D0-9A6B-24C52162F7BF}" presName="tSp" presStyleCnt="0"/>
      <dgm:spPr/>
    </dgm:pt>
    <dgm:pt modelId="{A3688359-D24F-4B5D-8A69-60123566292E}" type="pres">
      <dgm:prSet presAssocID="{622810F3-46A2-42D0-9A6B-24C52162F7BF}" presName="bSp" presStyleCnt="0"/>
      <dgm:spPr/>
    </dgm:pt>
    <dgm:pt modelId="{3D349663-C404-4A22-AEDF-3950C5F64798}" type="pres">
      <dgm:prSet presAssocID="{622810F3-46A2-42D0-9A6B-24C52162F7BF}" presName="process" presStyleCnt="0"/>
      <dgm:spPr/>
    </dgm:pt>
    <dgm:pt modelId="{14BDFEC1-ABD0-4B9D-B0EC-1DE43736C411}" type="pres">
      <dgm:prSet presAssocID="{9E98C56A-10DE-4CEB-933F-02F86F2A9593}" presName="composite1" presStyleCnt="0"/>
      <dgm:spPr/>
    </dgm:pt>
    <dgm:pt modelId="{6E917019-6AF1-4F26-8B4B-E4DADEF9D83A}" type="pres">
      <dgm:prSet presAssocID="{9E98C56A-10DE-4CEB-933F-02F86F2A9593}" presName="dummyNode1" presStyleLbl="node1" presStyleIdx="0" presStyleCnt="3"/>
      <dgm:spPr/>
    </dgm:pt>
    <dgm:pt modelId="{BB75D668-0DE7-4CA2-8966-EE1A4EE9BE74}" type="pres">
      <dgm:prSet presAssocID="{9E98C56A-10DE-4CEB-933F-02F86F2A9593}" presName="childNode1" presStyleLbl="bgAcc1" presStyleIdx="0" presStyleCnt="3">
        <dgm:presLayoutVars>
          <dgm:bulletEnabled val="1"/>
        </dgm:presLayoutVars>
      </dgm:prSet>
      <dgm:spPr/>
      <dgm:t>
        <a:bodyPr/>
        <a:lstStyle/>
        <a:p>
          <a:endParaRPr lang="sv-SE"/>
        </a:p>
      </dgm:t>
    </dgm:pt>
    <dgm:pt modelId="{4BE4BEFD-A045-4CB0-BFE0-06E97CA1C428}" type="pres">
      <dgm:prSet presAssocID="{9E98C56A-10DE-4CEB-933F-02F86F2A9593}" presName="childNode1tx" presStyleLbl="bgAcc1" presStyleIdx="0" presStyleCnt="3">
        <dgm:presLayoutVars>
          <dgm:bulletEnabled val="1"/>
        </dgm:presLayoutVars>
      </dgm:prSet>
      <dgm:spPr/>
      <dgm:t>
        <a:bodyPr/>
        <a:lstStyle/>
        <a:p>
          <a:endParaRPr lang="sv-SE"/>
        </a:p>
      </dgm:t>
    </dgm:pt>
    <dgm:pt modelId="{D49EA4CC-B805-415A-BFCD-3DCC0429669A}" type="pres">
      <dgm:prSet presAssocID="{9E98C56A-10DE-4CEB-933F-02F86F2A9593}" presName="parentNode1" presStyleLbl="node1" presStyleIdx="0" presStyleCnt="3">
        <dgm:presLayoutVars>
          <dgm:chMax val="1"/>
          <dgm:bulletEnabled val="1"/>
        </dgm:presLayoutVars>
      </dgm:prSet>
      <dgm:spPr/>
      <dgm:t>
        <a:bodyPr/>
        <a:lstStyle/>
        <a:p>
          <a:endParaRPr lang="sv-SE"/>
        </a:p>
      </dgm:t>
    </dgm:pt>
    <dgm:pt modelId="{3DB59221-31A7-4022-BEBD-45586FF3D0FC}" type="pres">
      <dgm:prSet presAssocID="{9E98C56A-10DE-4CEB-933F-02F86F2A9593}" presName="connSite1" presStyleCnt="0"/>
      <dgm:spPr/>
    </dgm:pt>
    <dgm:pt modelId="{D9C5B63C-AFD2-41DC-8782-8AF9D9F17B54}" type="pres">
      <dgm:prSet presAssocID="{C73BC6D4-2FE3-4448-B6D4-291CAD29E483}" presName="Name9" presStyleLbl="sibTrans2D1" presStyleIdx="0" presStyleCnt="2"/>
      <dgm:spPr/>
      <dgm:t>
        <a:bodyPr/>
        <a:lstStyle/>
        <a:p>
          <a:endParaRPr lang="sv-SE"/>
        </a:p>
      </dgm:t>
    </dgm:pt>
    <dgm:pt modelId="{86994673-8FC9-495C-9995-AAB147B36004}" type="pres">
      <dgm:prSet presAssocID="{ED7E4976-3EE1-48B9-90BC-308F26DE283B}" presName="composite2" presStyleCnt="0"/>
      <dgm:spPr/>
    </dgm:pt>
    <dgm:pt modelId="{F9F7E0E6-083B-4AEA-892D-5EF7296392D7}" type="pres">
      <dgm:prSet presAssocID="{ED7E4976-3EE1-48B9-90BC-308F26DE283B}" presName="dummyNode2" presStyleLbl="node1" presStyleIdx="0" presStyleCnt="3"/>
      <dgm:spPr/>
    </dgm:pt>
    <dgm:pt modelId="{9F407578-B82B-4B83-82BA-A215431E7D98}" type="pres">
      <dgm:prSet presAssocID="{ED7E4976-3EE1-48B9-90BC-308F26DE283B}" presName="childNode2" presStyleLbl="bgAcc1" presStyleIdx="1" presStyleCnt="3">
        <dgm:presLayoutVars>
          <dgm:bulletEnabled val="1"/>
        </dgm:presLayoutVars>
      </dgm:prSet>
      <dgm:spPr/>
      <dgm:t>
        <a:bodyPr/>
        <a:lstStyle/>
        <a:p>
          <a:endParaRPr lang="sv-SE"/>
        </a:p>
      </dgm:t>
    </dgm:pt>
    <dgm:pt modelId="{612A5C61-0D3C-44A8-B4FD-D8E409EF63DA}" type="pres">
      <dgm:prSet presAssocID="{ED7E4976-3EE1-48B9-90BC-308F26DE283B}" presName="childNode2tx" presStyleLbl="bgAcc1" presStyleIdx="1" presStyleCnt="3">
        <dgm:presLayoutVars>
          <dgm:bulletEnabled val="1"/>
        </dgm:presLayoutVars>
      </dgm:prSet>
      <dgm:spPr/>
      <dgm:t>
        <a:bodyPr/>
        <a:lstStyle/>
        <a:p>
          <a:endParaRPr lang="sv-SE"/>
        </a:p>
      </dgm:t>
    </dgm:pt>
    <dgm:pt modelId="{26919A5E-268E-42D4-9D13-1902EB00A12A}" type="pres">
      <dgm:prSet presAssocID="{ED7E4976-3EE1-48B9-90BC-308F26DE283B}" presName="parentNode2" presStyleLbl="node1" presStyleIdx="1" presStyleCnt="3">
        <dgm:presLayoutVars>
          <dgm:chMax val="0"/>
          <dgm:bulletEnabled val="1"/>
        </dgm:presLayoutVars>
      </dgm:prSet>
      <dgm:spPr/>
      <dgm:t>
        <a:bodyPr/>
        <a:lstStyle/>
        <a:p>
          <a:endParaRPr lang="sv-SE"/>
        </a:p>
      </dgm:t>
    </dgm:pt>
    <dgm:pt modelId="{C8CDA73C-9CA0-4490-96A5-813336E44A2A}" type="pres">
      <dgm:prSet presAssocID="{ED7E4976-3EE1-48B9-90BC-308F26DE283B}" presName="connSite2" presStyleCnt="0"/>
      <dgm:spPr/>
    </dgm:pt>
    <dgm:pt modelId="{55C1887D-B9D4-47B1-9A61-553423A9871E}" type="pres">
      <dgm:prSet presAssocID="{51265870-BC67-47E1-BA8A-65E4039378DF}" presName="Name18" presStyleLbl="sibTrans2D1" presStyleIdx="1" presStyleCnt="2"/>
      <dgm:spPr/>
      <dgm:t>
        <a:bodyPr/>
        <a:lstStyle/>
        <a:p>
          <a:endParaRPr lang="sv-SE"/>
        </a:p>
      </dgm:t>
    </dgm:pt>
    <dgm:pt modelId="{5C3B849B-5270-45C6-B985-4436D561279E}" type="pres">
      <dgm:prSet presAssocID="{9DDB0E48-AE10-4345-8E28-ABC4278B8B95}" presName="composite1" presStyleCnt="0"/>
      <dgm:spPr/>
    </dgm:pt>
    <dgm:pt modelId="{727F9D03-573D-4A45-9659-1FD0607B332D}" type="pres">
      <dgm:prSet presAssocID="{9DDB0E48-AE10-4345-8E28-ABC4278B8B95}" presName="dummyNode1" presStyleLbl="node1" presStyleIdx="1" presStyleCnt="3"/>
      <dgm:spPr/>
    </dgm:pt>
    <dgm:pt modelId="{4EBE21BA-81AA-4D66-AB44-D8523F3116FF}" type="pres">
      <dgm:prSet presAssocID="{9DDB0E48-AE10-4345-8E28-ABC4278B8B95}" presName="childNode1" presStyleLbl="bgAcc1" presStyleIdx="2" presStyleCnt="3">
        <dgm:presLayoutVars>
          <dgm:bulletEnabled val="1"/>
        </dgm:presLayoutVars>
      </dgm:prSet>
      <dgm:spPr/>
      <dgm:t>
        <a:bodyPr/>
        <a:lstStyle/>
        <a:p>
          <a:endParaRPr lang="sv-SE"/>
        </a:p>
      </dgm:t>
    </dgm:pt>
    <dgm:pt modelId="{77D546AB-2EE1-4BBE-8C27-B8C6668E20B7}" type="pres">
      <dgm:prSet presAssocID="{9DDB0E48-AE10-4345-8E28-ABC4278B8B95}" presName="childNode1tx" presStyleLbl="bgAcc1" presStyleIdx="2" presStyleCnt="3">
        <dgm:presLayoutVars>
          <dgm:bulletEnabled val="1"/>
        </dgm:presLayoutVars>
      </dgm:prSet>
      <dgm:spPr/>
      <dgm:t>
        <a:bodyPr/>
        <a:lstStyle/>
        <a:p>
          <a:endParaRPr lang="sv-SE"/>
        </a:p>
      </dgm:t>
    </dgm:pt>
    <dgm:pt modelId="{062C31C5-F1DF-425B-A062-CFB8BA002325}" type="pres">
      <dgm:prSet presAssocID="{9DDB0E48-AE10-4345-8E28-ABC4278B8B95}" presName="parentNode1" presStyleLbl="node1" presStyleIdx="2" presStyleCnt="3">
        <dgm:presLayoutVars>
          <dgm:chMax val="1"/>
          <dgm:bulletEnabled val="1"/>
        </dgm:presLayoutVars>
      </dgm:prSet>
      <dgm:spPr/>
      <dgm:t>
        <a:bodyPr/>
        <a:lstStyle/>
        <a:p>
          <a:endParaRPr lang="sv-SE"/>
        </a:p>
      </dgm:t>
    </dgm:pt>
    <dgm:pt modelId="{37918A1F-3C2A-4762-83E2-2DD33B3D889F}" type="pres">
      <dgm:prSet presAssocID="{9DDB0E48-AE10-4345-8E28-ABC4278B8B95}" presName="connSite1" presStyleCnt="0"/>
      <dgm:spPr/>
    </dgm:pt>
  </dgm:ptLst>
  <dgm:cxnLst>
    <dgm:cxn modelId="{6977263E-ADAE-44F6-B182-9A840E558C15}" type="presOf" srcId="{9D8FA794-1407-43DC-8C1F-815CBF9A9FB6}" destId="{612A5C61-0D3C-44A8-B4FD-D8E409EF63DA}" srcOrd="1" destOrd="0" presId="urn:microsoft.com/office/officeart/2005/8/layout/hProcess4"/>
    <dgm:cxn modelId="{A9A59C4B-FF50-4EEA-B8DF-6212562CC4F4}" type="presOf" srcId="{51265870-BC67-47E1-BA8A-65E4039378DF}" destId="{55C1887D-B9D4-47B1-9A61-553423A9871E}" srcOrd="0" destOrd="0" presId="urn:microsoft.com/office/officeart/2005/8/layout/hProcess4"/>
    <dgm:cxn modelId="{B72E0116-35C3-4E41-939A-5216F5D632C1}" type="presOf" srcId="{AC8A051F-711B-4BB4-B3BA-AE894056D10F}" destId="{77D546AB-2EE1-4BBE-8C27-B8C6668E20B7}" srcOrd="1" destOrd="0" presId="urn:microsoft.com/office/officeart/2005/8/layout/hProcess4"/>
    <dgm:cxn modelId="{46183025-6B0A-45FD-B3A7-D2FEDB7090F7}" srcId="{9E98C56A-10DE-4CEB-933F-02F86F2A9593}" destId="{D1F68066-DC9B-4D97-A64E-4A823B545345}" srcOrd="0" destOrd="0" parTransId="{25F96B2E-A744-4DB8-9256-64C03C71AA58}" sibTransId="{411221D3-9702-4A0F-8088-86D475527989}"/>
    <dgm:cxn modelId="{F5FF925B-72C7-4F86-86A5-86CC0E9AE08C}" type="presOf" srcId="{9DDB0E48-AE10-4345-8E28-ABC4278B8B95}" destId="{062C31C5-F1DF-425B-A062-CFB8BA002325}" srcOrd="0" destOrd="0" presId="urn:microsoft.com/office/officeart/2005/8/layout/hProcess4"/>
    <dgm:cxn modelId="{3205A94F-8353-4194-8408-909F1FB7CFE7}" srcId="{622810F3-46A2-42D0-9A6B-24C52162F7BF}" destId="{9E98C56A-10DE-4CEB-933F-02F86F2A9593}" srcOrd="0" destOrd="0" parTransId="{2BF27D94-72C6-41E7-A1F0-4ED106B8313A}" sibTransId="{C73BC6D4-2FE3-4448-B6D4-291CAD29E483}"/>
    <dgm:cxn modelId="{6E46560F-974C-4A9C-90A7-1E5D9F26DD54}" srcId="{ED7E4976-3EE1-48B9-90BC-308F26DE283B}" destId="{9D8FA794-1407-43DC-8C1F-815CBF9A9FB6}" srcOrd="0" destOrd="0" parTransId="{33030B12-B111-42E9-8829-AAAC9E555389}" sibTransId="{E2F276D3-57D3-45FE-BA25-EF39E5BCB605}"/>
    <dgm:cxn modelId="{EFC38605-16C8-4607-A30A-330E959632AF}" type="presOf" srcId="{D1F68066-DC9B-4D97-A64E-4A823B545345}" destId="{4BE4BEFD-A045-4CB0-BFE0-06E97CA1C428}" srcOrd="1" destOrd="0" presId="urn:microsoft.com/office/officeart/2005/8/layout/hProcess4"/>
    <dgm:cxn modelId="{96364DBC-1A37-46F1-B714-EF188E49EBC4}" type="presOf" srcId="{9D8FA794-1407-43DC-8C1F-815CBF9A9FB6}" destId="{9F407578-B82B-4B83-82BA-A215431E7D98}" srcOrd="0" destOrd="0" presId="urn:microsoft.com/office/officeart/2005/8/layout/hProcess4"/>
    <dgm:cxn modelId="{DC826301-E40B-4BB3-B528-81956E7C559C}" srcId="{9DDB0E48-AE10-4345-8E28-ABC4278B8B95}" destId="{AC8A051F-711B-4BB4-B3BA-AE894056D10F}" srcOrd="0" destOrd="0" parTransId="{CE932335-8BA7-4827-9D8C-4B868AB05C3F}" sibTransId="{94FD70D5-F94B-43E7-89A4-0FB1C5F3F42B}"/>
    <dgm:cxn modelId="{AE6E7145-D2B7-4442-8C79-4C0D081268C3}" type="presOf" srcId="{622810F3-46A2-42D0-9A6B-24C52162F7BF}" destId="{BB1AB8D8-06D9-48DA-A21B-0C8C1F647DEF}" srcOrd="0" destOrd="0" presId="urn:microsoft.com/office/officeart/2005/8/layout/hProcess4"/>
    <dgm:cxn modelId="{256480F8-0F7F-474E-9893-9B8449D7B11F}" type="presOf" srcId="{C73BC6D4-2FE3-4448-B6D4-291CAD29E483}" destId="{D9C5B63C-AFD2-41DC-8782-8AF9D9F17B54}" srcOrd="0" destOrd="0" presId="urn:microsoft.com/office/officeart/2005/8/layout/hProcess4"/>
    <dgm:cxn modelId="{8E5A848C-4E8A-42C4-BE9E-85B7A973B88C}" srcId="{622810F3-46A2-42D0-9A6B-24C52162F7BF}" destId="{ED7E4976-3EE1-48B9-90BC-308F26DE283B}" srcOrd="1" destOrd="0" parTransId="{2F2161DC-919D-4762-8C73-FD56A9BADC55}" sibTransId="{51265870-BC67-47E1-BA8A-65E4039378DF}"/>
    <dgm:cxn modelId="{402644EA-E2E2-40F5-B728-B7165C5C1A0E}" type="presOf" srcId="{D1F68066-DC9B-4D97-A64E-4A823B545345}" destId="{BB75D668-0DE7-4CA2-8966-EE1A4EE9BE74}" srcOrd="0" destOrd="0" presId="urn:microsoft.com/office/officeart/2005/8/layout/hProcess4"/>
    <dgm:cxn modelId="{40BE8043-27F8-43F3-8A0C-3078A0A0AD99}" type="presOf" srcId="{9E98C56A-10DE-4CEB-933F-02F86F2A9593}" destId="{D49EA4CC-B805-415A-BFCD-3DCC0429669A}" srcOrd="0" destOrd="0" presId="urn:microsoft.com/office/officeart/2005/8/layout/hProcess4"/>
    <dgm:cxn modelId="{F251C36E-5043-45ED-B7C1-FB12EA29F02D}" type="presOf" srcId="{AC8A051F-711B-4BB4-B3BA-AE894056D10F}" destId="{4EBE21BA-81AA-4D66-AB44-D8523F3116FF}" srcOrd="0" destOrd="0" presId="urn:microsoft.com/office/officeart/2005/8/layout/hProcess4"/>
    <dgm:cxn modelId="{F02635AE-0267-40D8-B871-B810BA9076CC}" type="presOf" srcId="{ED7E4976-3EE1-48B9-90BC-308F26DE283B}" destId="{26919A5E-268E-42D4-9D13-1902EB00A12A}" srcOrd="0" destOrd="0" presId="urn:microsoft.com/office/officeart/2005/8/layout/hProcess4"/>
    <dgm:cxn modelId="{6E2F779F-FD7A-49B0-A075-D54FBF377E3C}" srcId="{622810F3-46A2-42D0-9A6B-24C52162F7BF}" destId="{9DDB0E48-AE10-4345-8E28-ABC4278B8B95}" srcOrd="2" destOrd="0" parTransId="{BBAED78F-7557-4DDA-885D-6918377FCB77}" sibTransId="{C859BF9B-C476-4942-B84A-F551C0DD1EF2}"/>
    <dgm:cxn modelId="{2D9F689C-D01B-4900-8206-827CB63ECA71}" type="presParOf" srcId="{BB1AB8D8-06D9-48DA-A21B-0C8C1F647DEF}" destId="{316BD43E-304A-4267-ADED-C4650DB12979}" srcOrd="0" destOrd="0" presId="urn:microsoft.com/office/officeart/2005/8/layout/hProcess4"/>
    <dgm:cxn modelId="{8BAE4390-09FE-46C7-9A0C-24BDFD37EF56}" type="presParOf" srcId="{BB1AB8D8-06D9-48DA-A21B-0C8C1F647DEF}" destId="{A3688359-D24F-4B5D-8A69-60123566292E}" srcOrd="1" destOrd="0" presId="urn:microsoft.com/office/officeart/2005/8/layout/hProcess4"/>
    <dgm:cxn modelId="{6525540D-C4A1-4CD0-AE68-D64B824F383E}" type="presParOf" srcId="{BB1AB8D8-06D9-48DA-A21B-0C8C1F647DEF}" destId="{3D349663-C404-4A22-AEDF-3950C5F64798}" srcOrd="2" destOrd="0" presId="urn:microsoft.com/office/officeart/2005/8/layout/hProcess4"/>
    <dgm:cxn modelId="{7D7F1F2C-A0AB-4C62-99FB-CEB942BE453F}" type="presParOf" srcId="{3D349663-C404-4A22-AEDF-3950C5F64798}" destId="{14BDFEC1-ABD0-4B9D-B0EC-1DE43736C411}" srcOrd="0" destOrd="0" presId="urn:microsoft.com/office/officeart/2005/8/layout/hProcess4"/>
    <dgm:cxn modelId="{25F2F27B-F0FD-4430-A90D-2EBAF007AD34}" type="presParOf" srcId="{14BDFEC1-ABD0-4B9D-B0EC-1DE43736C411}" destId="{6E917019-6AF1-4F26-8B4B-E4DADEF9D83A}" srcOrd="0" destOrd="0" presId="urn:microsoft.com/office/officeart/2005/8/layout/hProcess4"/>
    <dgm:cxn modelId="{7DBCFDE6-DBDB-4DD6-9DD0-98D8A08E4828}" type="presParOf" srcId="{14BDFEC1-ABD0-4B9D-B0EC-1DE43736C411}" destId="{BB75D668-0DE7-4CA2-8966-EE1A4EE9BE74}" srcOrd="1" destOrd="0" presId="urn:microsoft.com/office/officeart/2005/8/layout/hProcess4"/>
    <dgm:cxn modelId="{A8C62BBE-39E1-443E-9861-3E0146C2B74A}" type="presParOf" srcId="{14BDFEC1-ABD0-4B9D-B0EC-1DE43736C411}" destId="{4BE4BEFD-A045-4CB0-BFE0-06E97CA1C428}" srcOrd="2" destOrd="0" presId="urn:microsoft.com/office/officeart/2005/8/layout/hProcess4"/>
    <dgm:cxn modelId="{A382D67C-C8EB-4507-BA67-932D9E8632C2}" type="presParOf" srcId="{14BDFEC1-ABD0-4B9D-B0EC-1DE43736C411}" destId="{D49EA4CC-B805-415A-BFCD-3DCC0429669A}" srcOrd="3" destOrd="0" presId="urn:microsoft.com/office/officeart/2005/8/layout/hProcess4"/>
    <dgm:cxn modelId="{F0B9F633-53C6-48BC-9D7C-5AE15A5662CE}" type="presParOf" srcId="{14BDFEC1-ABD0-4B9D-B0EC-1DE43736C411}" destId="{3DB59221-31A7-4022-BEBD-45586FF3D0FC}" srcOrd="4" destOrd="0" presId="urn:microsoft.com/office/officeart/2005/8/layout/hProcess4"/>
    <dgm:cxn modelId="{9F227A63-07EF-4477-BA19-826424B94E96}" type="presParOf" srcId="{3D349663-C404-4A22-AEDF-3950C5F64798}" destId="{D9C5B63C-AFD2-41DC-8782-8AF9D9F17B54}" srcOrd="1" destOrd="0" presId="urn:microsoft.com/office/officeart/2005/8/layout/hProcess4"/>
    <dgm:cxn modelId="{1D62296B-4DF7-4106-96EA-2DF145720F10}" type="presParOf" srcId="{3D349663-C404-4A22-AEDF-3950C5F64798}" destId="{86994673-8FC9-495C-9995-AAB147B36004}" srcOrd="2" destOrd="0" presId="urn:microsoft.com/office/officeart/2005/8/layout/hProcess4"/>
    <dgm:cxn modelId="{DE88E736-A5D8-42B8-80EF-7EC320A0ABD1}" type="presParOf" srcId="{86994673-8FC9-495C-9995-AAB147B36004}" destId="{F9F7E0E6-083B-4AEA-892D-5EF7296392D7}" srcOrd="0" destOrd="0" presId="urn:microsoft.com/office/officeart/2005/8/layout/hProcess4"/>
    <dgm:cxn modelId="{6310F332-4B42-43C8-ABD8-0B68FA9BEB46}" type="presParOf" srcId="{86994673-8FC9-495C-9995-AAB147B36004}" destId="{9F407578-B82B-4B83-82BA-A215431E7D98}" srcOrd="1" destOrd="0" presId="urn:microsoft.com/office/officeart/2005/8/layout/hProcess4"/>
    <dgm:cxn modelId="{99560F8B-FB0C-48AA-9C32-CE6F93500173}" type="presParOf" srcId="{86994673-8FC9-495C-9995-AAB147B36004}" destId="{612A5C61-0D3C-44A8-B4FD-D8E409EF63DA}" srcOrd="2" destOrd="0" presId="urn:microsoft.com/office/officeart/2005/8/layout/hProcess4"/>
    <dgm:cxn modelId="{E3952C50-342F-4B72-BAA9-AA42587F1E8B}" type="presParOf" srcId="{86994673-8FC9-495C-9995-AAB147B36004}" destId="{26919A5E-268E-42D4-9D13-1902EB00A12A}" srcOrd="3" destOrd="0" presId="urn:microsoft.com/office/officeart/2005/8/layout/hProcess4"/>
    <dgm:cxn modelId="{FFBDA172-2A2F-4F5E-BC1C-B2D09A653501}" type="presParOf" srcId="{86994673-8FC9-495C-9995-AAB147B36004}" destId="{C8CDA73C-9CA0-4490-96A5-813336E44A2A}" srcOrd="4" destOrd="0" presId="urn:microsoft.com/office/officeart/2005/8/layout/hProcess4"/>
    <dgm:cxn modelId="{F6BFB122-1813-472F-A34A-A9A56A76BA08}" type="presParOf" srcId="{3D349663-C404-4A22-AEDF-3950C5F64798}" destId="{55C1887D-B9D4-47B1-9A61-553423A9871E}" srcOrd="3" destOrd="0" presId="urn:microsoft.com/office/officeart/2005/8/layout/hProcess4"/>
    <dgm:cxn modelId="{4C49FAF2-51FB-4E06-ABA2-E5AECC682934}" type="presParOf" srcId="{3D349663-C404-4A22-AEDF-3950C5F64798}" destId="{5C3B849B-5270-45C6-B985-4436D561279E}" srcOrd="4" destOrd="0" presId="urn:microsoft.com/office/officeart/2005/8/layout/hProcess4"/>
    <dgm:cxn modelId="{721CECE6-BC4E-46B3-8055-B21EC87E0275}" type="presParOf" srcId="{5C3B849B-5270-45C6-B985-4436D561279E}" destId="{727F9D03-573D-4A45-9659-1FD0607B332D}" srcOrd="0" destOrd="0" presId="urn:microsoft.com/office/officeart/2005/8/layout/hProcess4"/>
    <dgm:cxn modelId="{DD2036FD-CD1D-4947-BA32-8A168A8D2495}" type="presParOf" srcId="{5C3B849B-5270-45C6-B985-4436D561279E}" destId="{4EBE21BA-81AA-4D66-AB44-D8523F3116FF}" srcOrd="1" destOrd="0" presId="urn:microsoft.com/office/officeart/2005/8/layout/hProcess4"/>
    <dgm:cxn modelId="{8188E0D8-B69D-4770-B5EC-DAF98A14CDC5}" type="presParOf" srcId="{5C3B849B-5270-45C6-B985-4436D561279E}" destId="{77D546AB-2EE1-4BBE-8C27-B8C6668E20B7}" srcOrd="2" destOrd="0" presId="urn:microsoft.com/office/officeart/2005/8/layout/hProcess4"/>
    <dgm:cxn modelId="{1B5ADDC5-283C-4088-9EE4-E25CFFD24B4D}" type="presParOf" srcId="{5C3B849B-5270-45C6-B985-4436D561279E}" destId="{062C31C5-F1DF-425B-A062-CFB8BA002325}" srcOrd="3" destOrd="0" presId="urn:microsoft.com/office/officeart/2005/8/layout/hProcess4"/>
    <dgm:cxn modelId="{5AA935C5-2EE1-49F1-A224-DC12D136F047}" type="presParOf" srcId="{5C3B849B-5270-45C6-B985-4436D561279E}" destId="{37918A1F-3C2A-4762-83E2-2DD33B3D889F}"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111032D-C587-4D3A-A19A-19108F499FCC}"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sv-SE"/>
        </a:p>
      </dgm:t>
    </dgm:pt>
    <dgm:pt modelId="{A693E816-B4A9-4EF9-ACFA-4A7B6F5E00F6}">
      <dgm:prSet phldrT="[Text]" custT="1"/>
      <dgm:spPr>
        <a:ln>
          <a:solidFill>
            <a:schemeClr val="accent4"/>
          </a:solidFill>
        </a:ln>
      </dgm:spPr>
      <dgm:t>
        <a:bodyPr/>
        <a:lstStyle/>
        <a:p>
          <a:r>
            <a:rPr lang="sv-SE" sz="2000" b="0" dirty="0" smtClean="0">
              <a:solidFill>
                <a:srgbClr val="2C2C2C"/>
              </a:solidFill>
              <a:latin typeface="Arial" pitchFamily="34" charset="0"/>
              <a:cs typeface="Arial" pitchFamily="34" charset="0"/>
            </a:rPr>
            <a:t>Göteborgs stad – </a:t>
          </a:r>
          <a:br>
            <a:rPr lang="sv-SE" sz="2000" b="0" dirty="0" smtClean="0">
              <a:solidFill>
                <a:srgbClr val="2C2C2C"/>
              </a:solidFill>
              <a:latin typeface="Arial" pitchFamily="34" charset="0"/>
              <a:cs typeface="Arial" pitchFamily="34" charset="0"/>
            </a:rPr>
          </a:br>
          <a:r>
            <a:rPr lang="sv-SE" sz="2000" b="0" dirty="0" smtClean="0">
              <a:solidFill>
                <a:srgbClr val="2C2C2C"/>
              </a:solidFill>
              <a:latin typeface="Arial" pitchFamily="34" charset="0"/>
              <a:cs typeface="Arial" pitchFamily="34" charset="0"/>
            </a:rPr>
            <a:t>hela staden perspektiv</a:t>
          </a:r>
          <a:endParaRPr lang="sv-SE" sz="2000" b="0" dirty="0">
            <a:solidFill>
              <a:srgbClr val="2C2C2C"/>
            </a:solidFill>
            <a:latin typeface="Arial" pitchFamily="34" charset="0"/>
            <a:cs typeface="Arial" pitchFamily="34" charset="0"/>
          </a:endParaRPr>
        </a:p>
      </dgm:t>
    </dgm:pt>
    <dgm:pt modelId="{CBF2B269-6395-4BFC-B634-8F62323319BC}" type="parTrans" cxnId="{68340EDA-F013-4559-8004-B9FA1EC60E53}">
      <dgm:prSet/>
      <dgm:spPr/>
      <dgm:t>
        <a:bodyPr/>
        <a:lstStyle/>
        <a:p>
          <a:endParaRPr lang="sv-SE"/>
        </a:p>
      </dgm:t>
    </dgm:pt>
    <dgm:pt modelId="{52D6B53C-5195-43F8-879F-3D3C8880DF99}" type="sibTrans" cxnId="{68340EDA-F013-4559-8004-B9FA1EC60E53}">
      <dgm:prSet/>
      <dgm:spPr/>
      <dgm:t>
        <a:bodyPr/>
        <a:lstStyle/>
        <a:p>
          <a:endParaRPr lang="sv-SE"/>
        </a:p>
      </dgm:t>
    </dgm:pt>
    <dgm:pt modelId="{124C76D4-7953-4C70-A01A-1C54B02A9021}">
      <dgm:prSet phldrT="[Text]" custT="1"/>
      <dgm:spPr>
        <a:solidFill>
          <a:srgbClr val="FFC000">
            <a:alpha val="90000"/>
          </a:srgbClr>
        </a:solidFill>
        <a:ln>
          <a:solidFill>
            <a:schemeClr val="accent4"/>
          </a:solidFill>
        </a:ln>
      </dgm:spPr>
      <dgm:t>
        <a:bodyPr/>
        <a:lstStyle/>
        <a:p>
          <a:r>
            <a:rPr lang="sv-SE" sz="2000" b="0" dirty="0" smtClean="0">
              <a:solidFill>
                <a:srgbClr val="2C2C2C"/>
              </a:solidFill>
              <a:latin typeface="Arial" pitchFamily="34" charset="0"/>
              <a:cs typeface="Arial" pitchFamily="34" charset="0"/>
            </a:rPr>
            <a:t>Förvaltnings- och bolagsledning</a:t>
          </a:r>
          <a:endParaRPr lang="sv-SE" sz="2000" b="0" dirty="0">
            <a:solidFill>
              <a:srgbClr val="2C2C2C"/>
            </a:solidFill>
            <a:latin typeface="Arial" pitchFamily="34" charset="0"/>
            <a:cs typeface="Arial" pitchFamily="34" charset="0"/>
          </a:endParaRPr>
        </a:p>
      </dgm:t>
    </dgm:pt>
    <dgm:pt modelId="{4E41F37C-7F0C-4C23-8CFA-36C89546776F}" type="parTrans" cxnId="{8A8199D7-F951-424D-9912-06795E942C35}">
      <dgm:prSet/>
      <dgm:spPr/>
      <dgm:t>
        <a:bodyPr/>
        <a:lstStyle/>
        <a:p>
          <a:endParaRPr lang="sv-SE"/>
        </a:p>
      </dgm:t>
    </dgm:pt>
    <dgm:pt modelId="{461C8F59-6465-4927-B5DA-C7406CA40773}" type="sibTrans" cxnId="{8A8199D7-F951-424D-9912-06795E942C35}">
      <dgm:prSet/>
      <dgm:spPr/>
      <dgm:t>
        <a:bodyPr/>
        <a:lstStyle/>
        <a:p>
          <a:endParaRPr lang="sv-SE"/>
        </a:p>
      </dgm:t>
    </dgm:pt>
    <dgm:pt modelId="{533C9754-B8BC-468A-B405-CE939F16A903}">
      <dgm:prSet phldrT="[Text]" custT="1"/>
      <dgm:spPr>
        <a:solidFill>
          <a:srgbClr val="92D050">
            <a:alpha val="90000"/>
          </a:srgbClr>
        </a:solidFill>
        <a:ln>
          <a:solidFill>
            <a:schemeClr val="accent4"/>
          </a:solidFill>
        </a:ln>
      </dgm:spPr>
      <dgm:t>
        <a:bodyPr/>
        <a:lstStyle/>
        <a:p>
          <a:r>
            <a:rPr lang="sv-SE" sz="2000" b="0" dirty="0" smtClean="0">
              <a:solidFill>
                <a:srgbClr val="2C2C2C"/>
              </a:solidFill>
              <a:latin typeface="Arial" pitchFamily="34" charset="0"/>
              <a:cs typeface="Arial" pitchFamily="34" charset="0"/>
            </a:rPr>
            <a:t>Verksamheten (processer/områden/projekt)</a:t>
          </a:r>
          <a:endParaRPr lang="sv-SE" sz="2000" b="0" dirty="0">
            <a:solidFill>
              <a:srgbClr val="2C2C2C"/>
            </a:solidFill>
            <a:latin typeface="Arial" pitchFamily="34" charset="0"/>
            <a:cs typeface="Arial" pitchFamily="34" charset="0"/>
          </a:endParaRPr>
        </a:p>
      </dgm:t>
    </dgm:pt>
    <dgm:pt modelId="{AC91F19C-AADF-4BE2-A309-0383FF717DA8}" type="parTrans" cxnId="{693C73DC-55AC-487C-9AD8-5E7933F8BB90}">
      <dgm:prSet/>
      <dgm:spPr/>
      <dgm:t>
        <a:bodyPr/>
        <a:lstStyle/>
        <a:p>
          <a:endParaRPr lang="sv-SE"/>
        </a:p>
      </dgm:t>
    </dgm:pt>
    <dgm:pt modelId="{2BEBA858-79C7-43FF-8607-A66DCD4107D7}" type="sibTrans" cxnId="{693C73DC-55AC-487C-9AD8-5E7933F8BB90}">
      <dgm:prSet/>
      <dgm:spPr/>
      <dgm:t>
        <a:bodyPr/>
        <a:lstStyle/>
        <a:p>
          <a:endParaRPr lang="sv-SE"/>
        </a:p>
      </dgm:t>
    </dgm:pt>
    <dgm:pt modelId="{E23167CF-BF66-4B85-8C77-C0A7006E9A6E}" type="pres">
      <dgm:prSet presAssocID="{2111032D-C587-4D3A-A19A-19108F499FCC}" presName="compositeShape" presStyleCnt="0">
        <dgm:presLayoutVars>
          <dgm:dir/>
          <dgm:resizeHandles/>
        </dgm:presLayoutVars>
      </dgm:prSet>
      <dgm:spPr/>
      <dgm:t>
        <a:bodyPr/>
        <a:lstStyle/>
        <a:p>
          <a:endParaRPr lang="sv-SE"/>
        </a:p>
      </dgm:t>
    </dgm:pt>
    <dgm:pt modelId="{6FADEB93-EF5A-4DF1-9DCA-B9E93620B7B0}" type="pres">
      <dgm:prSet presAssocID="{2111032D-C587-4D3A-A19A-19108F499FCC}" presName="pyramid" presStyleLbl="node1" presStyleIdx="0" presStyleCnt="1" custLinFactNeighborX="-10965" custLinFactNeighborY="281"/>
      <dgm:spPr>
        <a:solidFill>
          <a:schemeClr val="accent4"/>
        </a:solidFill>
      </dgm:spPr>
      <dgm:t>
        <a:bodyPr/>
        <a:lstStyle/>
        <a:p>
          <a:endParaRPr lang="sv-SE"/>
        </a:p>
      </dgm:t>
    </dgm:pt>
    <dgm:pt modelId="{57CDE2BC-F15F-4D3A-A41A-066C767338E7}" type="pres">
      <dgm:prSet presAssocID="{2111032D-C587-4D3A-A19A-19108F499FCC}" presName="theList" presStyleCnt="0"/>
      <dgm:spPr/>
    </dgm:pt>
    <dgm:pt modelId="{D4DEDF52-072E-4780-8143-5342140E1F6B}" type="pres">
      <dgm:prSet presAssocID="{A693E816-B4A9-4EF9-ACFA-4A7B6F5E00F6}" presName="aNode" presStyleLbl="fgAcc1" presStyleIdx="0" presStyleCnt="3" custScaleX="123152">
        <dgm:presLayoutVars>
          <dgm:bulletEnabled val="1"/>
        </dgm:presLayoutVars>
      </dgm:prSet>
      <dgm:spPr/>
      <dgm:t>
        <a:bodyPr/>
        <a:lstStyle/>
        <a:p>
          <a:endParaRPr lang="sv-SE"/>
        </a:p>
      </dgm:t>
    </dgm:pt>
    <dgm:pt modelId="{E282D0CA-1823-42C9-9EF4-A553B076B219}" type="pres">
      <dgm:prSet presAssocID="{A693E816-B4A9-4EF9-ACFA-4A7B6F5E00F6}" presName="aSpace" presStyleCnt="0"/>
      <dgm:spPr/>
    </dgm:pt>
    <dgm:pt modelId="{B32B8494-E1DF-4A2D-8EEA-A60A71A87DB5}" type="pres">
      <dgm:prSet presAssocID="{124C76D4-7953-4C70-A01A-1C54B02A9021}" presName="aNode" presStyleLbl="fgAcc1" presStyleIdx="1" presStyleCnt="3" custScaleX="125691">
        <dgm:presLayoutVars>
          <dgm:bulletEnabled val="1"/>
        </dgm:presLayoutVars>
      </dgm:prSet>
      <dgm:spPr/>
      <dgm:t>
        <a:bodyPr/>
        <a:lstStyle/>
        <a:p>
          <a:endParaRPr lang="sv-SE"/>
        </a:p>
      </dgm:t>
    </dgm:pt>
    <dgm:pt modelId="{3D6276D4-0112-477C-B8BA-FE88ACCF3FE2}" type="pres">
      <dgm:prSet presAssocID="{124C76D4-7953-4C70-A01A-1C54B02A9021}" presName="aSpace" presStyleCnt="0"/>
      <dgm:spPr/>
    </dgm:pt>
    <dgm:pt modelId="{0923859A-9AD2-46B7-8046-08DC6E2C7450}" type="pres">
      <dgm:prSet presAssocID="{533C9754-B8BC-468A-B405-CE939F16A903}" presName="aNode" presStyleLbl="fgAcc1" presStyleIdx="2" presStyleCnt="3" custScaleX="127633">
        <dgm:presLayoutVars>
          <dgm:bulletEnabled val="1"/>
        </dgm:presLayoutVars>
      </dgm:prSet>
      <dgm:spPr/>
      <dgm:t>
        <a:bodyPr/>
        <a:lstStyle/>
        <a:p>
          <a:endParaRPr lang="sv-SE"/>
        </a:p>
      </dgm:t>
    </dgm:pt>
    <dgm:pt modelId="{75A05A26-9D88-484A-89E5-2DC627FA9FDF}" type="pres">
      <dgm:prSet presAssocID="{533C9754-B8BC-468A-B405-CE939F16A903}" presName="aSpace" presStyleCnt="0"/>
      <dgm:spPr/>
    </dgm:pt>
  </dgm:ptLst>
  <dgm:cxnLst>
    <dgm:cxn modelId="{693C73DC-55AC-487C-9AD8-5E7933F8BB90}" srcId="{2111032D-C587-4D3A-A19A-19108F499FCC}" destId="{533C9754-B8BC-468A-B405-CE939F16A903}" srcOrd="2" destOrd="0" parTransId="{AC91F19C-AADF-4BE2-A309-0383FF717DA8}" sibTransId="{2BEBA858-79C7-43FF-8607-A66DCD4107D7}"/>
    <dgm:cxn modelId="{C19DF358-7915-4AC1-9892-C6C42BE6BC99}" type="presOf" srcId="{124C76D4-7953-4C70-A01A-1C54B02A9021}" destId="{B32B8494-E1DF-4A2D-8EEA-A60A71A87DB5}" srcOrd="0" destOrd="0" presId="urn:microsoft.com/office/officeart/2005/8/layout/pyramid2"/>
    <dgm:cxn modelId="{7349FD74-E4E4-4C47-84F3-C4F95334C7EF}" type="presOf" srcId="{2111032D-C587-4D3A-A19A-19108F499FCC}" destId="{E23167CF-BF66-4B85-8C77-C0A7006E9A6E}" srcOrd="0" destOrd="0" presId="urn:microsoft.com/office/officeart/2005/8/layout/pyramid2"/>
    <dgm:cxn modelId="{68340EDA-F013-4559-8004-B9FA1EC60E53}" srcId="{2111032D-C587-4D3A-A19A-19108F499FCC}" destId="{A693E816-B4A9-4EF9-ACFA-4A7B6F5E00F6}" srcOrd="0" destOrd="0" parTransId="{CBF2B269-6395-4BFC-B634-8F62323319BC}" sibTransId="{52D6B53C-5195-43F8-879F-3D3C8880DF99}"/>
    <dgm:cxn modelId="{8A8199D7-F951-424D-9912-06795E942C35}" srcId="{2111032D-C587-4D3A-A19A-19108F499FCC}" destId="{124C76D4-7953-4C70-A01A-1C54B02A9021}" srcOrd="1" destOrd="0" parTransId="{4E41F37C-7F0C-4C23-8CFA-36C89546776F}" sibTransId="{461C8F59-6465-4927-B5DA-C7406CA40773}"/>
    <dgm:cxn modelId="{6C2AB783-3356-4436-9BB8-C1C74C48EB8E}" type="presOf" srcId="{533C9754-B8BC-468A-B405-CE939F16A903}" destId="{0923859A-9AD2-46B7-8046-08DC6E2C7450}" srcOrd="0" destOrd="0" presId="urn:microsoft.com/office/officeart/2005/8/layout/pyramid2"/>
    <dgm:cxn modelId="{21719427-07AF-40AD-A557-A51706DBB2CD}" type="presOf" srcId="{A693E816-B4A9-4EF9-ACFA-4A7B6F5E00F6}" destId="{D4DEDF52-072E-4780-8143-5342140E1F6B}" srcOrd="0" destOrd="0" presId="urn:microsoft.com/office/officeart/2005/8/layout/pyramid2"/>
    <dgm:cxn modelId="{B186D829-2366-4605-BEF9-B0954CE54DA1}" type="presParOf" srcId="{E23167CF-BF66-4B85-8C77-C0A7006E9A6E}" destId="{6FADEB93-EF5A-4DF1-9DCA-B9E93620B7B0}" srcOrd="0" destOrd="0" presId="urn:microsoft.com/office/officeart/2005/8/layout/pyramid2"/>
    <dgm:cxn modelId="{F8905D03-81C0-4C13-BD4E-D3B6E1685BE0}" type="presParOf" srcId="{E23167CF-BF66-4B85-8C77-C0A7006E9A6E}" destId="{57CDE2BC-F15F-4D3A-A41A-066C767338E7}" srcOrd="1" destOrd="0" presId="urn:microsoft.com/office/officeart/2005/8/layout/pyramid2"/>
    <dgm:cxn modelId="{75B27106-80C8-48AA-8FA1-A1491E455000}" type="presParOf" srcId="{57CDE2BC-F15F-4D3A-A41A-066C767338E7}" destId="{D4DEDF52-072E-4780-8143-5342140E1F6B}" srcOrd="0" destOrd="0" presId="urn:microsoft.com/office/officeart/2005/8/layout/pyramid2"/>
    <dgm:cxn modelId="{DEC85264-8EEF-4093-BB40-9BC6411F77CC}" type="presParOf" srcId="{57CDE2BC-F15F-4D3A-A41A-066C767338E7}" destId="{E282D0CA-1823-42C9-9EF4-A553B076B219}" srcOrd="1" destOrd="0" presId="urn:microsoft.com/office/officeart/2005/8/layout/pyramid2"/>
    <dgm:cxn modelId="{93E85AE5-6916-4DF7-AB70-E170F9CC2C10}" type="presParOf" srcId="{57CDE2BC-F15F-4D3A-A41A-066C767338E7}" destId="{B32B8494-E1DF-4A2D-8EEA-A60A71A87DB5}" srcOrd="2" destOrd="0" presId="urn:microsoft.com/office/officeart/2005/8/layout/pyramid2"/>
    <dgm:cxn modelId="{9EBC3BE8-0C3C-4178-A04A-2C21504F975A}" type="presParOf" srcId="{57CDE2BC-F15F-4D3A-A41A-066C767338E7}" destId="{3D6276D4-0112-477C-B8BA-FE88ACCF3FE2}" srcOrd="3" destOrd="0" presId="urn:microsoft.com/office/officeart/2005/8/layout/pyramid2"/>
    <dgm:cxn modelId="{657A4207-3EF1-4DDC-BA21-9AE04E87ECE5}" type="presParOf" srcId="{57CDE2BC-F15F-4D3A-A41A-066C767338E7}" destId="{0923859A-9AD2-46B7-8046-08DC6E2C7450}" srcOrd="4" destOrd="0" presId="urn:microsoft.com/office/officeart/2005/8/layout/pyramid2"/>
    <dgm:cxn modelId="{2E1AED43-A573-4BC8-97E8-C1EC270059EE}" type="presParOf" srcId="{57CDE2BC-F15F-4D3A-A41A-066C767338E7}" destId="{75A05A26-9D88-484A-89E5-2DC627FA9FDF}" srcOrd="5"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73058BD-D2E7-4D6B-949E-38771DBC9B2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sv-SE"/>
        </a:p>
      </dgm:t>
    </dgm:pt>
    <dgm:pt modelId="{EECD3858-4DBA-48FB-855D-47207120846E}">
      <dgm:prSet phldrT="[Text]"/>
      <dgm:spPr/>
      <dgm:t>
        <a:bodyPr/>
        <a:lstStyle/>
        <a:p>
          <a:pPr rtl="0"/>
          <a:r>
            <a:rPr kumimoji="0" lang="sv-SE" b="1" i="0" u="none" strike="noStrike" cap="none" normalizeH="0" baseline="0" dirty="0" smtClean="0">
              <a:ln/>
              <a:effectLst/>
              <a:latin typeface="Calibri" pitchFamily="34" charset="0"/>
              <a:cs typeface="Arial" charset="0"/>
            </a:rPr>
            <a:t>Förvaltning/</a:t>
          </a:r>
          <a:br>
            <a:rPr kumimoji="0" lang="sv-SE" b="1" i="0" u="none" strike="noStrike" cap="none" normalizeH="0" baseline="0" dirty="0" smtClean="0">
              <a:ln/>
              <a:effectLst/>
              <a:latin typeface="Calibri" pitchFamily="34" charset="0"/>
              <a:cs typeface="Arial" charset="0"/>
            </a:rPr>
          </a:br>
          <a:r>
            <a:rPr kumimoji="0" lang="sv-SE" b="1" i="0" u="none" strike="noStrike" cap="none" normalizeH="0" baseline="0" dirty="0" smtClean="0">
              <a:ln/>
              <a:effectLst/>
              <a:latin typeface="Calibri" pitchFamily="34" charset="0"/>
              <a:cs typeface="Arial" charset="0"/>
            </a:rPr>
            <a:t>bolag</a:t>
          </a:r>
          <a:endParaRPr lang="sv-SE" b="1" dirty="0"/>
        </a:p>
      </dgm:t>
    </dgm:pt>
    <dgm:pt modelId="{029951FA-083A-41E9-B917-45EB442BD2B5}" type="parTrans" cxnId="{70EE2748-014A-49A4-B4A0-60243D8C82E2}">
      <dgm:prSet/>
      <dgm:spPr/>
      <dgm:t>
        <a:bodyPr/>
        <a:lstStyle/>
        <a:p>
          <a:endParaRPr lang="sv-SE"/>
        </a:p>
      </dgm:t>
    </dgm:pt>
    <dgm:pt modelId="{84A9644C-4F8F-494E-839A-2E4585F808DE}" type="sibTrans" cxnId="{70EE2748-014A-49A4-B4A0-60243D8C82E2}">
      <dgm:prSet/>
      <dgm:spPr/>
      <dgm:t>
        <a:bodyPr/>
        <a:lstStyle/>
        <a:p>
          <a:endParaRPr lang="sv-SE"/>
        </a:p>
      </dgm:t>
    </dgm:pt>
    <dgm:pt modelId="{39F261A4-51DE-4818-9BD4-FC660125BF71}">
      <dgm:prSet phldrT="[Text]"/>
      <dgm:spPr/>
      <dgm:t>
        <a:bodyPr/>
        <a:lstStyle/>
        <a:p>
          <a:pPr marL="720725" indent="-273050" rtl="0">
            <a:tabLst/>
          </a:pPr>
          <a:r>
            <a:rPr kumimoji="0" lang="sv-SE" b="0" i="0" u="none" strike="noStrike" cap="none" normalizeH="0" baseline="0" dirty="0" smtClean="0">
              <a:ln/>
              <a:solidFill>
                <a:schemeClr val="tx1">
                  <a:lumMod val="50000"/>
                </a:schemeClr>
              </a:solidFill>
              <a:effectLst/>
              <a:latin typeface="Calibri" pitchFamily="34" charset="0"/>
              <a:cs typeface="Arial" charset="0"/>
            </a:rPr>
            <a:t>Mätning</a:t>
          </a:r>
          <a:endParaRPr lang="sv-SE" dirty="0">
            <a:solidFill>
              <a:schemeClr val="tx1">
                <a:lumMod val="50000"/>
              </a:schemeClr>
            </a:solidFill>
          </a:endParaRPr>
        </a:p>
      </dgm:t>
    </dgm:pt>
    <dgm:pt modelId="{83FC5030-A29A-4984-8DB7-E3EA41D4B11D}" type="parTrans" cxnId="{99F5B495-A7C6-40EE-9545-E4D1BE2BD3CE}">
      <dgm:prSet/>
      <dgm:spPr/>
      <dgm:t>
        <a:bodyPr/>
        <a:lstStyle/>
        <a:p>
          <a:endParaRPr lang="sv-SE"/>
        </a:p>
      </dgm:t>
    </dgm:pt>
    <dgm:pt modelId="{B08B1F94-2FCE-404F-8DC6-670C077770C8}" type="sibTrans" cxnId="{99F5B495-A7C6-40EE-9545-E4D1BE2BD3CE}">
      <dgm:prSet/>
      <dgm:spPr/>
      <dgm:t>
        <a:bodyPr/>
        <a:lstStyle/>
        <a:p>
          <a:endParaRPr lang="sv-SE"/>
        </a:p>
      </dgm:t>
    </dgm:pt>
    <dgm:pt modelId="{0AFE31DF-1852-4E00-B77E-C80A35A6538E}">
      <dgm:prSet phldrT="[Text]"/>
      <dgm:spPr/>
      <dgm:t>
        <a:bodyPr/>
        <a:lstStyle/>
        <a:p>
          <a:pPr rtl="0"/>
          <a:r>
            <a:rPr kumimoji="0" lang="sv-SE" b="1" i="0" u="none" strike="noStrike" cap="none" normalizeH="0" baseline="0" dirty="0" smtClean="0">
              <a:ln/>
              <a:effectLst/>
              <a:latin typeface="Calibri" pitchFamily="34" charset="0"/>
              <a:cs typeface="Arial" charset="0"/>
            </a:rPr>
            <a:t>Nämnd/</a:t>
          </a:r>
          <a:br>
            <a:rPr kumimoji="0" lang="sv-SE" b="1" i="0" u="none" strike="noStrike" cap="none" normalizeH="0" baseline="0" dirty="0" smtClean="0">
              <a:ln/>
              <a:effectLst/>
              <a:latin typeface="Calibri" pitchFamily="34" charset="0"/>
              <a:cs typeface="Arial" charset="0"/>
            </a:rPr>
          </a:br>
          <a:r>
            <a:rPr kumimoji="0" lang="sv-SE" b="1" i="0" u="none" strike="noStrike" cap="none" normalizeH="0" baseline="0" dirty="0" smtClean="0">
              <a:ln/>
              <a:effectLst/>
              <a:latin typeface="Calibri" pitchFamily="34" charset="0"/>
              <a:cs typeface="Arial" charset="0"/>
            </a:rPr>
            <a:t>styrelse</a:t>
          </a:r>
          <a:endParaRPr lang="sv-SE" b="1" dirty="0"/>
        </a:p>
      </dgm:t>
    </dgm:pt>
    <dgm:pt modelId="{15FCEA86-A1A0-43A3-A928-3E8D2D2074BD}" type="parTrans" cxnId="{2EF02D5A-0B14-42B9-A056-2ED414F12E57}">
      <dgm:prSet/>
      <dgm:spPr/>
      <dgm:t>
        <a:bodyPr/>
        <a:lstStyle/>
        <a:p>
          <a:endParaRPr lang="sv-SE"/>
        </a:p>
      </dgm:t>
    </dgm:pt>
    <dgm:pt modelId="{ECF5F232-4725-400B-BFCF-64DAD5CD64C0}" type="sibTrans" cxnId="{2EF02D5A-0B14-42B9-A056-2ED414F12E57}">
      <dgm:prSet/>
      <dgm:spPr/>
      <dgm:t>
        <a:bodyPr/>
        <a:lstStyle/>
        <a:p>
          <a:endParaRPr lang="sv-SE"/>
        </a:p>
      </dgm:t>
    </dgm:pt>
    <dgm:pt modelId="{B32C1048-8551-43F0-A764-60D4CD75E08D}">
      <dgm:prSet phldrT="[Text]"/>
      <dgm:spPr/>
      <dgm:t>
        <a:bodyPr/>
        <a:lstStyle/>
        <a:p>
          <a:pPr marL="720725" indent="-273050" rtl="0"/>
          <a:r>
            <a:rPr kumimoji="0" lang="sv-SE" b="0" i="0" u="none" strike="noStrike" cap="none" normalizeH="0" baseline="0" dirty="0" smtClean="0">
              <a:ln/>
              <a:solidFill>
                <a:schemeClr val="tx1">
                  <a:lumMod val="50000"/>
                </a:schemeClr>
              </a:solidFill>
              <a:effectLst/>
              <a:latin typeface="Calibri" pitchFamily="34" charset="0"/>
              <a:cs typeface="Arial" charset="0"/>
            </a:rPr>
            <a:t>Beställare av uppföljning - vad behövs?</a:t>
          </a:r>
          <a:endParaRPr lang="sv-SE" dirty="0">
            <a:solidFill>
              <a:schemeClr val="tx1">
                <a:lumMod val="50000"/>
              </a:schemeClr>
            </a:solidFill>
          </a:endParaRPr>
        </a:p>
      </dgm:t>
    </dgm:pt>
    <dgm:pt modelId="{BD2005D3-99D8-44EF-9B29-E77CAF4E88DC}" type="parTrans" cxnId="{FB3649E2-FAC3-4957-BC98-430A9DFDD829}">
      <dgm:prSet/>
      <dgm:spPr/>
      <dgm:t>
        <a:bodyPr/>
        <a:lstStyle/>
        <a:p>
          <a:endParaRPr lang="sv-SE"/>
        </a:p>
      </dgm:t>
    </dgm:pt>
    <dgm:pt modelId="{ED27438B-3D6E-4F15-BD23-B6A1EFD1FEA8}" type="sibTrans" cxnId="{FB3649E2-FAC3-4957-BC98-430A9DFDD829}">
      <dgm:prSet/>
      <dgm:spPr/>
      <dgm:t>
        <a:bodyPr/>
        <a:lstStyle/>
        <a:p>
          <a:endParaRPr lang="sv-SE"/>
        </a:p>
      </dgm:t>
    </dgm:pt>
    <dgm:pt modelId="{4A51659E-60BF-409E-A0FA-0F07B58DF35B}">
      <dgm:prSet/>
      <dgm:spPr/>
      <dgm:t>
        <a:bodyPr/>
        <a:lstStyle/>
        <a:p>
          <a:pPr marL="720725" indent="-273050" rtl="0"/>
          <a:r>
            <a:rPr kumimoji="0" lang="sv-SE" b="0" i="0" u="none" strike="noStrike" cap="none" normalizeH="0" baseline="0" dirty="0" smtClean="0">
              <a:ln/>
              <a:solidFill>
                <a:schemeClr val="tx1">
                  <a:lumMod val="50000"/>
                </a:schemeClr>
              </a:solidFill>
              <a:effectLst/>
              <a:latin typeface="Calibri" pitchFamily="34" charset="0"/>
              <a:cs typeface="Arial" charset="0"/>
            </a:rPr>
            <a:t>Mottagare av </a:t>
          </a:r>
          <a:r>
            <a:rPr kumimoji="0" lang="sv-SE" b="0" i="0" u="none" strike="noStrike" cap="none" normalizeH="0" baseline="0" dirty="0" err="1" smtClean="0">
              <a:ln/>
              <a:solidFill>
                <a:schemeClr val="tx1">
                  <a:lumMod val="50000"/>
                </a:schemeClr>
              </a:solidFill>
              <a:effectLst/>
              <a:latin typeface="Calibri" pitchFamily="34" charset="0"/>
              <a:cs typeface="Arial" charset="0"/>
            </a:rPr>
            <a:t>Fv/Bo</a:t>
          </a:r>
          <a:r>
            <a:rPr kumimoji="0" lang="sv-SE" b="0" i="0" u="none" strike="noStrike" cap="none" normalizeH="0" baseline="0" dirty="0" smtClean="0">
              <a:ln/>
              <a:solidFill>
                <a:schemeClr val="tx1">
                  <a:lumMod val="50000"/>
                </a:schemeClr>
              </a:solidFill>
              <a:effectLst/>
              <a:latin typeface="Calibri" pitchFamily="34" charset="0"/>
              <a:cs typeface="Arial" charset="0"/>
            </a:rPr>
            <a:t> uppföljning</a:t>
          </a:r>
        </a:p>
      </dgm:t>
    </dgm:pt>
    <dgm:pt modelId="{0D55D46F-DA03-41ED-9F13-5A9E9F8C8843}" type="parTrans" cxnId="{33A69675-BCAA-40B3-BC71-2389EE81C622}">
      <dgm:prSet/>
      <dgm:spPr/>
      <dgm:t>
        <a:bodyPr/>
        <a:lstStyle/>
        <a:p>
          <a:endParaRPr lang="sv-SE"/>
        </a:p>
      </dgm:t>
    </dgm:pt>
    <dgm:pt modelId="{A33DED81-4381-41CC-972A-6041A506BBB0}" type="sibTrans" cxnId="{33A69675-BCAA-40B3-BC71-2389EE81C622}">
      <dgm:prSet/>
      <dgm:spPr/>
      <dgm:t>
        <a:bodyPr/>
        <a:lstStyle/>
        <a:p>
          <a:endParaRPr lang="sv-SE"/>
        </a:p>
      </dgm:t>
    </dgm:pt>
    <dgm:pt modelId="{E171BC03-17FB-41BF-BF92-77FD38CE5438}">
      <dgm:prSet/>
      <dgm:spPr/>
      <dgm:t>
        <a:bodyPr/>
        <a:lstStyle/>
        <a:p>
          <a:pPr marL="720725" indent="-273050" rtl="0"/>
          <a:r>
            <a:rPr kumimoji="0" lang="sv-SE" b="0" i="0" u="none" strike="noStrike" cap="none" normalizeH="0" baseline="0" dirty="0" smtClean="0">
              <a:ln/>
              <a:solidFill>
                <a:schemeClr val="tx1">
                  <a:lumMod val="50000"/>
                </a:schemeClr>
              </a:solidFill>
              <a:effectLst/>
              <a:latin typeface="Calibri" pitchFamily="34" charset="0"/>
              <a:cs typeface="Arial" charset="0"/>
            </a:rPr>
            <a:t>Beslutar om </a:t>
          </a:r>
          <a:r>
            <a:rPr kumimoji="0" lang="sv-SE" b="0" i="0" u="none" strike="noStrike" cap="none" normalizeH="0" baseline="0" dirty="0" err="1" smtClean="0">
              <a:ln/>
              <a:solidFill>
                <a:schemeClr val="tx1">
                  <a:lumMod val="50000"/>
                </a:schemeClr>
              </a:solidFill>
              <a:effectLst/>
              <a:latin typeface="Calibri" pitchFamily="34" charset="0"/>
              <a:cs typeface="Arial" charset="0"/>
            </a:rPr>
            <a:t>Fv/Bo</a:t>
          </a:r>
          <a:r>
            <a:rPr kumimoji="0" lang="sv-SE" b="0" i="0" u="none" strike="noStrike" cap="none" normalizeH="0" baseline="0" dirty="0" smtClean="0">
              <a:ln/>
              <a:solidFill>
                <a:schemeClr val="tx1">
                  <a:lumMod val="50000"/>
                </a:schemeClr>
              </a:solidFill>
              <a:effectLst/>
              <a:latin typeface="Calibri" pitchFamily="34" charset="0"/>
              <a:cs typeface="Arial" charset="0"/>
            </a:rPr>
            <a:t> uppföljning</a:t>
          </a:r>
        </a:p>
      </dgm:t>
    </dgm:pt>
    <dgm:pt modelId="{B762F0E3-9056-462B-BF50-47C247CBDD35}" type="parTrans" cxnId="{8B039235-4B1E-460E-935E-1E6FCFC51015}">
      <dgm:prSet/>
      <dgm:spPr/>
      <dgm:t>
        <a:bodyPr/>
        <a:lstStyle/>
        <a:p>
          <a:endParaRPr lang="sv-SE"/>
        </a:p>
      </dgm:t>
    </dgm:pt>
    <dgm:pt modelId="{7F97DA0D-F4CA-49A4-8ABC-ABD47AC8BED2}" type="sibTrans" cxnId="{8B039235-4B1E-460E-935E-1E6FCFC51015}">
      <dgm:prSet/>
      <dgm:spPr/>
      <dgm:t>
        <a:bodyPr/>
        <a:lstStyle/>
        <a:p>
          <a:endParaRPr lang="sv-SE"/>
        </a:p>
      </dgm:t>
    </dgm:pt>
    <dgm:pt modelId="{BA5994AE-F394-4821-B265-7E4093E6577B}">
      <dgm:prSet/>
      <dgm:spPr/>
      <dgm:t>
        <a:bodyPr/>
        <a:lstStyle/>
        <a:p>
          <a:pPr marL="720725" indent="-273050" rtl="0"/>
          <a:r>
            <a:rPr kumimoji="0" lang="sv-SE" b="0" i="0" u="none" strike="noStrike" cap="none" normalizeH="0" baseline="0" dirty="0" smtClean="0">
              <a:ln/>
              <a:solidFill>
                <a:schemeClr val="tx1">
                  <a:lumMod val="50000"/>
                </a:schemeClr>
              </a:solidFill>
              <a:effectLst/>
              <a:latin typeface="Calibri" pitchFamily="34" charset="0"/>
              <a:cs typeface="Arial" charset="0"/>
            </a:rPr>
            <a:t>Sammanfattar till kommunstyrelsen</a:t>
          </a:r>
        </a:p>
      </dgm:t>
    </dgm:pt>
    <dgm:pt modelId="{7876E4F4-46AE-4094-988D-C59D6355B801}" type="parTrans" cxnId="{E9AED8D6-B3BC-4BDD-BB09-87022DD544EB}">
      <dgm:prSet/>
      <dgm:spPr/>
      <dgm:t>
        <a:bodyPr/>
        <a:lstStyle/>
        <a:p>
          <a:endParaRPr lang="sv-SE"/>
        </a:p>
      </dgm:t>
    </dgm:pt>
    <dgm:pt modelId="{2956A3E7-5CDB-4D66-8A57-797599EAB71B}" type="sibTrans" cxnId="{E9AED8D6-B3BC-4BDD-BB09-87022DD544EB}">
      <dgm:prSet/>
      <dgm:spPr/>
      <dgm:t>
        <a:bodyPr/>
        <a:lstStyle/>
        <a:p>
          <a:endParaRPr lang="sv-SE"/>
        </a:p>
      </dgm:t>
    </dgm:pt>
    <dgm:pt modelId="{011B901A-E391-4EF8-9D5B-2B8540EE20C5}">
      <dgm:prSet/>
      <dgm:spPr/>
      <dgm:t>
        <a:bodyPr/>
        <a:lstStyle/>
        <a:p>
          <a:pPr marL="720725" indent="-273050" rtl="0">
            <a:tabLst/>
          </a:pPr>
          <a:r>
            <a:rPr kumimoji="0" lang="sv-SE" b="0" i="0" u="none" strike="noStrike" cap="none" normalizeH="0" baseline="0" dirty="0" smtClean="0">
              <a:ln/>
              <a:solidFill>
                <a:schemeClr val="tx1">
                  <a:lumMod val="50000"/>
                </a:schemeClr>
              </a:solidFill>
              <a:effectLst/>
              <a:latin typeface="Calibri" pitchFamily="34" charset="0"/>
              <a:cs typeface="Arial" charset="0"/>
            </a:rPr>
            <a:t>Analys</a:t>
          </a:r>
        </a:p>
      </dgm:t>
    </dgm:pt>
    <dgm:pt modelId="{0B1944C0-4E07-47A4-A6B9-908B850EE12F}" type="parTrans" cxnId="{9FD95FA6-8147-47A5-AC5D-2707263827A1}">
      <dgm:prSet/>
      <dgm:spPr/>
      <dgm:t>
        <a:bodyPr/>
        <a:lstStyle/>
        <a:p>
          <a:endParaRPr lang="sv-SE"/>
        </a:p>
      </dgm:t>
    </dgm:pt>
    <dgm:pt modelId="{278FF212-3DE1-4AC3-8375-D2775B251D55}" type="sibTrans" cxnId="{9FD95FA6-8147-47A5-AC5D-2707263827A1}">
      <dgm:prSet/>
      <dgm:spPr/>
      <dgm:t>
        <a:bodyPr/>
        <a:lstStyle/>
        <a:p>
          <a:endParaRPr lang="sv-SE"/>
        </a:p>
      </dgm:t>
    </dgm:pt>
    <dgm:pt modelId="{3DBF8E90-4855-4F9A-B5D3-7BB8027C8835}">
      <dgm:prSet/>
      <dgm:spPr/>
      <dgm:t>
        <a:bodyPr/>
        <a:lstStyle/>
        <a:p>
          <a:pPr marL="720725" indent="-273050" rtl="0">
            <a:tabLst/>
          </a:pPr>
          <a:r>
            <a:rPr kumimoji="0" lang="sv-SE" b="0" i="0" u="none" strike="noStrike" cap="none" normalizeH="0" baseline="0" dirty="0" smtClean="0">
              <a:ln/>
              <a:solidFill>
                <a:schemeClr val="tx1">
                  <a:lumMod val="50000"/>
                </a:schemeClr>
              </a:solidFill>
              <a:effectLst/>
              <a:latin typeface="Calibri" pitchFamily="34" charset="0"/>
              <a:cs typeface="Arial" charset="0"/>
            </a:rPr>
            <a:t>Slutsatser med rekommendationer</a:t>
          </a:r>
        </a:p>
      </dgm:t>
    </dgm:pt>
    <dgm:pt modelId="{F6F1DC71-B7D4-4EB1-91AD-BB45B8F75541}" type="parTrans" cxnId="{32877E4A-CB96-424B-80F0-AEAEA5515696}">
      <dgm:prSet/>
      <dgm:spPr/>
      <dgm:t>
        <a:bodyPr/>
        <a:lstStyle/>
        <a:p>
          <a:endParaRPr lang="sv-SE"/>
        </a:p>
      </dgm:t>
    </dgm:pt>
    <dgm:pt modelId="{93AFE835-9C29-438B-BCC3-A2A2F5543D92}" type="sibTrans" cxnId="{32877E4A-CB96-424B-80F0-AEAEA5515696}">
      <dgm:prSet/>
      <dgm:spPr/>
      <dgm:t>
        <a:bodyPr/>
        <a:lstStyle/>
        <a:p>
          <a:endParaRPr lang="sv-SE"/>
        </a:p>
      </dgm:t>
    </dgm:pt>
    <dgm:pt modelId="{741CDB20-8472-4E79-870D-64C170253B82}">
      <dgm:prSet/>
      <dgm:spPr/>
      <dgm:t>
        <a:bodyPr/>
        <a:lstStyle/>
        <a:p>
          <a:pPr marL="720725" indent="-273050" rtl="0">
            <a:tabLst/>
          </a:pPr>
          <a:r>
            <a:rPr kumimoji="0" lang="sv-SE" b="0" i="0" u="none" strike="noStrike" cap="none" normalizeH="0" baseline="0" dirty="0" smtClean="0">
              <a:ln/>
              <a:solidFill>
                <a:schemeClr val="tx1">
                  <a:lumMod val="50000"/>
                </a:schemeClr>
              </a:solidFill>
              <a:effectLst/>
              <a:latin typeface="Calibri" pitchFamily="34" charset="0"/>
              <a:cs typeface="Arial" charset="0"/>
            </a:rPr>
            <a:t>Rapport till nämnd/styrelser</a:t>
          </a:r>
        </a:p>
      </dgm:t>
    </dgm:pt>
    <dgm:pt modelId="{F4C975E9-F7D2-49E6-B8B5-8D35CF90B4EA}" type="parTrans" cxnId="{42C9CA12-D386-4248-8ECA-7F6AB49F98FA}">
      <dgm:prSet/>
      <dgm:spPr/>
      <dgm:t>
        <a:bodyPr/>
        <a:lstStyle/>
        <a:p>
          <a:endParaRPr lang="sv-SE"/>
        </a:p>
      </dgm:t>
    </dgm:pt>
    <dgm:pt modelId="{B0FD4036-DE26-4E35-B0A9-86E2B124810C}" type="sibTrans" cxnId="{42C9CA12-D386-4248-8ECA-7F6AB49F98FA}">
      <dgm:prSet/>
      <dgm:spPr/>
      <dgm:t>
        <a:bodyPr/>
        <a:lstStyle/>
        <a:p>
          <a:endParaRPr lang="sv-SE"/>
        </a:p>
      </dgm:t>
    </dgm:pt>
    <dgm:pt modelId="{0DAD6E26-F3A0-4B11-950F-5C807CDC75AD}" type="pres">
      <dgm:prSet presAssocID="{C73058BD-D2E7-4D6B-949E-38771DBC9B2E}" presName="Name0" presStyleCnt="0">
        <dgm:presLayoutVars>
          <dgm:dir/>
          <dgm:animLvl val="lvl"/>
          <dgm:resizeHandles val="exact"/>
        </dgm:presLayoutVars>
      </dgm:prSet>
      <dgm:spPr/>
      <dgm:t>
        <a:bodyPr/>
        <a:lstStyle/>
        <a:p>
          <a:endParaRPr lang="sv-SE"/>
        </a:p>
      </dgm:t>
    </dgm:pt>
    <dgm:pt modelId="{BD92C7EE-CCD4-4F09-AD2A-801C790648EC}" type="pres">
      <dgm:prSet presAssocID="{EECD3858-4DBA-48FB-855D-47207120846E}" presName="linNode" presStyleCnt="0"/>
      <dgm:spPr/>
      <dgm:t>
        <a:bodyPr/>
        <a:lstStyle/>
        <a:p>
          <a:endParaRPr lang="sv-SE"/>
        </a:p>
      </dgm:t>
    </dgm:pt>
    <dgm:pt modelId="{2C24F401-8452-4339-A16A-8B9FF73F4356}" type="pres">
      <dgm:prSet presAssocID="{EECD3858-4DBA-48FB-855D-47207120846E}" presName="parentText" presStyleLbl="node1" presStyleIdx="0" presStyleCnt="2" custScaleX="54062" custScaleY="39989">
        <dgm:presLayoutVars>
          <dgm:chMax val="1"/>
          <dgm:bulletEnabled val="1"/>
        </dgm:presLayoutVars>
      </dgm:prSet>
      <dgm:spPr/>
      <dgm:t>
        <a:bodyPr/>
        <a:lstStyle/>
        <a:p>
          <a:endParaRPr lang="sv-SE"/>
        </a:p>
      </dgm:t>
    </dgm:pt>
    <dgm:pt modelId="{EAEAE16A-CA87-472B-8D4A-BE5044C08150}" type="pres">
      <dgm:prSet presAssocID="{EECD3858-4DBA-48FB-855D-47207120846E}" presName="descendantText" presStyleLbl="alignAccFollowNode1" presStyleIdx="0" presStyleCnt="2" custScaleX="115336" custScaleY="48196" custLinFactNeighborX="-1353" custLinFactNeighborY="-777">
        <dgm:presLayoutVars>
          <dgm:bulletEnabled val="1"/>
        </dgm:presLayoutVars>
      </dgm:prSet>
      <dgm:spPr/>
      <dgm:t>
        <a:bodyPr/>
        <a:lstStyle/>
        <a:p>
          <a:endParaRPr lang="sv-SE"/>
        </a:p>
      </dgm:t>
    </dgm:pt>
    <dgm:pt modelId="{A748058E-8955-4710-BB16-C972318145A2}" type="pres">
      <dgm:prSet presAssocID="{84A9644C-4F8F-494E-839A-2E4585F808DE}" presName="sp" presStyleCnt="0"/>
      <dgm:spPr/>
      <dgm:t>
        <a:bodyPr/>
        <a:lstStyle/>
        <a:p>
          <a:endParaRPr lang="sv-SE"/>
        </a:p>
      </dgm:t>
    </dgm:pt>
    <dgm:pt modelId="{9BFD1DBC-1DBC-4D4A-9E7C-AD672FF11F4E}" type="pres">
      <dgm:prSet presAssocID="{0AFE31DF-1852-4E00-B77E-C80A35A6538E}" presName="linNode" presStyleCnt="0"/>
      <dgm:spPr/>
      <dgm:t>
        <a:bodyPr/>
        <a:lstStyle/>
        <a:p>
          <a:endParaRPr lang="sv-SE"/>
        </a:p>
      </dgm:t>
    </dgm:pt>
    <dgm:pt modelId="{EEEC80A8-A52A-42DA-BE2F-54BA6C2DF927}" type="pres">
      <dgm:prSet presAssocID="{0AFE31DF-1852-4E00-B77E-C80A35A6538E}" presName="parentText" presStyleLbl="node1" presStyleIdx="1" presStyleCnt="2" custScaleX="54062" custScaleY="39989">
        <dgm:presLayoutVars>
          <dgm:chMax val="1"/>
          <dgm:bulletEnabled val="1"/>
        </dgm:presLayoutVars>
      </dgm:prSet>
      <dgm:spPr/>
      <dgm:t>
        <a:bodyPr/>
        <a:lstStyle/>
        <a:p>
          <a:endParaRPr lang="sv-SE"/>
        </a:p>
      </dgm:t>
    </dgm:pt>
    <dgm:pt modelId="{8C20956D-5D2C-4197-8048-169CBADAE4D2}" type="pres">
      <dgm:prSet presAssocID="{0AFE31DF-1852-4E00-B77E-C80A35A6538E}" presName="descendantText" presStyleLbl="alignAccFollowNode1" presStyleIdx="1" presStyleCnt="2" custScaleX="115336" custScaleY="48196">
        <dgm:presLayoutVars>
          <dgm:bulletEnabled val="1"/>
        </dgm:presLayoutVars>
      </dgm:prSet>
      <dgm:spPr/>
      <dgm:t>
        <a:bodyPr/>
        <a:lstStyle/>
        <a:p>
          <a:endParaRPr lang="sv-SE"/>
        </a:p>
      </dgm:t>
    </dgm:pt>
  </dgm:ptLst>
  <dgm:cxnLst>
    <dgm:cxn modelId="{618D4EFF-E8EF-4343-9D53-F30F7170BBEB}" type="presOf" srcId="{741CDB20-8472-4E79-870D-64C170253B82}" destId="{EAEAE16A-CA87-472B-8D4A-BE5044C08150}" srcOrd="0" destOrd="3" presId="urn:microsoft.com/office/officeart/2005/8/layout/vList5"/>
    <dgm:cxn modelId="{F9AF8636-AC8C-461D-9D6D-0C6B8A74B1AA}" type="presOf" srcId="{EECD3858-4DBA-48FB-855D-47207120846E}" destId="{2C24F401-8452-4339-A16A-8B9FF73F4356}" srcOrd="0" destOrd="0" presId="urn:microsoft.com/office/officeart/2005/8/layout/vList5"/>
    <dgm:cxn modelId="{5547EAEB-F12A-40AA-BFBD-3F3EEBAAE6C6}" type="presOf" srcId="{B32C1048-8551-43F0-A764-60D4CD75E08D}" destId="{8C20956D-5D2C-4197-8048-169CBADAE4D2}" srcOrd="0" destOrd="0" presId="urn:microsoft.com/office/officeart/2005/8/layout/vList5"/>
    <dgm:cxn modelId="{E9AED8D6-B3BC-4BDD-BB09-87022DD544EB}" srcId="{0AFE31DF-1852-4E00-B77E-C80A35A6538E}" destId="{BA5994AE-F394-4821-B265-7E4093E6577B}" srcOrd="3" destOrd="0" parTransId="{7876E4F4-46AE-4094-988D-C59D6355B801}" sibTransId="{2956A3E7-5CDB-4D66-8A57-797599EAB71B}"/>
    <dgm:cxn modelId="{33A69675-BCAA-40B3-BC71-2389EE81C622}" srcId="{0AFE31DF-1852-4E00-B77E-C80A35A6538E}" destId="{4A51659E-60BF-409E-A0FA-0F07B58DF35B}" srcOrd="1" destOrd="0" parTransId="{0D55D46F-DA03-41ED-9F13-5A9E9F8C8843}" sibTransId="{A33DED81-4381-41CC-972A-6041A506BBB0}"/>
    <dgm:cxn modelId="{08CA52DF-E106-44F0-8A27-D47527846D2B}" type="presOf" srcId="{E171BC03-17FB-41BF-BF92-77FD38CE5438}" destId="{8C20956D-5D2C-4197-8048-169CBADAE4D2}" srcOrd="0" destOrd="2" presId="urn:microsoft.com/office/officeart/2005/8/layout/vList5"/>
    <dgm:cxn modelId="{32877E4A-CB96-424B-80F0-AEAEA5515696}" srcId="{EECD3858-4DBA-48FB-855D-47207120846E}" destId="{3DBF8E90-4855-4F9A-B5D3-7BB8027C8835}" srcOrd="2" destOrd="0" parTransId="{F6F1DC71-B7D4-4EB1-91AD-BB45B8F75541}" sibTransId="{93AFE835-9C29-438B-BCC3-A2A2F5543D92}"/>
    <dgm:cxn modelId="{5B346418-BD48-4456-AB0E-862EF5A07C23}" type="presOf" srcId="{0AFE31DF-1852-4E00-B77E-C80A35A6538E}" destId="{EEEC80A8-A52A-42DA-BE2F-54BA6C2DF927}" srcOrd="0" destOrd="0" presId="urn:microsoft.com/office/officeart/2005/8/layout/vList5"/>
    <dgm:cxn modelId="{42ED8CB4-C7D5-45AA-BFF7-857EA300E66B}" type="presOf" srcId="{BA5994AE-F394-4821-B265-7E4093E6577B}" destId="{8C20956D-5D2C-4197-8048-169CBADAE4D2}" srcOrd="0" destOrd="3" presId="urn:microsoft.com/office/officeart/2005/8/layout/vList5"/>
    <dgm:cxn modelId="{8B039235-4B1E-460E-935E-1E6FCFC51015}" srcId="{0AFE31DF-1852-4E00-B77E-C80A35A6538E}" destId="{E171BC03-17FB-41BF-BF92-77FD38CE5438}" srcOrd="2" destOrd="0" parTransId="{B762F0E3-9056-462B-BF50-47C247CBDD35}" sibTransId="{7F97DA0D-F4CA-49A4-8ABC-ABD47AC8BED2}"/>
    <dgm:cxn modelId="{70EE2748-014A-49A4-B4A0-60243D8C82E2}" srcId="{C73058BD-D2E7-4D6B-949E-38771DBC9B2E}" destId="{EECD3858-4DBA-48FB-855D-47207120846E}" srcOrd="0" destOrd="0" parTransId="{029951FA-083A-41E9-B917-45EB442BD2B5}" sibTransId="{84A9644C-4F8F-494E-839A-2E4585F808DE}"/>
    <dgm:cxn modelId="{CEC4245D-2E73-42A4-BFFD-AB07CFF7769B}" type="presOf" srcId="{4A51659E-60BF-409E-A0FA-0F07B58DF35B}" destId="{8C20956D-5D2C-4197-8048-169CBADAE4D2}" srcOrd="0" destOrd="1" presId="urn:microsoft.com/office/officeart/2005/8/layout/vList5"/>
    <dgm:cxn modelId="{2EF02D5A-0B14-42B9-A056-2ED414F12E57}" srcId="{C73058BD-D2E7-4D6B-949E-38771DBC9B2E}" destId="{0AFE31DF-1852-4E00-B77E-C80A35A6538E}" srcOrd="1" destOrd="0" parTransId="{15FCEA86-A1A0-43A3-A928-3E8D2D2074BD}" sibTransId="{ECF5F232-4725-400B-BFCF-64DAD5CD64C0}"/>
    <dgm:cxn modelId="{9FD95FA6-8147-47A5-AC5D-2707263827A1}" srcId="{EECD3858-4DBA-48FB-855D-47207120846E}" destId="{011B901A-E391-4EF8-9D5B-2B8540EE20C5}" srcOrd="1" destOrd="0" parTransId="{0B1944C0-4E07-47A4-A6B9-908B850EE12F}" sibTransId="{278FF212-3DE1-4AC3-8375-D2775B251D55}"/>
    <dgm:cxn modelId="{8230426C-5A08-481F-A840-103900E5C618}" type="presOf" srcId="{3DBF8E90-4855-4F9A-B5D3-7BB8027C8835}" destId="{EAEAE16A-CA87-472B-8D4A-BE5044C08150}" srcOrd="0" destOrd="2" presId="urn:microsoft.com/office/officeart/2005/8/layout/vList5"/>
    <dgm:cxn modelId="{FBB148B5-A65F-425C-B39B-19BC47448DE8}" type="presOf" srcId="{C73058BD-D2E7-4D6B-949E-38771DBC9B2E}" destId="{0DAD6E26-F3A0-4B11-950F-5C807CDC75AD}" srcOrd="0" destOrd="0" presId="urn:microsoft.com/office/officeart/2005/8/layout/vList5"/>
    <dgm:cxn modelId="{42C9CA12-D386-4248-8ECA-7F6AB49F98FA}" srcId="{EECD3858-4DBA-48FB-855D-47207120846E}" destId="{741CDB20-8472-4E79-870D-64C170253B82}" srcOrd="3" destOrd="0" parTransId="{F4C975E9-F7D2-49E6-B8B5-8D35CF90B4EA}" sibTransId="{B0FD4036-DE26-4E35-B0A9-86E2B124810C}"/>
    <dgm:cxn modelId="{99F5B495-A7C6-40EE-9545-E4D1BE2BD3CE}" srcId="{EECD3858-4DBA-48FB-855D-47207120846E}" destId="{39F261A4-51DE-4818-9BD4-FC660125BF71}" srcOrd="0" destOrd="0" parTransId="{83FC5030-A29A-4984-8DB7-E3EA41D4B11D}" sibTransId="{B08B1F94-2FCE-404F-8DC6-670C077770C8}"/>
    <dgm:cxn modelId="{BB65E024-6DD2-4BF9-A3BC-F7B69FF38DD2}" type="presOf" srcId="{39F261A4-51DE-4818-9BD4-FC660125BF71}" destId="{EAEAE16A-CA87-472B-8D4A-BE5044C08150}" srcOrd="0" destOrd="0" presId="urn:microsoft.com/office/officeart/2005/8/layout/vList5"/>
    <dgm:cxn modelId="{F5096A67-894A-40D3-8196-0C47A153E754}" type="presOf" srcId="{011B901A-E391-4EF8-9D5B-2B8540EE20C5}" destId="{EAEAE16A-CA87-472B-8D4A-BE5044C08150}" srcOrd="0" destOrd="1" presId="urn:microsoft.com/office/officeart/2005/8/layout/vList5"/>
    <dgm:cxn modelId="{FB3649E2-FAC3-4957-BC98-430A9DFDD829}" srcId="{0AFE31DF-1852-4E00-B77E-C80A35A6538E}" destId="{B32C1048-8551-43F0-A764-60D4CD75E08D}" srcOrd="0" destOrd="0" parTransId="{BD2005D3-99D8-44EF-9B29-E77CAF4E88DC}" sibTransId="{ED27438B-3D6E-4F15-BD23-B6A1EFD1FEA8}"/>
    <dgm:cxn modelId="{ED7576CC-D8BE-40B9-A8E5-77FA727C3229}" type="presParOf" srcId="{0DAD6E26-F3A0-4B11-950F-5C807CDC75AD}" destId="{BD92C7EE-CCD4-4F09-AD2A-801C790648EC}" srcOrd="0" destOrd="0" presId="urn:microsoft.com/office/officeart/2005/8/layout/vList5"/>
    <dgm:cxn modelId="{A00AD36E-3774-4425-B4B4-0ABB523A1FA6}" type="presParOf" srcId="{BD92C7EE-CCD4-4F09-AD2A-801C790648EC}" destId="{2C24F401-8452-4339-A16A-8B9FF73F4356}" srcOrd="0" destOrd="0" presId="urn:microsoft.com/office/officeart/2005/8/layout/vList5"/>
    <dgm:cxn modelId="{F832AB3F-EF63-4E29-B6AE-FBE9F24A6C71}" type="presParOf" srcId="{BD92C7EE-CCD4-4F09-AD2A-801C790648EC}" destId="{EAEAE16A-CA87-472B-8D4A-BE5044C08150}" srcOrd="1" destOrd="0" presId="urn:microsoft.com/office/officeart/2005/8/layout/vList5"/>
    <dgm:cxn modelId="{A8507D32-FF63-4801-B1A2-92FC9A86C2D8}" type="presParOf" srcId="{0DAD6E26-F3A0-4B11-950F-5C807CDC75AD}" destId="{A748058E-8955-4710-BB16-C972318145A2}" srcOrd="1" destOrd="0" presId="urn:microsoft.com/office/officeart/2005/8/layout/vList5"/>
    <dgm:cxn modelId="{6165E849-6977-490D-8E10-41B28D4D9649}" type="presParOf" srcId="{0DAD6E26-F3A0-4B11-950F-5C807CDC75AD}" destId="{9BFD1DBC-1DBC-4D4A-9E7C-AD672FF11F4E}" srcOrd="2" destOrd="0" presId="urn:microsoft.com/office/officeart/2005/8/layout/vList5"/>
    <dgm:cxn modelId="{1FD785F9-7312-40C3-B908-3E9654C51D36}" type="presParOf" srcId="{9BFD1DBC-1DBC-4D4A-9E7C-AD672FF11F4E}" destId="{EEEC80A8-A52A-42DA-BE2F-54BA6C2DF927}" srcOrd="0" destOrd="0" presId="urn:microsoft.com/office/officeart/2005/8/layout/vList5"/>
    <dgm:cxn modelId="{2C41CEBE-3611-4058-B864-81B7CB8D42AC}" type="presParOf" srcId="{9BFD1DBC-1DBC-4D4A-9E7C-AD672FF11F4E}" destId="{8C20956D-5D2C-4197-8048-169CBADAE4D2}"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D2E4D70-5B19-42D5-AD2F-3911FB6DEFE0}" type="doc">
      <dgm:prSet loTypeId="urn:microsoft.com/office/officeart/2005/8/layout/process1" loCatId="process" qsTypeId="urn:microsoft.com/office/officeart/2005/8/quickstyle/simple2" qsCatId="simple" csTypeId="urn:microsoft.com/office/officeart/2005/8/colors/accent0_3" csCatId="mainScheme" phldr="1"/>
      <dgm:spPr/>
    </dgm:pt>
    <dgm:pt modelId="{33A27DD5-BAB3-4F6A-8F02-1B94AA8C6B0B}">
      <dgm:prSet phldrT="[Text]"/>
      <dgm:spPr>
        <a:solidFill>
          <a:srgbClr val="275269"/>
        </a:solidFill>
      </dgm:spPr>
      <dgm:t>
        <a:bodyPr/>
        <a:lstStyle/>
        <a:p>
          <a:pPr algn="l"/>
          <a:r>
            <a:rPr lang="sv-SE" b="1" dirty="0" smtClean="0"/>
            <a:t>Uppdrag</a:t>
          </a:r>
        </a:p>
        <a:p>
          <a:pPr algn="l"/>
          <a:r>
            <a:rPr lang="sv-SE" b="1" dirty="0" smtClean="0"/>
            <a:t>Mål </a:t>
          </a:r>
        </a:p>
        <a:p>
          <a:pPr algn="l"/>
          <a:r>
            <a:rPr lang="sv-SE" b="1" dirty="0" smtClean="0"/>
            <a:t>Resurser</a:t>
          </a:r>
          <a:endParaRPr lang="sv-SE" b="1" dirty="0"/>
        </a:p>
      </dgm:t>
    </dgm:pt>
    <dgm:pt modelId="{852CD2DF-DC12-48F2-9C43-A2BDC5D12B5A}" type="parTrans" cxnId="{3A90AB08-130B-422E-B22E-B575CDE3F93A}">
      <dgm:prSet/>
      <dgm:spPr/>
      <dgm:t>
        <a:bodyPr/>
        <a:lstStyle/>
        <a:p>
          <a:endParaRPr lang="sv-SE"/>
        </a:p>
      </dgm:t>
    </dgm:pt>
    <dgm:pt modelId="{87E2C664-308C-4E60-9165-CAA5A9590189}" type="sibTrans" cxnId="{3A90AB08-130B-422E-B22E-B575CDE3F93A}">
      <dgm:prSet/>
      <dgm:spPr>
        <a:solidFill>
          <a:schemeClr val="accent2"/>
        </a:solidFill>
      </dgm:spPr>
      <dgm:t>
        <a:bodyPr/>
        <a:lstStyle/>
        <a:p>
          <a:endParaRPr lang="sv-SE"/>
        </a:p>
      </dgm:t>
    </dgm:pt>
    <dgm:pt modelId="{7C6EE099-E7A5-4A8C-86F3-B5608CBD7276}">
      <dgm:prSet phldrT="[Text]"/>
      <dgm:spPr>
        <a:solidFill>
          <a:srgbClr val="275269"/>
        </a:solidFill>
      </dgm:spPr>
      <dgm:t>
        <a:bodyPr/>
        <a:lstStyle/>
        <a:p>
          <a:r>
            <a:rPr lang="sv-SE" b="1" dirty="0" smtClean="0"/>
            <a:t>Verksamhet Aktiviteter</a:t>
          </a:r>
          <a:endParaRPr lang="sv-SE" b="1" dirty="0"/>
        </a:p>
      </dgm:t>
    </dgm:pt>
    <dgm:pt modelId="{6822244B-4ED1-4F80-8830-EFE38AFA3511}" type="parTrans" cxnId="{35061563-16B0-467D-A572-0B38ABE111FC}">
      <dgm:prSet/>
      <dgm:spPr/>
      <dgm:t>
        <a:bodyPr/>
        <a:lstStyle/>
        <a:p>
          <a:endParaRPr lang="sv-SE"/>
        </a:p>
      </dgm:t>
    </dgm:pt>
    <dgm:pt modelId="{10C49C70-BAAE-4E40-BBD7-6A45B885366F}" type="sibTrans" cxnId="{35061563-16B0-467D-A572-0B38ABE111FC}">
      <dgm:prSet/>
      <dgm:spPr>
        <a:solidFill>
          <a:schemeClr val="accent2"/>
        </a:solidFill>
      </dgm:spPr>
      <dgm:t>
        <a:bodyPr/>
        <a:lstStyle/>
        <a:p>
          <a:endParaRPr lang="sv-SE"/>
        </a:p>
      </dgm:t>
    </dgm:pt>
    <dgm:pt modelId="{60318BAA-14D1-47C0-BCE9-AE931AE7133E}">
      <dgm:prSet phldrT="[Text]"/>
      <dgm:spPr>
        <a:solidFill>
          <a:srgbClr val="275269"/>
        </a:solidFill>
      </dgm:spPr>
      <dgm:t>
        <a:bodyPr/>
        <a:lstStyle/>
        <a:p>
          <a:r>
            <a:rPr lang="sv-SE" b="1" dirty="0" smtClean="0"/>
            <a:t>Prestationer</a:t>
          </a:r>
          <a:endParaRPr lang="sv-SE" b="1" dirty="0"/>
        </a:p>
      </dgm:t>
    </dgm:pt>
    <dgm:pt modelId="{6B950006-6F0F-411C-9851-E323F2BA0E8E}" type="parTrans" cxnId="{D52057C0-629F-44C5-B5CF-A0EFF7591B90}">
      <dgm:prSet/>
      <dgm:spPr/>
      <dgm:t>
        <a:bodyPr/>
        <a:lstStyle/>
        <a:p>
          <a:endParaRPr lang="sv-SE"/>
        </a:p>
      </dgm:t>
    </dgm:pt>
    <dgm:pt modelId="{72CAEAD7-97F8-448A-94CB-74A2FC6872B3}" type="sibTrans" cxnId="{D52057C0-629F-44C5-B5CF-A0EFF7591B90}">
      <dgm:prSet/>
      <dgm:spPr>
        <a:solidFill>
          <a:schemeClr val="accent2"/>
        </a:solidFill>
      </dgm:spPr>
      <dgm:t>
        <a:bodyPr/>
        <a:lstStyle/>
        <a:p>
          <a:endParaRPr lang="sv-SE"/>
        </a:p>
      </dgm:t>
    </dgm:pt>
    <dgm:pt modelId="{A455C5A0-CB10-4511-8BE9-E280FBD69F6A}">
      <dgm:prSet phldrT="[Text]"/>
      <dgm:spPr>
        <a:solidFill>
          <a:srgbClr val="275269"/>
        </a:solidFill>
      </dgm:spPr>
      <dgm:t>
        <a:bodyPr/>
        <a:lstStyle/>
        <a:p>
          <a:r>
            <a:rPr lang="sv-SE" b="1" dirty="0" smtClean="0"/>
            <a:t>Utfall/effekter</a:t>
          </a:r>
          <a:endParaRPr lang="sv-SE" b="1" dirty="0"/>
        </a:p>
      </dgm:t>
    </dgm:pt>
    <dgm:pt modelId="{5C429DAD-A10E-40E1-A03C-8195D3B66365}" type="parTrans" cxnId="{5D47D4A0-F709-4DE1-AD30-CFCB8429CB99}">
      <dgm:prSet/>
      <dgm:spPr/>
      <dgm:t>
        <a:bodyPr/>
        <a:lstStyle/>
        <a:p>
          <a:endParaRPr lang="sv-SE"/>
        </a:p>
      </dgm:t>
    </dgm:pt>
    <dgm:pt modelId="{E72911A0-872C-4D3F-93E8-1B4D5760B628}" type="sibTrans" cxnId="{5D47D4A0-F709-4DE1-AD30-CFCB8429CB99}">
      <dgm:prSet/>
      <dgm:spPr/>
      <dgm:t>
        <a:bodyPr/>
        <a:lstStyle/>
        <a:p>
          <a:endParaRPr lang="sv-SE"/>
        </a:p>
      </dgm:t>
    </dgm:pt>
    <dgm:pt modelId="{B8620591-1732-483D-B15D-57A20A26B716}" type="pres">
      <dgm:prSet presAssocID="{AD2E4D70-5B19-42D5-AD2F-3911FB6DEFE0}" presName="Name0" presStyleCnt="0">
        <dgm:presLayoutVars>
          <dgm:dir/>
          <dgm:resizeHandles val="exact"/>
        </dgm:presLayoutVars>
      </dgm:prSet>
      <dgm:spPr/>
    </dgm:pt>
    <dgm:pt modelId="{D9E44AF1-8341-4E0D-A45D-CFA66DF5E125}" type="pres">
      <dgm:prSet presAssocID="{33A27DD5-BAB3-4F6A-8F02-1B94AA8C6B0B}" presName="node" presStyleLbl="node1" presStyleIdx="0" presStyleCnt="4">
        <dgm:presLayoutVars>
          <dgm:bulletEnabled val="1"/>
        </dgm:presLayoutVars>
      </dgm:prSet>
      <dgm:spPr/>
      <dgm:t>
        <a:bodyPr/>
        <a:lstStyle/>
        <a:p>
          <a:endParaRPr lang="sv-SE"/>
        </a:p>
      </dgm:t>
    </dgm:pt>
    <dgm:pt modelId="{5BEC14E4-8CD3-4AA5-A29D-26946F3AF200}" type="pres">
      <dgm:prSet presAssocID="{87E2C664-308C-4E60-9165-CAA5A9590189}" presName="sibTrans" presStyleLbl="sibTrans2D1" presStyleIdx="0" presStyleCnt="3"/>
      <dgm:spPr/>
      <dgm:t>
        <a:bodyPr/>
        <a:lstStyle/>
        <a:p>
          <a:endParaRPr lang="sv-SE"/>
        </a:p>
      </dgm:t>
    </dgm:pt>
    <dgm:pt modelId="{93F4B99B-BD99-4DDC-A0CF-B14ABF40A90B}" type="pres">
      <dgm:prSet presAssocID="{87E2C664-308C-4E60-9165-CAA5A9590189}" presName="connectorText" presStyleLbl="sibTrans2D1" presStyleIdx="0" presStyleCnt="3"/>
      <dgm:spPr/>
      <dgm:t>
        <a:bodyPr/>
        <a:lstStyle/>
        <a:p>
          <a:endParaRPr lang="sv-SE"/>
        </a:p>
      </dgm:t>
    </dgm:pt>
    <dgm:pt modelId="{C58E5290-9379-4A7D-974A-E1B1AD928024}" type="pres">
      <dgm:prSet presAssocID="{7C6EE099-E7A5-4A8C-86F3-B5608CBD7276}" presName="node" presStyleLbl="node1" presStyleIdx="1" presStyleCnt="4">
        <dgm:presLayoutVars>
          <dgm:bulletEnabled val="1"/>
        </dgm:presLayoutVars>
      </dgm:prSet>
      <dgm:spPr/>
      <dgm:t>
        <a:bodyPr/>
        <a:lstStyle/>
        <a:p>
          <a:endParaRPr lang="sv-SE"/>
        </a:p>
      </dgm:t>
    </dgm:pt>
    <dgm:pt modelId="{37595B4A-1453-405E-A651-475E7F1F60D3}" type="pres">
      <dgm:prSet presAssocID="{10C49C70-BAAE-4E40-BBD7-6A45B885366F}" presName="sibTrans" presStyleLbl="sibTrans2D1" presStyleIdx="1" presStyleCnt="3"/>
      <dgm:spPr/>
      <dgm:t>
        <a:bodyPr/>
        <a:lstStyle/>
        <a:p>
          <a:endParaRPr lang="sv-SE"/>
        </a:p>
      </dgm:t>
    </dgm:pt>
    <dgm:pt modelId="{05B9A0DA-BF09-40AF-BACE-154FF8162318}" type="pres">
      <dgm:prSet presAssocID="{10C49C70-BAAE-4E40-BBD7-6A45B885366F}" presName="connectorText" presStyleLbl="sibTrans2D1" presStyleIdx="1" presStyleCnt="3"/>
      <dgm:spPr/>
      <dgm:t>
        <a:bodyPr/>
        <a:lstStyle/>
        <a:p>
          <a:endParaRPr lang="sv-SE"/>
        </a:p>
      </dgm:t>
    </dgm:pt>
    <dgm:pt modelId="{7A17F3DF-970B-427A-A313-7B8F858BBF3B}" type="pres">
      <dgm:prSet presAssocID="{60318BAA-14D1-47C0-BCE9-AE931AE7133E}" presName="node" presStyleLbl="node1" presStyleIdx="2" presStyleCnt="4">
        <dgm:presLayoutVars>
          <dgm:bulletEnabled val="1"/>
        </dgm:presLayoutVars>
      </dgm:prSet>
      <dgm:spPr/>
      <dgm:t>
        <a:bodyPr/>
        <a:lstStyle/>
        <a:p>
          <a:endParaRPr lang="sv-SE"/>
        </a:p>
      </dgm:t>
    </dgm:pt>
    <dgm:pt modelId="{FB989CA8-1627-4353-9552-A501AEA4D526}" type="pres">
      <dgm:prSet presAssocID="{72CAEAD7-97F8-448A-94CB-74A2FC6872B3}" presName="sibTrans" presStyleLbl="sibTrans2D1" presStyleIdx="2" presStyleCnt="3"/>
      <dgm:spPr/>
      <dgm:t>
        <a:bodyPr/>
        <a:lstStyle/>
        <a:p>
          <a:endParaRPr lang="sv-SE"/>
        </a:p>
      </dgm:t>
    </dgm:pt>
    <dgm:pt modelId="{69BBF584-F93E-4096-9BD0-CF73A9F7847B}" type="pres">
      <dgm:prSet presAssocID="{72CAEAD7-97F8-448A-94CB-74A2FC6872B3}" presName="connectorText" presStyleLbl="sibTrans2D1" presStyleIdx="2" presStyleCnt="3"/>
      <dgm:spPr/>
      <dgm:t>
        <a:bodyPr/>
        <a:lstStyle/>
        <a:p>
          <a:endParaRPr lang="sv-SE"/>
        </a:p>
      </dgm:t>
    </dgm:pt>
    <dgm:pt modelId="{EE26BAE2-12A8-4DDD-8576-55DF2CB981B1}" type="pres">
      <dgm:prSet presAssocID="{A455C5A0-CB10-4511-8BE9-E280FBD69F6A}" presName="node" presStyleLbl="node1" presStyleIdx="3" presStyleCnt="4">
        <dgm:presLayoutVars>
          <dgm:bulletEnabled val="1"/>
        </dgm:presLayoutVars>
      </dgm:prSet>
      <dgm:spPr/>
      <dgm:t>
        <a:bodyPr/>
        <a:lstStyle/>
        <a:p>
          <a:endParaRPr lang="sv-SE"/>
        </a:p>
      </dgm:t>
    </dgm:pt>
  </dgm:ptLst>
  <dgm:cxnLst>
    <dgm:cxn modelId="{942E1735-38AB-4C78-BB39-56B2BB83FFB0}" type="presOf" srcId="{33A27DD5-BAB3-4F6A-8F02-1B94AA8C6B0B}" destId="{D9E44AF1-8341-4E0D-A45D-CFA66DF5E125}" srcOrd="0" destOrd="0" presId="urn:microsoft.com/office/officeart/2005/8/layout/process1"/>
    <dgm:cxn modelId="{9FC6265B-AEAF-4BB1-9FCA-D08599CE3453}" type="presOf" srcId="{AD2E4D70-5B19-42D5-AD2F-3911FB6DEFE0}" destId="{B8620591-1732-483D-B15D-57A20A26B716}" srcOrd="0" destOrd="0" presId="urn:microsoft.com/office/officeart/2005/8/layout/process1"/>
    <dgm:cxn modelId="{3A90AB08-130B-422E-B22E-B575CDE3F93A}" srcId="{AD2E4D70-5B19-42D5-AD2F-3911FB6DEFE0}" destId="{33A27DD5-BAB3-4F6A-8F02-1B94AA8C6B0B}" srcOrd="0" destOrd="0" parTransId="{852CD2DF-DC12-48F2-9C43-A2BDC5D12B5A}" sibTransId="{87E2C664-308C-4E60-9165-CAA5A9590189}"/>
    <dgm:cxn modelId="{D52057C0-629F-44C5-B5CF-A0EFF7591B90}" srcId="{AD2E4D70-5B19-42D5-AD2F-3911FB6DEFE0}" destId="{60318BAA-14D1-47C0-BCE9-AE931AE7133E}" srcOrd="2" destOrd="0" parTransId="{6B950006-6F0F-411C-9851-E323F2BA0E8E}" sibTransId="{72CAEAD7-97F8-448A-94CB-74A2FC6872B3}"/>
    <dgm:cxn modelId="{FF1B6813-8E4C-46C8-9876-CD17F65F1925}" type="presOf" srcId="{60318BAA-14D1-47C0-BCE9-AE931AE7133E}" destId="{7A17F3DF-970B-427A-A313-7B8F858BBF3B}" srcOrd="0" destOrd="0" presId="urn:microsoft.com/office/officeart/2005/8/layout/process1"/>
    <dgm:cxn modelId="{7A91A00D-9DD1-4CA8-B7D6-83F016082E41}" type="presOf" srcId="{87E2C664-308C-4E60-9165-CAA5A9590189}" destId="{93F4B99B-BD99-4DDC-A0CF-B14ABF40A90B}" srcOrd="1" destOrd="0" presId="urn:microsoft.com/office/officeart/2005/8/layout/process1"/>
    <dgm:cxn modelId="{5F8D18B0-461E-40F1-8C7B-C6F3CA1C69FA}" type="presOf" srcId="{87E2C664-308C-4E60-9165-CAA5A9590189}" destId="{5BEC14E4-8CD3-4AA5-A29D-26946F3AF200}" srcOrd="0" destOrd="0" presId="urn:microsoft.com/office/officeart/2005/8/layout/process1"/>
    <dgm:cxn modelId="{5D47D4A0-F709-4DE1-AD30-CFCB8429CB99}" srcId="{AD2E4D70-5B19-42D5-AD2F-3911FB6DEFE0}" destId="{A455C5A0-CB10-4511-8BE9-E280FBD69F6A}" srcOrd="3" destOrd="0" parTransId="{5C429DAD-A10E-40E1-A03C-8195D3B66365}" sibTransId="{E72911A0-872C-4D3F-93E8-1B4D5760B628}"/>
    <dgm:cxn modelId="{735EDAEE-784B-4FA9-9408-86F4354D4DB0}" type="presOf" srcId="{10C49C70-BAAE-4E40-BBD7-6A45B885366F}" destId="{37595B4A-1453-405E-A651-475E7F1F60D3}" srcOrd="0" destOrd="0" presId="urn:microsoft.com/office/officeart/2005/8/layout/process1"/>
    <dgm:cxn modelId="{35061563-16B0-467D-A572-0B38ABE111FC}" srcId="{AD2E4D70-5B19-42D5-AD2F-3911FB6DEFE0}" destId="{7C6EE099-E7A5-4A8C-86F3-B5608CBD7276}" srcOrd="1" destOrd="0" parTransId="{6822244B-4ED1-4F80-8830-EFE38AFA3511}" sibTransId="{10C49C70-BAAE-4E40-BBD7-6A45B885366F}"/>
    <dgm:cxn modelId="{18B25C9C-5B53-4B52-BD15-403556CE0572}" type="presOf" srcId="{A455C5A0-CB10-4511-8BE9-E280FBD69F6A}" destId="{EE26BAE2-12A8-4DDD-8576-55DF2CB981B1}" srcOrd="0" destOrd="0" presId="urn:microsoft.com/office/officeart/2005/8/layout/process1"/>
    <dgm:cxn modelId="{ECE6A518-4C43-42FD-8FE4-AC93EF90B490}" type="presOf" srcId="{72CAEAD7-97F8-448A-94CB-74A2FC6872B3}" destId="{FB989CA8-1627-4353-9552-A501AEA4D526}" srcOrd="0" destOrd="0" presId="urn:microsoft.com/office/officeart/2005/8/layout/process1"/>
    <dgm:cxn modelId="{C4A5EFE2-39E2-47A2-9635-67CBD4A48F9F}" type="presOf" srcId="{10C49C70-BAAE-4E40-BBD7-6A45B885366F}" destId="{05B9A0DA-BF09-40AF-BACE-154FF8162318}" srcOrd="1" destOrd="0" presId="urn:microsoft.com/office/officeart/2005/8/layout/process1"/>
    <dgm:cxn modelId="{0D08648F-9698-4219-93C2-8CDA4BF7BEA2}" type="presOf" srcId="{72CAEAD7-97F8-448A-94CB-74A2FC6872B3}" destId="{69BBF584-F93E-4096-9BD0-CF73A9F7847B}" srcOrd="1" destOrd="0" presId="urn:microsoft.com/office/officeart/2005/8/layout/process1"/>
    <dgm:cxn modelId="{1DEBD4E9-FC6B-417E-A4B4-5EFCF833BC3F}" type="presOf" srcId="{7C6EE099-E7A5-4A8C-86F3-B5608CBD7276}" destId="{C58E5290-9379-4A7D-974A-E1B1AD928024}" srcOrd="0" destOrd="0" presId="urn:microsoft.com/office/officeart/2005/8/layout/process1"/>
    <dgm:cxn modelId="{69F680FD-11B0-456F-A27D-E624B9150422}" type="presParOf" srcId="{B8620591-1732-483D-B15D-57A20A26B716}" destId="{D9E44AF1-8341-4E0D-A45D-CFA66DF5E125}" srcOrd="0" destOrd="0" presId="urn:microsoft.com/office/officeart/2005/8/layout/process1"/>
    <dgm:cxn modelId="{421E5F8E-26F7-442D-813A-7F518950A19A}" type="presParOf" srcId="{B8620591-1732-483D-B15D-57A20A26B716}" destId="{5BEC14E4-8CD3-4AA5-A29D-26946F3AF200}" srcOrd="1" destOrd="0" presId="urn:microsoft.com/office/officeart/2005/8/layout/process1"/>
    <dgm:cxn modelId="{3D95BD08-4AAA-400A-A182-F8DEF87BC058}" type="presParOf" srcId="{5BEC14E4-8CD3-4AA5-A29D-26946F3AF200}" destId="{93F4B99B-BD99-4DDC-A0CF-B14ABF40A90B}" srcOrd="0" destOrd="0" presId="urn:microsoft.com/office/officeart/2005/8/layout/process1"/>
    <dgm:cxn modelId="{D55A4AF5-E8D8-4E39-B856-A20332F06EDC}" type="presParOf" srcId="{B8620591-1732-483D-B15D-57A20A26B716}" destId="{C58E5290-9379-4A7D-974A-E1B1AD928024}" srcOrd="2" destOrd="0" presId="urn:microsoft.com/office/officeart/2005/8/layout/process1"/>
    <dgm:cxn modelId="{998BFD9F-5A97-41FB-BB1B-C8575EA6EA99}" type="presParOf" srcId="{B8620591-1732-483D-B15D-57A20A26B716}" destId="{37595B4A-1453-405E-A651-475E7F1F60D3}" srcOrd="3" destOrd="0" presId="urn:microsoft.com/office/officeart/2005/8/layout/process1"/>
    <dgm:cxn modelId="{6309879D-EF66-4F31-BEE9-130FA0DA52AE}" type="presParOf" srcId="{37595B4A-1453-405E-A651-475E7F1F60D3}" destId="{05B9A0DA-BF09-40AF-BACE-154FF8162318}" srcOrd="0" destOrd="0" presId="urn:microsoft.com/office/officeart/2005/8/layout/process1"/>
    <dgm:cxn modelId="{4356B023-1BFC-4BA7-BBE1-E7AF6B0E270A}" type="presParOf" srcId="{B8620591-1732-483D-B15D-57A20A26B716}" destId="{7A17F3DF-970B-427A-A313-7B8F858BBF3B}" srcOrd="4" destOrd="0" presId="urn:microsoft.com/office/officeart/2005/8/layout/process1"/>
    <dgm:cxn modelId="{8CB6EF8F-F68A-4CE2-8E8E-82ECE453A9D8}" type="presParOf" srcId="{B8620591-1732-483D-B15D-57A20A26B716}" destId="{FB989CA8-1627-4353-9552-A501AEA4D526}" srcOrd="5" destOrd="0" presId="urn:microsoft.com/office/officeart/2005/8/layout/process1"/>
    <dgm:cxn modelId="{B09104FD-4F08-44E1-9B48-6AF7420ED3D2}" type="presParOf" srcId="{FB989CA8-1627-4353-9552-A501AEA4D526}" destId="{69BBF584-F93E-4096-9BD0-CF73A9F7847B}" srcOrd="0" destOrd="0" presId="urn:microsoft.com/office/officeart/2005/8/layout/process1"/>
    <dgm:cxn modelId="{6EB162FD-925E-4455-BBCA-2CD5F0D4964D}" type="presParOf" srcId="{B8620591-1732-483D-B15D-57A20A26B716}" destId="{EE26BAE2-12A8-4DDD-8576-55DF2CB981B1}"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4098869-3B31-499C-8CBB-79AD6B63750C}" type="doc">
      <dgm:prSet loTypeId="urn:microsoft.com/office/officeart/2005/8/layout/cycle3" loCatId="cycle" qsTypeId="urn:microsoft.com/office/officeart/2005/8/quickstyle/simple4" qsCatId="simple" csTypeId="urn:microsoft.com/office/officeart/2005/8/colors/accent0_3" csCatId="mainScheme" phldr="1"/>
      <dgm:spPr/>
      <dgm:t>
        <a:bodyPr/>
        <a:lstStyle/>
        <a:p>
          <a:endParaRPr lang="sv-SE"/>
        </a:p>
      </dgm:t>
    </dgm:pt>
    <dgm:pt modelId="{89FB2836-69A2-427D-AC60-C2329440BA08}">
      <dgm:prSet phldrT="[Text]" custT="1"/>
      <dgm:spPr>
        <a:gradFill flip="none" rotWithShape="0">
          <a:gsLst>
            <a:gs pos="0">
              <a:srgbClr val="0D4B75">
                <a:shade val="30000"/>
                <a:satMod val="115000"/>
              </a:srgbClr>
            </a:gs>
            <a:gs pos="50000">
              <a:srgbClr val="0D4B75">
                <a:shade val="67500"/>
                <a:satMod val="115000"/>
              </a:srgbClr>
            </a:gs>
            <a:gs pos="100000">
              <a:srgbClr val="0D4B75">
                <a:shade val="100000"/>
                <a:satMod val="115000"/>
              </a:srgbClr>
            </a:gs>
          </a:gsLst>
          <a:lin ang="2700000" scaled="1"/>
          <a:tileRect/>
        </a:gradFill>
        <a:effectLst>
          <a:outerShdw blurRad="292100" dist="139700" dir="2700000" algn="bl" rotWithShape="0">
            <a:prstClr val="black">
              <a:alpha val="65000"/>
            </a:prstClr>
          </a:outerShdw>
        </a:effectLst>
      </dgm:spPr>
      <dgm:t>
        <a:bodyPr/>
        <a:lstStyle/>
        <a:p>
          <a:r>
            <a:rPr lang="sv-SE" sz="1600" b="1" dirty="0" smtClean="0">
              <a:solidFill>
                <a:schemeClr val="bg1"/>
              </a:solidFill>
            </a:rPr>
            <a:t>PLANERA</a:t>
          </a:r>
          <a:endParaRPr lang="sv-SE" sz="1600" b="1" dirty="0">
            <a:solidFill>
              <a:schemeClr val="bg1"/>
            </a:solidFill>
          </a:endParaRPr>
        </a:p>
      </dgm:t>
    </dgm:pt>
    <dgm:pt modelId="{911BCE64-C2C8-4B0F-BA55-7C52481E9654}" type="parTrans" cxnId="{612B065C-663F-41F8-8010-1F82E2B64FE6}">
      <dgm:prSet/>
      <dgm:spPr/>
      <dgm:t>
        <a:bodyPr/>
        <a:lstStyle/>
        <a:p>
          <a:endParaRPr lang="sv-SE"/>
        </a:p>
      </dgm:t>
    </dgm:pt>
    <dgm:pt modelId="{B0838688-D18F-4FDF-86F1-F1727F348102}" type="sibTrans" cxnId="{612B065C-663F-41F8-8010-1F82E2B64FE6}">
      <dgm:prSet/>
      <dgm:spPr>
        <a:solidFill>
          <a:srgbClr val="C00000"/>
        </a:solidFill>
      </dgm:spPr>
      <dgm:t>
        <a:bodyPr/>
        <a:lstStyle/>
        <a:p>
          <a:endParaRPr lang="sv-SE"/>
        </a:p>
      </dgm:t>
    </dgm:pt>
    <dgm:pt modelId="{18FCE6C8-583B-4FAE-B5D3-877747D09BB5}">
      <dgm:prSet phldrT="[Text]" custT="1"/>
      <dgm:spPr>
        <a:solidFill>
          <a:schemeClr val="accent2"/>
        </a:solidFill>
        <a:effectLst>
          <a:outerShdw blurRad="292100" dist="139700" dir="2700000" algn="bl" rotWithShape="0">
            <a:prstClr val="black">
              <a:alpha val="65000"/>
            </a:prstClr>
          </a:outerShdw>
        </a:effectLst>
      </dgm:spPr>
      <dgm:t>
        <a:bodyPr/>
        <a:lstStyle/>
        <a:p>
          <a:r>
            <a:rPr lang="sv-SE" sz="1600" b="1" dirty="0" smtClean="0">
              <a:solidFill>
                <a:schemeClr val="tx2">
                  <a:lumMod val="50000"/>
                </a:schemeClr>
              </a:solidFill>
            </a:rPr>
            <a:t>GENOMFÖRA</a:t>
          </a:r>
          <a:endParaRPr lang="sv-SE" sz="1600" b="1" dirty="0">
            <a:solidFill>
              <a:schemeClr val="tx2">
                <a:lumMod val="50000"/>
              </a:schemeClr>
            </a:solidFill>
          </a:endParaRPr>
        </a:p>
      </dgm:t>
    </dgm:pt>
    <dgm:pt modelId="{2AA2C001-B4E6-42E5-9827-7815D71261FA}" type="parTrans" cxnId="{D18D65D9-D883-4771-8A42-DB7000931A24}">
      <dgm:prSet/>
      <dgm:spPr/>
      <dgm:t>
        <a:bodyPr/>
        <a:lstStyle/>
        <a:p>
          <a:endParaRPr lang="sv-SE"/>
        </a:p>
      </dgm:t>
    </dgm:pt>
    <dgm:pt modelId="{315DFA47-2FD1-416F-9B5F-953B1AF3BA87}" type="sibTrans" cxnId="{D18D65D9-D883-4771-8A42-DB7000931A24}">
      <dgm:prSet/>
      <dgm:spPr/>
      <dgm:t>
        <a:bodyPr/>
        <a:lstStyle/>
        <a:p>
          <a:endParaRPr lang="sv-SE"/>
        </a:p>
      </dgm:t>
    </dgm:pt>
    <dgm:pt modelId="{2D9DC205-D7CD-4011-8171-E3523C65A722}">
      <dgm:prSet phldrT="[Text]" custT="1"/>
      <dgm:spPr>
        <a:solidFill>
          <a:schemeClr val="accent2"/>
        </a:solidFill>
        <a:ln>
          <a:noFill/>
        </a:ln>
        <a:effectLst>
          <a:outerShdw blurRad="292100" dist="139700" dir="2700000" algn="bl" rotWithShape="0">
            <a:prstClr val="black">
              <a:alpha val="65000"/>
            </a:prstClr>
          </a:outerShdw>
        </a:effectLst>
      </dgm:spPr>
      <dgm:t>
        <a:bodyPr/>
        <a:lstStyle/>
        <a:p>
          <a:r>
            <a:rPr lang="sv-SE" sz="1600" b="1" dirty="0" smtClean="0">
              <a:solidFill>
                <a:schemeClr val="tx2">
                  <a:lumMod val="50000"/>
                </a:schemeClr>
              </a:solidFill>
            </a:rPr>
            <a:t>Jobbar vi i enlighet med vad vi planerat? </a:t>
          </a:r>
          <a:endParaRPr lang="sv-SE" sz="1600" b="1" dirty="0">
            <a:solidFill>
              <a:schemeClr val="tx2">
                <a:lumMod val="50000"/>
              </a:schemeClr>
            </a:solidFill>
          </a:endParaRPr>
        </a:p>
      </dgm:t>
    </dgm:pt>
    <dgm:pt modelId="{BD40FC2F-6B84-44DF-826F-432B63032D23}" type="parTrans" cxnId="{54E442DA-7389-42CE-AE7A-073C641C0CC8}">
      <dgm:prSet/>
      <dgm:spPr/>
      <dgm:t>
        <a:bodyPr/>
        <a:lstStyle/>
        <a:p>
          <a:endParaRPr lang="sv-SE"/>
        </a:p>
      </dgm:t>
    </dgm:pt>
    <dgm:pt modelId="{D5C95AF8-3D78-45CE-BA4B-96D6D73EA7E6}" type="sibTrans" cxnId="{54E442DA-7389-42CE-AE7A-073C641C0CC8}">
      <dgm:prSet/>
      <dgm:spPr/>
      <dgm:t>
        <a:bodyPr/>
        <a:lstStyle/>
        <a:p>
          <a:endParaRPr lang="sv-SE"/>
        </a:p>
      </dgm:t>
    </dgm:pt>
    <dgm:pt modelId="{9E73FB73-7B43-4D7E-A97D-7640D43B3560}">
      <dgm:prSet phldrT="[Text]" custT="1"/>
      <dgm:spPr>
        <a:solidFill>
          <a:schemeClr val="accent1">
            <a:lumMod val="60000"/>
            <a:lumOff val="40000"/>
          </a:schemeClr>
        </a:solidFill>
        <a:effectLst>
          <a:outerShdw blurRad="292100" dist="139700" dir="2700000" algn="bl" rotWithShape="0">
            <a:prstClr val="black">
              <a:alpha val="65000"/>
            </a:prstClr>
          </a:outerShdw>
        </a:effectLst>
      </dgm:spPr>
      <dgm:t>
        <a:bodyPr/>
        <a:lstStyle/>
        <a:p>
          <a:r>
            <a:rPr lang="sv-SE" sz="1600" b="1" dirty="0" smtClean="0">
              <a:solidFill>
                <a:schemeClr val="tx2">
                  <a:lumMod val="50000"/>
                </a:schemeClr>
              </a:solidFill>
            </a:rPr>
            <a:t>FÖLJA UPP</a:t>
          </a:r>
          <a:endParaRPr lang="sv-SE" sz="1600" b="1" dirty="0">
            <a:solidFill>
              <a:schemeClr val="tx2">
                <a:lumMod val="50000"/>
              </a:schemeClr>
            </a:solidFill>
          </a:endParaRPr>
        </a:p>
      </dgm:t>
    </dgm:pt>
    <dgm:pt modelId="{55E7545B-5C2B-416A-8ADF-9EDDB4BA1C2F}" type="parTrans" cxnId="{AA8EB146-DD12-45AB-96D5-AF11D1A378E4}">
      <dgm:prSet/>
      <dgm:spPr/>
      <dgm:t>
        <a:bodyPr/>
        <a:lstStyle/>
        <a:p>
          <a:endParaRPr lang="sv-SE"/>
        </a:p>
      </dgm:t>
    </dgm:pt>
    <dgm:pt modelId="{78C13743-B388-4846-A7AF-4F5C2D4675B7}" type="sibTrans" cxnId="{AA8EB146-DD12-45AB-96D5-AF11D1A378E4}">
      <dgm:prSet/>
      <dgm:spPr/>
      <dgm:t>
        <a:bodyPr/>
        <a:lstStyle/>
        <a:p>
          <a:endParaRPr lang="sv-SE"/>
        </a:p>
      </dgm:t>
    </dgm:pt>
    <dgm:pt modelId="{54A595BE-DF36-4945-9AF1-4930F68E51CD}">
      <dgm:prSet phldrT="[Text]" custT="1"/>
      <dgm:spPr>
        <a:solidFill>
          <a:schemeClr val="accent1">
            <a:lumMod val="60000"/>
            <a:lumOff val="40000"/>
          </a:schemeClr>
        </a:solidFill>
        <a:ln>
          <a:noFill/>
        </a:ln>
        <a:effectLst>
          <a:outerShdw blurRad="292100" dist="139700" dir="2700000" algn="bl" rotWithShape="0">
            <a:prstClr val="black">
              <a:alpha val="65000"/>
            </a:prstClr>
          </a:outerShdw>
        </a:effectLst>
      </dgm:spPr>
      <dgm:t>
        <a:bodyPr/>
        <a:lstStyle/>
        <a:p>
          <a:r>
            <a:rPr lang="en-US" sz="1600" b="1" dirty="0" err="1" smtClean="0">
              <a:solidFill>
                <a:schemeClr val="tx2">
                  <a:lumMod val="50000"/>
                </a:schemeClr>
              </a:solidFill>
              <a:latin typeface="Arial" charset="0"/>
            </a:rPr>
            <a:t>Hur</a:t>
          </a:r>
          <a:r>
            <a:rPr lang="en-US" sz="1600" b="1" dirty="0" smtClean="0">
              <a:solidFill>
                <a:schemeClr val="tx2">
                  <a:lumMod val="50000"/>
                </a:schemeClr>
              </a:solidFill>
              <a:latin typeface="Arial" charset="0"/>
            </a:rPr>
            <a:t> </a:t>
          </a:r>
          <a:r>
            <a:rPr lang="en-US" sz="1600" b="1" dirty="0" err="1" smtClean="0">
              <a:solidFill>
                <a:schemeClr val="tx2">
                  <a:lumMod val="50000"/>
                </a:schemeClr>
              </a:solidFill>
              <a:latin typeface="Arial" charset="0"/>
            </a:rPr>
            <a:t>gick</a:t>
          </a:r>
          <a:r>
            <a:rPr lang="en-US" sz="1600" b="1" dirty="0" smtClean="0">
              <a:solidFill>
                <a:schemeClr val="tx2">
                  <a:lumMod val="50000"/>
                </a:schemeClr>
              </a:solidFill>
              <a:latin typeface="Arial" charset="0"/>
            </a:rPr>
            <a:t> </a:t>
          </a:r>
          <a:r>
            <a:rPr lang="en-US" sz="1600" b="1" dirty="0" err="1" smtClean="0">
              <a:solidFill>
                <a:schemeClr val="tx2">
                  <a:lumMod val="50000"/>
                </a:schemeClr>
              </a:solidFill>
              <a:latin typeface="Arial" charset="0"/>
            </a:rPr>
            <a:t>det</a:t>
          </a:r>
          <a:r>
            <a:rPr lang="en-US" sz="1600" b="1" dirty="0" smtClean="0">
              <a:solidFill>
                <a:schemeClr val="tx2">
                  <a:lumMod val="50000"/>
                </a:schemeClr>
              </a:solidFill>
              <a:latin typeface="Arial" charset="0"/>
            </a:rPr>
            <a:t>? </a:t>
          </a:r>
          <a:endParaRPr lang="sv-SE" sz="1600" dirty="0">
            <a:solidFill>
              <a:schemeClr val="tx2">
                <a:lumMod val="50000"/>
              </a:schemeClr>
            </a:solidFill>
          </a:endParaRPr>
        </a:p>
      </dgm:t>
    </dgm:pt>
    <dgm:pt modelId="{3BC00414-D311-42C2-A3EF-9F4AF29C8042}" type="parTrans" cxnId="{13E3A67A-5885-4FE6-A436-6F8468CE8652}">
      <dgm:prSet/>
      <dgm:spPr/>
      <dgm:t>
        <a:bodyPr/>
        <a:lstStyle/>
        <a:p>
          <a:endParaRPr lang="sv-SE"/>
        </a:p>
      </dgm:t>
    </dgm:pt>
    <dgm:pt modelId="{91D24580-0D49-4953-9C0F-DFD6C7C849A3}" type="sibTrans" cxnId="{13E3A67A-5885-4FE6-A436-6F8468CE8652}">
      <dgm:prSet/>
      <dgm:spPr/>
      <dgm:t>
        <a:bodyPr/>
        <a:lstStyle/>
        <a:p>
          <a:endParaRPr lang="sv-SE"/>
        </a:p>
      </dgm:t>
    </dgm:pt>
    <dgm:pt modelId="{D6FCE8DF-4D3E-4F29-BD31-19CBF46B7437}">
      <dgm:prSet phldrT="[Text]" custT="1"/>
      <dgm:spPr>
        <a:ln>
          <a:noFill/>
        </a:ln>
        <a:effectLst>
          <a:outerShdw blurRad="292100" dist="139700" dir="2700000" algn="bl" rotWithShape="0">
            <a:prstClr val="black">
              <a:alpha val="65000"/>
            </a:prstClr>
          </a:outerShdw>
        </a:effectLst>
      </dgm:spPr>
      <dgm:t>
        <a:bodyPr/>
        <a:lstStyle/>
        <a:p>
          <a:r>
            <a:rPr lang="sv-SE" sz="1600" b="1" dirty="0" smtClean="0">
              <a:solidFill>
                <a:schemeClr val="bg1"/>
              </a:solidFill>
              <a:latin typeface="Arial" charset="0"/>
            </a:rPr>
            <a:t>Vad vill vi och hur gör vi? </a:t>
          </a:r>
          <a:endParaRPr lang="sv-SE" sz="1600" dirty="0">
            <a:solidFill>
              <a:schemeClr val="bg1"/>
            </a:solidFill>
          </a:endParaRPr>
        </a:p>
      </dgm:t>
    </dgm:pt>
    <dgm:pt modelId="{0ABC3FDF-8F75-4ABB-B583-6A03DA03720A}" type="parTrans" cxnId="{A03302F8-6408-42B0-A87F-B9D44C176EDC}">
      <dgm:prSet/>
      <dgm:spPr/>
      <dgm:t>
        <a:bodyPr/>
        <a:lstStyle/>
        <a:p>
          <a:endParaRPr lang="sv-SE"/>
        </a:p>
      </dgm:t>
    </dgm:pt>
    <dgm:pt modelId="{DEA465EE-161F-42D8-83ED-7F300C90B56E}" type="sibTrans" cxnId="{A03302F8-6408-42B0-A87F-B9D44C176EDC}">
      <dgm:prSet/>
      <dgm:spPr/>
      <dgm:t>
        <a:bodyPr/>
        <a:lstStyle/>
        <a:p>
          <a:endParaRPr lang="sv-SE"/>
        </a:p>
      </dgm:t>
    </dgm:pt>
    <dgm:pt modelId="{0ED5A8BB-6E44-4F5C-95C6-D9CD19C4A658}">
      <dgm:prSet phldrT="[Text]" custT="1"/>
      <dgm:spPr>
        <a:solidFill>
          <a:schemeClr val="accent6"/>
        </a:solidFill>
        <a:effectLst>
          <a:outerShdw blurRad="292100" dist="139700" dir="2700000" algn="bl" rotWithShape="0">
            <a:prstClr val="black">
              <a:alpha val="65000"/>
            </a:prstClr>
          </a:outerShdw>
        </a:effectLst>
      </dgm:spPr>
      <dgm:t>
        <a:bodyPr/>
        <a:lstStyle/>
        <a:p>
          <a:r>
            <a:rPr lang="sv-SE" sz="1600" b="1" dirty="0" smtClean="0">
              <a:solidFill>
                <a:schemeClr val="tx2">
                  <a:lumMod val="50000"/>
                </a:schemeClr>
              </a:solidFill>
            </a:rPr>
            <a:t>FÖRBÄTTRA</a:t>
          </a:r>
          <a:endParaRPr lang="sv-SE" sz="1600" dirty="0">
            <a:solidFill>
              <a:schemeClr val="tx2">
                <a:lumMod val="50000"/>
              </a:schemeClr>
            </a:solidFill>
          </a:endParaRPr>
        </a:p>
      </dgm:t>
    </dgm:pt>
    <dgm:pt modelId="{91D137AB-B29B-4D90-820F-E4AD6122F150}" type="parTrans" cxnId="{B3DAB2B1-5286-4FEB-8BA9-8F36B6AD8AE5}">
      <dgm:prSet/>
      <dgm:spPr/>
      <dgm:t>
        <a:bodyPr/>
        <a:lstStyle/>
        <a:p>
          <a:endParaRPr lang="sv-SE"/>
        </a:p>
      </dgm:t>
    </dgm:pt>
    <dgm:pt modelId="{C601BFB0-CA4B-493E-893B-B9F0AD6ACDFC}" type="sibTrans" cxnId="{B3DAB2B1-5286-4FEB-8BA9-8F36B6AD8AE5}">
      <dgm:prSet/>
      <dgm:spPr/>
      <dgm:t>
        <a:bodyPr/>
        <a:lstStyle/>
        <a:p>
          <a:endParaRPr lang="sv-SE"/>
        </a:p>
      </dgm:t>
    </dgm:pt>
    <dgm:pt modelId="{2D7F2E37-9593-41FD-8AF3-D122DD67A765}">
      <dgm:prSet phldrT="[Text]" custT="1"/>
      <dgm:spPr>
        <a:solidFill>
          <a:schemeClr val="accent6"/>
        </a:solidFill>
        <a:ln>
          <a:noFill/>
        </a:ln>
        <a:effectLst>
          <a:outerShdw blurRad="292100" dist="139700" dir="2700000" algn="bl" rotWithShape="0">
            <a:prstClr val="black">
              <a:alpha val="65000"/>
            </a:prstClr>
          </a:outerShdw>
        </a:effectLst>
      </dgm:spPr>
      <dgm:t>
        <a:bodyPr/>
        <a:lstStyle/>
        <a:p>
          <a:r>
            <a:rPr lang="sv-SE" sz="1600" b="1" dirty="0" smtClean="0">
              <a:solidFill>
                <a:schemeClr val="tx2">
                  <a:lumMod val="50000"/>
                </a:schemeClr>
              </a:solidFill>
            </a:rPr>
            <a:t>Hur går förbättringsarbetet?</a:t>
          </a:r>
          <a:endParaRPr lang="sv-SE" sz="1600" b="1" dirty="0">
            <a:solidFill>
              <a:schemeClr val="tx2">
                <a:lumMod val="50000"/>
              </a:schemeClr>
            </a:solidFill>
          </a:endParaRPr>
        </a:p>
      </dgm:t>
    </dgm:pt>
    <dgm:pt modelId="{06A1AFDE-C7CF-452E-A216-F6D1DA3F8385}" type="parTrans" cxnId="{7476F226-52EF-4E0E-8380-3954F03A291D}">
      <dgm:prSet/>
      <dgm:spPr/>
      <dgm:t>
        <a:bodyPr/>
        <a:lstStyle/>
        <a:p>
          <a:endParaRPr lang="sv-SE"/>
        </a:p>
      </dgm:t>
    </dgm:pt>
    <dgm:pt modelId="{01A75AEA-B2F9-4907-9B96-B6DE6E0B192C}" type="sibTrans" cxnId="{7476F226-52EF-4E0E-8380-3954F03A291D}">
      <dgm:prSet/>
      <dgm:spPr/>
      <dgm:t>
        <a:bodyPr/>
        <a:lstStyle/>
        <a:p>
          <a:endParaRPr lang="sv-SE"/>
        </a:p>
      </dgm:t>
    </dgm:pt>
    <dgm:pt modelId="{BE013CBD-32B3-42E3-B16D-A5EEA5326403}">
      <dgm:prSet phldrT="[Text]" custT="1"/>
      <dgm:spPr>
        <a:solidFill>
          <a:schemeClr val="accent6"/>
        </a:solidFill>
        <a:ln>
          <a:noFill/>
        </a:ln>
        <a:effectLst>
          <a:outerShdw blurRad="292100" dist="139700" dir="2700000" algn="bl" rotWithShape="0">
            <a:prstClr val="black">
              <a:alpha val="65000"/>
            </a:prstClr>
          </a:outerShdw>
        </a:effectLst>
      </dgm:spPr>
      <dgm:t>
        <a:bodyPr/>
        <a:lstStyle/>
        <a:p>
          <a:r>
            <a:rPr lang="sv-SE" sz="1600" b="1" dirty="0" smtClean="0">
              <a:solidFill>
                <a:schemeClr val="tx2">
                  <a:lumMod val="50000"/>
                </a:schemeClr>
              </a:solidFill>
            </a:rPr>
            <a:t>Får vi de effekter vi tänkt?</a:t>
          </a:r>
          <a:endParaRPr lang="sv-SE" sz="1600" b="1" dirty="0">
            <a:solidFill>
              <a:schemeClr val="tx2">
                <a:lumMod val="50000"/>
              </a:schemeClr>
            </a:solidFill>
          </a:endParaRPr>
        </a:p>
      </dgm:t>
    </dgm:pt>
    <dgm:pt modelId="{86FB71D7-90D3-4839-A605-D39CB4582678}" type="parTrans" cxnId="{2150D340-F0C8-4379-878A-125985143405}">
      <dgm:prSet/>
      <dgm:spPr/>
      <dgm:t>
        <a:bodyPr/>
        <a:lstStyle/>
        <a:p>
          <a:endParaRPr lang="sv-SE"/>
        </a:p>
      </dgm:t>
    </dgm:pt>
    <dgm:pt modelId="{61A8639E-6826-42EB-B9F3-FCD0E6E9C393}" type="sibTrans" cxnId="{2150D340-F0C8-4379-878A-125985143405}">
      <dgm:prSet/>
      <dgm:spPr/>
      <dgm:t>
        <a:bodyPr/>
        <a:lstStyle/>
        <a:p>
          <a:endParaRPr lang="sv-SE"/>
        </a:p>
      </dgm:t>
    </dgm:pt>
    <dgm:pt modelId="{A86FB859-C2A0-4E20-97A0-C81E4763A6B7}">
      <dgm:prSet phldrT="[Text]" custT="1"/>
      <dgm:spPr>
        <a:ln>
          <a:noFill/>
        </a:ln>
        <a:effectLst>
          <a:outerShdw blurRad="292100" dist="139700" dir="2700000" algn="bl" rotWithShape="0">
            <a:prstClr val="black">
              <a:alpha val="65000"/>
            </a:prstClr>
          </a:outerShdw>
        </a:effectLst>
      </dgm:spPr>
      <dgm:t>
        <a:bodyPr/>
        <a:lstStyle/>
        <a:p>
          <a:r>
            <a:rPr lang="sv-SE" sz="1600" b="1" dirty="0" smtClean="0">
              <a:solidFill>
                <a:schemeClr val="bg1"/>
              </a:solidFill>
              <a:latin typeface="Arial" charset="0"/>
            </a:rPr>
            <a:t>Var står vi?</a:t>
          </a:r>
          <a:endParaRPr lang="sv-SE" sz="1600" dirty="0">
            <a:solidFill>
              <a:schemeClr val="bg1"/>
            </a:solidFill>
          </a:endParaRPr>
        </a:p>
      </dgm:t>
    </dgm:pt>
    <dgm:pt modelId="{93DF00DF-CA3F-4C20-A776-564714C5021A}" type="sibTrans" cxnId="{B788DA75-A4B8-4006-87DD-6DEC986129AA}">
      <dgm:prSet/>
      <dgm:spPr/>
      <dgm:t>
        <a:bodyPr/>
        <a:lstStyle/>
        <a:p>
          <a:endParaRPr lang="sv-SE"/>
        </a:p>
      </dgm:t>
    </dgm:pt>
    <dgm:pt modelId="{D9627EDD-78DB-4855-8FF7-B1579193B5BE}" type="parTrans" cxnId="{B788DA75-A4B8-4006-87DD-6DEC986129AA}">
      <dgm:prSet/>
      <dgm:spPr/>
      <dgm:t>
        <a:bodyPr/>
        <a:lstStyle/>
        <a:p>
          <a:endParaRPr lang="sv-SE"/>
        </a:p>
      </dgm:t>
    </dgm:pt>
    <dgm:pt modelId="{664363C9-0B6E-4F95-956C-582369211EE0}">
      <dgm:prSet phldrT="[Text]" custT="1"/>
      <dgm:spPr>
        <a:solidFill>
          <a:schemeClr val="accent1">
            <a:lumMod val="60000"/>
            <a:lumOff val="40000"/>
          </a:schemeClr>
        </a:solidFill>
        <a:ln>
          <a:noFill/>
        </a:ln>
        <a:effectLst>
          <a:outerShdw blurRad="292100" dist="139700" dir="2700000" algn="bl" rotWithShape="0">
            <a:prstClr val="black">
              <a:alpha val="65000"/>
            </a:prstClr>
          </a:outerShdw>
        </a:effectLst>
      </dgm:spPr>
      <dgm:t>
        <a:bodyPr/>
        <a:lstStyle/>
        <a:p>
          <a:r>
            <a:rPr lang="en-US" sz="1600" b="1" dirty="0" err="1" smtClean="0">
              <a:solidFill>
                <a:schemeClr val="tx2">
                  <a:lumMod val="50000"/>
                </a:schemeClr>
              </a:solidFill>
              <a:latin typeface="Arial" charset="0"/>
            </a:rPr>
            <a:t>Vad</a:t>
          </a:r>
          <a:r>
            <a:rPr lang="en-US" sz="1600" b="1" dirty="0" smtClean="0">
              <a:solidFill>
                <a:schemeClr val="tx2">
                  <a:lumMod val="50000"/>
                </a:schemeClr>
              </a:solidFill>
              <a:latin typeface="Arial" charset="0"/>
            </a:rPr>
            <a:t> </a:t>
          </a:r>
          <a:r>
            <a:rPr lang="en-US" sz="1600" b="1" dirty="0" err="1" smtClean="0">
              <a:solidFill>
                <a:schemeClr val="tx2">
                  <a:lumMod val="50000"/>
                </a:schemeClr>
              </a:solidFill>
              <a:latin typeface="Arial" charset="0"/>
            </a:rPr>
            <a:t>gör</a:t>
          </a:r>
          <a:r>
            <a:rPr lang="en-US" sz="1600" b="1" dirty="0" smtClean="0">
              <a:solidFill>
                <a:schemeClr val="tx2">
                  <a:lumMod val="50000"/>
                </a:schemeClr>
              </a:solidFill>
              <a:latin typeface="Arial" charset="0"/>
            </a:rPr>
            <a:t> vi </a:t>
          </a:r>
          <a:r>
            <a:rPr lang="en-US" sz="1600" b="1" dirty="0" err="1" smtClean="0">
              <a:solidFill>
                <a:schemeClr val="tx2">
                  <a:lumMod val="50000"/>
                </a:schemeClr>
              </a:solidFill>
              <a:latin typeface="Arial" charset="0"/>
            </a:rPr>
            <a:t>åt</a:t>
          </a:r>
          <a:r>
            <a:rPr lang="en-US" sz="1600" b="1" dirty="0" smtClean="0">
              <a:solidFill>
                <a:schemeClr val="tx2">
                  <a:lumMod val="50000"/>
                </a:schemeClr>
              </a:solidFill>
              <a:latin typeface="Arial" charset="0"/>
            </a:rPr>
            <a:t> </a:t>
          </a:r>
          <a:r>
            <a:rPr lang="en-US" sz="1600" b="1" dirty="0" err="1" smtClean="0">
              <a:solidFill>
                <a:schemeClr val="tx2">
                  <a:lumMod val="50000"/>
                </a:schemeClr>
              </a:solidFill>
              <a:latin typeface="Arial" charset="0"/>
            </a:rPr>
            <a:t>det</a:t>
          </a:r>
          <a:r>
            <a:rPr lang="en-US" sz="1600" b="1" dirty="0" smtClean="0">
              <a:solidFill>
                <a:schemeClr val="tx2">
                  <a:lumMod val="50000"/>
                </a:schemeClr>
              </a:solidFill>
              <a:latin typeface="Arial" charset="0"/>
            </a:rPr>
            <a:t>?</a:t>
          </a:r>
          <a:endParaRPr lang="sv-SE" sz="1600" dirty="0">
            <a:solidFill>
              <a:schemeClr val="tx2">
                <a:lumMod val="50000"/>
              </a:schemeClr>
            </a:solidFill>
          </a:endParaRPr>
        </a:p>
      </dgm:t>
    </dgm:pt>
    <dgm:pt modelId="{FA3A3F1A-7CC0-4529-8757-D2BB82C3FAA4}" type="parTrans" cxnId="{88941E1D-2D90-454A-8E77-C8AF83446AF1}">
      <dgm:prSet/>
      <dgm:spPr/>
      <dgm:t>
        <a:bodyPr/>
        <a:lstStyle/>
        <a:p>
          <a:endParaRPr lang="sv-SE"/>
        </a:p>
      </dgm:t>
    </dgm:pt>
    <dgm:pt modelId="{FC570ED6-693B-4E16-8BF9-A91578F5ADAD}" type="sibTrans" cxnId="{88941E1D-2D90-454A-8E77-C8AF83446AF1}">
      <dgm:prSet/>
      <dgm:spPr/>
      <dgm:t>
        <a:bodyPr/>
        <a:lstStyle/>
        <a:p>
          <a:endParaRPr lang="sv-SE"/>
        </a:p>
      </dgm:t>
    </dgm:pt>
    <dgm:pt modelId="{63E8890F-F15D-4B6A-9AC2-6EDBC3BD8793}">
      <dgm:prSet phldrT="[Text]" custT="1"/>
      <dgm:spPr>
        <a:solidFill>
          <a:schemeClr val="accent2"/>
        </a:solidFill>
        <a:ln>
          <a:noFill/>
        </a:ln>
        <a:effectLst>
          <a:outerShdw blurRad="292100" dist="139700" dir="2700000" algn="bl" rotWithShape="0">
            <a:prstClr val="black">
              <a:alpha val="65000"/>
            </a:prstClr>
          </a:outerShdw>
        </a:effectLst>
      </dgm:spPr>
      <dgm:t>
        <a:bodyPr/>
        <a:lstStyle/>
        <a:p>
          <a:r>
            <a:rPr lang="sv-SE" sz="1600" b="1" dirty="0" smtClean="0">
              <a:solidFill>
                <a:schemeClr val="tx2">
                  <a:lumMod val="50000"/>
                </a:schemeClr>
              </a:solidFill>
            </a:rPr>
            <a:t>Har vi behov av att korrigera vår plan?</a:t>
          </a:r>
          <a:endParaRPr lang="sv-SE" sz="1600" b="1" dirty="0">
            <a:solidFill>
              <a:schemeClr val="tx2">
                <a:lumMod val="50000"/>
              </a:schemeClr>
            </a:solidFill>
          </a:endParaRPr>
        </a:p>
      </dgm:t>
    </dgm:pt>
    <dgm:pt modelId="{3EE2E137-5AED-4CFA-85B8-2F3C7C367EDE}" type="parTrans" cxnId="{08D8920F-45E9-4CB3-AD68-FDD6BF50F682}">
      <dgm:prSet/>
      <dgm:spPr/>
      <dgm:t>
        <a:bodyPr/>
        <a:lstStyle/>
        <a:p>
          <a:endParaRPr lang="sv-SE"/>
        </a:p>
      </dgm:t>
    </dgm:pt>
    <dgm:pt modelId="{37A5BC99-A360-4C86-940C-069B04309C7A}" type="sibTrans" cxnId="{08D8920F-45E9-4CB3-AD68-FDD6BF50F682}">
      <dgm:prSet/>
      <dgm:spPr/>
      <dgm:t>
        <a:bodyPr/>
        <a:lstStyle/>
        <a:p>
          <a:endParaRPr lang="sv-SE"/>
        </a:p>
      </dgm:t>
    </dgm:pt>
    <dgm:pt modelId="{C81026B0-FCA0-4CAA-980A-A162A7F48302}" type="pres">
      <dgm:prSet presAssocID="{54098869-3B31-499C-8CBB-79AD6B63750C}" presName="Name0" presStyleCnt="0">
        <dgm:presLayoutVars>
          <dgm:dir/>
          <dgm:resizeHandles val="exact"/>
        </dgm:presLayoutVars>
      </dgm:prSet>
      <dgm:spPr/>
      <dgm:t>
        <a:bodyPr/>
        <a:lstStyle/>
        <a:p>
          <a:endParaRPr lang="sv-SE"/>
        </a:p>
      </dgm:t>
    </dgm:pt>
    <dgm:pt modelId="{83C90CB5-C06F-4704-B879-76E82828FD4A}" type="pres">
      <dgm:prSet presAssocID="{54098869-3B31-499C-8CBB-79AD6B63750C}" presName="cycle" presStyleCnt="0"/>
      <dgm:spPr/>
    </dgm:pt>
    <dgm:pt modelId="{12E96255-9FDB-4FFD-9BFF-5A715F620ED9}" type="pres">
      <dgm:prSet presAssocID="{89FB2836-69A2-427D-AC60-C2329440BA08}" presName="nodeFirstNode" presStyleLbl="node1" presStyleIdx="0" presStyleCnt="4">
        <dgm:presLayoutVars>
          <dgm:bulletEnabled val="1"/>
        </dgm:presLayoutVars>
      </dgm:prSet>
      <dgm:spPr/>
      <dgm:t>
        <a:bodyPr/>
        <a:lstStyle/>
        <a:p>
          <a:endParaRPr lang="sv-SE"/>
        </a:p>
      </dgm:t>
    </dgm:pt>
    <dgm:pt modelId="{61308DDC-8A77-4289-BD6A-4F211B31F64B}" type="pres">
      <dgm:prSet presAssocID="{B0838688-D18F-4FDF-86F1-F1727F348102}" presName="sibTransFirstNode" presStyleLbl="bgShp" presStyleIdx="0" presStyleCnt="1"/>
      <dgm:spPr/>
      <dgm:t>
        <a:bodyPr/>
        <a:lstStyle/>
        <a:p>
          <a:endParaRPr lang="sv-SE"/>
        </a:p>
      </dgm:t>
    </dgm:pt>
    <dgm:pt modelId="{FE9A783A-CB1D-4A45-B554-2CFC67A0C5CE}" type="pres">
      <dgm:prSet presAssocID="{18FCE6C8-583B-4FAE-B5D3-877747D09BB5}" presName="nodeFollowingNodes" presStyleLbl="node1" presStyleIdx="1" presStyleCnt="4">
        <dgm:presLayoutVars>
          <dgm:bulletEnabled val="1"/>
        </dgm:presLayoutVars>
      </dgm:prSet>
      <dgm:spPr/>
      <dgm:t>
        <a:bodyPr/>
        <a:lstStyle/>
        <a:p>
          <a:endParaRPr lang="sv-SE"/>
        </a:p>
      </dgm:t>
    </dgm:pt>
    <dgm:pt modelId="{1B3B42AA-8719-4CE7-A4AC-AEE0EEF90894}" type="pres">
      <dgm:prSet presAssocID="{9E73FB73-7B43-4D7E-A97D-7640D43B3560}" presName="nodeFollowingNodes" presStyleLbl="node1" presStyleIdx="2" presStyleCnt="4">
        <dgm:presLayoutVars>
          <dgm:bulletEnabled val="1"/>
        </dgm:presLayoutVars>
      </dgm:prSet>
      <dgm:spPr/>
      <dgm:t>
        <a:bodyPr/>
        <a:lstStyle/>
        <a:p>
          <a:endParaRPr lang="sv-SE"/>
        </a:p>
      </dgm:t>
    </dgm:pt>
    <dgm:pt modelId="{74C07544-D139-4040-9AE6-8C16E2B91BF3}" type="pres">
      <dgm:prSet presAssocID="{0ED5A8BB-6E44-4F5C-95C6-D9CD19C4A658}" presName="nodeFollowingNodes" presStyleLbl="node1" presStyleIdx="3" presStyleCnt="4">
        <dgm:presLayoutVars>
          <dgm:bulletEnabled val="1"/>
        </dgm:presLayoutVars>
      </dgm:prSet>
      <dgm:spPr/>
      <dgm:t>
        <a:bodyPr/>
        <a:lstStyle/>
        <a:p>
          <a:endParaRPr lang="sv-SE"/>
        </a:p>
      </dgm:t>
    </dgm:pt>
  </dgm:ptLst>
  <dgm:cxnLst>
    <dgm:cxn modelId="{2150D340-F0C8-4379-878A-125985143405}" srcId="{0ED5A8BB-6E44-4F5C-95C6-D9CD19C4A658}" destId="{BE013CBD-32B3-42E3-B16D-A5EEA5326403}" srcOrd="1" destOrd="0" parTransId="{86FB71D7-90D3-4839-A605-D39CB4582678}" sibTransId="{61A8639E-6826-42EB-B9F3-FCD0E6E9C393}"/>
    <dgm:cxn modelId="{7476F226-52EF-4E0E-8380-3954F03A291D}" srcId="{0ED5A8BB-6E44-4F5C-95C6-D9CD19C4A658}" destId="{2D7F2E37-9593-41FD-8AF3-D122DD67A765}" srcOrd="0" destOrd="0" parTransId="{06A1AFDE-C7CF-452E-A216-F6D1DA3F8385}" sibTransId="{01A75AEA-B2F9-4907-9B96-B6DE6E0B192C}"/>
    <dgm:cxn modelId="{41583F1C-88F8-4C27-BD1E-D212E2D972D2}" type="presOf" srcId="{54A595BE-DF36-4945-9AF1-4930F68E51CD}" destId="{1B3B42AA-8719-4CE7-A4AC-AEE0EEF90894}" srcOrd="0" destOrd="1" presId="urn:microsoft.com/office/officeart/2005/8/layout/cycle3"/>
    <dgm:cxn modelId="{D2DBEAF1-3758-49F1-AC5E-6282FE7220C2}" type="presOf" srcId="{0ED5A8BB-6E44-4F5C-95C6-D9CD19C4A658}" destId="{74C07544-D139-4040-9AE6-8C16E2B91BF3}" srcOrd="0" destOrd="0" presId="urn:microsoft.com/office/officeart/2005/8/layout/cycle3"/>
    <dgm:cxn modelId="{6A875EB9-5C81-4271-B112-A9068DCF0213}" type="presOf" srcId="{18FCE6C8-583B-4FAE-B5D3-877747D09BB5}" destId="{FE9A783A-CB1D-4A45-B554-2CFC67A0C5CE}" srcOrd="0" destOrd="0" presId="urn:microsoft.com/office/officeart/2005/8/layout/cycle3"/>
    <dgm:cxn modelId="{88941E1D-2D90-454A-8E77-C8AF83446AF1}" srcId="{9E73FB73-7B43-4D7E-A97D-7640D43B3560}" destId="{664363C9-0B6E-4F95-956C-582369211EE0}" srcOrd="1" destOrd="0" parTransId="{FA3A3F1A-7CC0-4529-8757-D2BB82C3FAA4}" sibTransId="{FC570ED6-693B-4E16-8BF9-A91578F5ADAD}"/>
    <dgm:cxn modelId="{B788DA75-A4B8-4006-87DD-6DEC986129AA}" srcId="{89FB2836-69A2-427D-AC60-C2329440BA08}" destId="{A86FB859-C2A0-4E20-97A0-C81E4763A6B7}" srcOrd="0" destOrd="0" parTransId="{D9627EDD-78DB-4855-8FF7-B1579193B5BE}" sibTransId="{93DF00DF-CA3F-4C20-A776-564714C5021A}"/>
    <dgm:cxn modelId="{DAE5B6FE-5C01-46C5-9506-B777F94F282C}" type="presOf" srcId="{2D7F2E37-9593-41FD-8AF3-D122DD67A765}" destId="{74C07544-D139-4040-9AE6-8C16E2B91BF3}" srcOrd="0" destOrd="1" presId="urn:microsoft.com/office/officeart/2005/8/layout/cycle3"/>
    <dgm:cxn modelId="{B3DAB2B1-5286-4FEB-8BA9-8F36B6AD8AE5}" srcId="{54098869-3B31-499C-8CBB-79AD6B63750C}" destId="{0ED5A8BB-6E44-4F5C-95C6-D9CD19C4A658}" srcOrd="3" destOrd="0" parTransId="{91D137AB-B29B-4D90-820F-E4AD6122F150}" sibTransId="{C601BFB0-CA4B-493E-893B-B9F0AD6ACDFC}"/>
    <dgm:cxn modelId="{54E442DA-7389-42CE-AE7A-073C641C0CC8}" srcId="{18FCE6C8-583B-4FAE-B5D3-877747D09BB5}" destId="{2D9DC205-D7CD-4011-8171-E3523C65A722}" srcOrd="0" destOrd="0" parTransId="{BD40FC2F-6B84-44DF-826F-432B63032D23}" sibTransId="{D5C95AF8-3D78-45CE-BA4B-96D6D73EA7E6}"/>
    <dgm:cxn modelId="{3CB129FE-343A-439B-9C1B-3F966C81B9BA}" type="presOf" srcId="{A86FB859-C2A0-4E20-97A0-C81E4763A6B7}" destId="{12E96255-9FDB-4FFD-9BFF-5A715F620ED9}" srcOrd="0" destOrd="1" presId="urn:microsoft.com/office/officeart/2005/8/layout/cycle3"/>
    <dgm:cxn modelId="{CDBDD34D-911C-4F34-8983-41A5E71C10EF}" type="presOf" srcId="{664363C9-0B6E-4F95-956C-582369211EE0}" destId="{1B3B42AA-8719-4CE7-A4AC-AEE0EEF90894}" srcOrd="0" destOrd="2" presId="urn:microsoft.com/office/officeart/2005/8/layout/cycle3"/>
    <dgm:cxn modelId="{EF8E63BB-FC40-40BC-A74A-E5FEDA0EB841}" type="presOf" srcId="{89FB2836-69A2-427D-AC60-C2329440BA08}" destId="{12E96255-9FDB-4FFD-9BFF-5A715F620ED9}" srcOrd="0" destOrd="0" presId="urn:microsoft.com/office/officeart/2005/8/layout/cycle3"/>
    <dgm:cxn modelId="{A03302F8-6408-42B0-A87F-B9D44C176EDC}" srcId="{89FB2836-69A2-427D-AC60-C2329440BA08}" destId="{D6FCE8DF-4D3E-4F29-BD31-19CBF46B7437}" srcOrd="1" destOrd="0" parTransId="{0ABC3FDF-8F75-4ABB-B583-6A03DA03720A}" sibTransId="{DEA465EE-161F-42D8-83ED-7F300C90B56E}"/>
    <dgm:cxn modelId="{D18D65D9-D883-4771-8A42-DB7000931A24}" srcId="{54098869-3B31-499C-8CBB-79AD6B63750C}" destId="{18FCE6C8-583B-4FAE-B5D3-877747D09BB5}" srcOrd="1" destOrd="0" parTransId="{2AA2C001-B4E6-42E5-9827-7815D71261FA}" sibTransId="{315DFA47-2FD1-416F-9B5F-953B1AF3BA87}"/>
    <dgm:cxn modelId="{8F05E0C3-B21D-477A-BA70-A7DB41943326}" type="presOf" srcId="{9E73FB73-7B43-4D7E-A97D-7640D43B3560}" destId="{1B3B42AA-8719-4CE7-A4AC-AEE0EEF90894}" srcOrd="0" destOrd="0" presId="urn:microsoft.com/office/officeart/2005/8/layout/cycle3"/>
    <dgm:cxn modelId="{27829787-AC7A-4B26-A832-A44DEEF5BB1A}" type="presOf" srcId="{63E8890F-F15D-4B6A-9AC2-6EDBC3BD8793}" destId="{FE9A783A-CB1D-4A45-B554-2CFC67A0C5CE}" srcOrd="0" destOrd="2" presId="urn:microsoft.com/office/officeart/2005/8/layout/cycle3"/>
    <dgm:cxn modelId="{66D2FEE0-22B8-4F37-BF18-DDB33A91C47F}" type="presOf" srcId="{B0838688-D18F-4FDF-86F1-F1727F348102}" destId="{61308DDC-8A77-4289-BD6A-4F211B31F64B}" srcOrd="0" destOrd="0" presId="urn:microsoft.com/office/officeart/2005/8/layout/cycle3"/>
    <dgm:cxn modelId="{612B065C-663F-41F8-8010-1F82E2B64FE6}" srcId="{54098869-3B31-499C-8CBB-79AD6B63750C}" destId="{89FB2836-69A2-427D-AC60-C2329440BA08}" srcOrd="0" destOrd="0" parTransId="{911BCE64-C2C8-4B0F-BA55-7C52481E9654}" sibTransId="{B0838688-D18F-4FDF-86F1-F1727F348102}"/>
    <dgm:cxn modelId="{13E3A67A-5885-4FE6-A436-6F8468CE8652}" srcId="{9E73FB73-7B43-4D7E-A97D-7640D43B3560}" destId="{54A595BE-DF36-4945-9AF1-4930F68E51CD}" srcOrd="0" destOrd="0" parTransId="{3BC00414-D311-42C2-A3EF-9F4AF29C8042}" sibTransId="{91D24580-0D49-4953-9C0F-DFD6C7C849A3}"/>
    <dgm:cxn modelId="{AA8EB146-DD12-45AB-96D5-AF11D1A378E4}" srcId="{54098869-3B31-499C-8CBB-79AD6B63750C}" destId="{9E73FB73-7B43-4D7E-A97D-7640D43B3560}" srcOrd="2" destOrd="0" parTransId="{55E7545B-5C2B-416A-8ADF-9EDDB4BA1C2F}" sibTransId="{78C13743-B388-4846-A7AF-4F5C2D4675B7}"/>
    <dgm:cxn modelId="{D937445F-9280-4C70-8775-6EE99715F50F}" type="presOf" srcId="{BE013CBD-32B3-42E3-B16D-A5EEA5326403}" destId="{74C07544-D139-4040-9AE6-8C16E2B91BF3}" srcOrd="0" destOrd="2" presId="urn:microsoft.com/office/officeart/2005/8/layout/cycle3"/>
    <dgm:cxn modelId="{3A86C935-24C9-4790-A90E-21E250B39045}" type="presOf" srcId="{54098869-3B31-499C-8CBB-79AD6B63750C}" destId="{C81026B0-FCA0-4CAA-980A-A162A7F48302}" srcOrd="0" destOrd="0" presId="urn:microsoft.com/office/officeart/2005/8/layout/cycle3"/>
    <dgm:cxn modelId="{43BD52E8-8C03-42E6-A28A-3DABE6F27122}" type="presOf" srcId="{2D9DC205-D7CD-4011-8171-E3523C65A722}" destId="{FE9A783A-CB1D-4A45-B554-2CFC67A0C5CE}" srcOrd="0" destOrd="1" presId="urn:microsoft.com/office/officeart/2005/8/layout/cycle3"/>
    <dgm:cxn modelId="{F2B4F5E7-47D3-4A35-9BFE-D612343425BC}" type="presOf" srcId="{D6FCE8DF-4D3E-4F29-BD31-19CBF46B7437}" destId="{12E96255-9FDB-4FFD-9BFF-5A715F620ED9}" srcOrd="0" destOrd="2" presId="urn:microsoft.com/office/officeart/2005/8/layout/cycle3"/>
    <dgm:cxn modelId="{08D8920F-45E9-4CB3-AD68-FDD6BF50F682}" srcId="{18FCE6C8-583B-4FAE-B5D3-877747D09BB5}" destId="{63E8890F-F15D-4B6A-9AC2-6EDBC3BD8793}" srcOrd="1" destOrd="0" parTransId="{3EE2E137-5AED-4CFA-85B8-2F3C7C367EDE}" sibTransId="{37A5BC99-A360-4C86-940C-069B04309C7A}"/>
    <dgm:cxn modelId="{436DDE7C-10C7-418C-AFDA-C37B48FE436C}" type="presParOf" srcId="{C81026B0-FCA0-4CAA-980A-A162A7F48302}" destId="{83C90CB5-C06F-4704-B879-76E82828FD4A}" srcOrd="0" destOrd="0" presId="urn:microsoft.com/office/officeart/2005/8/layout/cycle3"/>
    <dgm:cxn modelId="{D5A045D0-2826-425A-B023-4367C2502B34}" type="presParOf" srcId="{83C90CB5-C06F-4704-B879-76E82828FD4A}" destId="{12E96255-9FDB-4FFD-9BFF-5A715F620ED9}" srcOrd="0" destOrd="0" presId="urn:microsoft.com/office/officeart/2005/8/layout/cycle3"/>
    <dgm:cxn modelId="{1E767D3E-267D-4F8B-AF8A-8A68494C8C08}" type="presParOf" srcId="{83C90CB5-C06F-4704-B879-76E82828FD4A}" destId="{61308DDC-8A77-4289-BD6A-4F211B31F64B}" srcOrd="1" destOrd="0" presId="urn:microsoft.com/office/officeart/2005/8/layout/cycle3"/>
    <dgm:cxn modelId="{3747B72F-C177-42EC-8E2E-4683FE1089F9}" type="presParOf" srcId="{83C90CB5-C06F-4704-B879-76E82828FD4A}" destId="{FE9A783A-CB1D-4A45-B554-2CFC67A0C5CE}" srcOrd="2" destOrd="0" presId="urn:microsoft.com/office/officeart/2005/8/layout/cycle3"/>
    <dgm:cxn modelId="{8F0C04E4-4855-44C3-B4B0-DD8420FCB150}" type="presParOf" srcId="{83C90CB5-C06F-4704-B879-76E82828FD4A}" destId="{1B3B42AA-8719-4CE7-A4AC-AEE0EEF90894}" srcOrd="3" destOrd="0" presId="urn:microsoft.com/office/officeart/2005/8/layout/cycle3"/>
    <dgm:cxn modelId="{9A605861-13EB-4D78-B7DC-47586E564958}" type="presParOf" srcId="{83C90CB5-C06F-4704-B879-76E82828FD4A}" destId="{74C07544-D139-4040-9AE6-8C16E2B91BF3}" srcOrd="4"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A8F221-D2F2-4754-9AED-B16569EE3B16}" type="doc">
      <dgm:prSet loTypeId="urn:microsoft.com/office/officeart/2005/8/layout/chart3" loCatId="cycle" qsTypeId="urn:microsoft.com/office/officeart/2005/8/quickstyle/simple1" qsCatId="simple" csTypeId="urn:microsoft.com/office/officeart/2005/8/colors/colorful1" csCatId="colorful" phldr="1"/>
      <dgm:spPr/>
      <dgm:t>
        <a:bodyPr/>
        <a:lstStyle/>
        <a:p>
          <a:endParaRPr lang="sv-SE"/>
        </a:p>
      </dgm:t>
    </dgm:pt>
    <dgm:pt modelId="{D3913415-14E2-42C7-9EB3-ED72A13D6BAA}">
      <dgm:prSet phldrT="[Text]" custT="1"/>
      <dgm:spPr/>
      <dgm:t>
        <a:bodyPr/>
        <a:lstStyle/>
        <a:p>
          <a:pPr>
            <a:lnSpc>
              <a:spcPct val="100000"/>
            </a:lnSpc>
            <a:spcAft>
              <a:spcPts val="0"/>
            </a:spcAft>
          </a:pPr>
          <a:r>
            <a:rPr lang="sv-SE" sz="1600" b="1" dirty="0" smtClean="0">
              <a:solidFill>
                <a:schemeClr val="tx1">
                  <a:lumMod val="50000"/>
                </a:schemeClr>
              </a:solidFill>
            </a:rPr>
            <a:t>Reglementen ägardirektiv</a:t>
          </a:r>
        </a:p>
        <a:p>
          <a:pPr>
            <a:lnSpc>
              <a:spcPct val="100000"/>
            </a:lnSpc>
            <a:spcAft>
              <a:spcPts val="0"/>
            </a:spcAft>
          </a:pPr>
          <a:r>
            <a:rPr lang="sv-SE" sz="1600" b="1" dirty="0" smtClean="0">
              <a:solidFill>
                <a:schemeClr val="tx1">
                  <a:lumMod val="50000"/>
                </a:schemeClr>
              </a:solidFill>
            </a:rPr>
            <a:t>bolagsordningar</a:t>
          </a:r>
          <a:endParaRPr lang="sv-SE" sz="1600" b="1" dirty="0">
            <a:solidFill>
              <a:schemeClr val="tx1">
                <a:lumMod val="50000"/>
              </a:schemeClr>
            </a:solidFill>
          </a:endParaRPr>
        </a:p>
      </dgm:t>
    </dgm:pt>
    <dgm:pt modelId="{AE61C0CE-7FD5-4AE7-9A47-A68B28532F42}" type="parTrans" cxnId="{25A7E03B-E77B-4087-887E-4EE5FADD76BB}">
      <dgm:prSet/>
      <dgm:spPr/>
      <dgm:t>
        <a:bodyPr/>
        <a:lstStyle/>
        <a:p>
          <a:endParaRPr lang="sv-SE" b="1"/>
        </a:p>
      </dgm:t>
    </dgm:pt>
    <dgm:pt modelId="{AEA80865-12B3-4503-AB31-D6EA46A8D84F}" type="sibTrans" cxnId="{25A7E03B-E77B-4087-887E-4EE5FADD76BB}">
      <dgm:prSet/>
      <dgm:spPr/>
      <dgm:t>
        <a:bodyPr/>
        <a:lstStyle/>
        <a:p>
          <a:endParaRPr lang="sv-SE" b="1"/>
        </a:p>
      </dgm:t>
    </dgm:pt>
    <dgm:pt modelId="{31ECBBE1-C40A-4CEA-BD91-AC7D3A51C11E}">
      <dgm:prSet phldrT="[Text]" custT="1"/>
      <dgm:spPr/>
      <dgm:t>
        <a:bodyPr/>
        <a:lstStyle/>
        <a:p>
          <a:pPr>
            <a:lnSpc>
              <a:spcPct val="100000"/>
            </a:lnSpc>
            <a:spcAft>
              <a:spcPts val="0"/>
            </a:spcAft>
          </a:pPr>
          <a:r>
            <a:rPr lang="sv-SE" sz="1600" b="1" dirty="0" smtClean="0">
              <a:solidFill>
                <a:schemeClr val="tx1">
                  <a:lumMod val="50000"/>
                </a:schemeClr>
              </a:solidFill>
            </a:rPr>
            <a:t>Kommunfull-mäktiges budget</a:t>
          </a:r>
          <a:endParaRPr lang="sv-SE" sz="1600" b="1" dirty="0">
            <a:solidFill>
              <a:schemeClr val="tx1">
                <a:lumMod val="50000"/>
              </a:schemeClr>
            </a:solidFill>
          </a:endParaRPr>
        </a:p>
      </dgm:t>
    </dgm:pt>
    <dgm:pt modelId="{B67C8D9B-FF61-407B-8656-A55195117DD0}" type="parTrans" cxnId="{2E2A17F6-C574-48BB-808C-1766BFB7BBB1}">
      <dgm:prSet/>
      <dgm:spPr/>
      <dgm:t>
        <a:bodyPr/>
        <a:lstStyle/>
        <a:p>
          <a:endParaRPr lang="sv-SE" b="1"/>
        </a:p>
      </dgm:t>
    </dgm:pt>
    <dgm:pt modelId="{8FA38DFE-435F-4B14-A524-B3FB5BBF1A9B}" type="sibTrans" cxnId="{2E2A17F6-C574-48BB-808C-1766BFB7BBB1}">
      <dgm:prSet/>
      <dgm:spPr/>
      <dgm:t>
        <a:bodyPr/>
        <a:lstStyle/>
        <a:p>
          <a:endParaRPr lang="sv-SE" b="1"/>
        </a:p>
      </dgm:t>
    </dgm:pt>
    <dgm:pt modelId="{2DD444A5-0E07-4F9C-8650-BB622AAEC7F8}">
      <dgm:prSet phldrT="[Text]" custT="1"/>
      <dgm:spPr>
        <a:solidFill>
          <a:schemeClr val="accent6"/>
        </a:solidFill>
      </dgm:spPr>
      <dgm:t>
        <a:bodyPr/>
        <a:lstStyle/>
        <a:p>
          <a:pPr>
            <a:lnSpc>
              <a:spcPct val="100000"/>
            </a:lnSpc>
            <a:spcAft>
              <a:spcPts val="0"/>
            </a:spcAft>
          </a:pPr>
          <a:r>
            <a:rPr lang="sv-SE" sz="1600" b="1" dirty="0" smtClean="0">
              <a:solidFill>
                <a:schemeClr val="tx1">
                  <a:lumMod val="50000"/>
                </a:schemeClr>
              </a:solidFill>
            </a:rPr>
            <a:t>Regler,</a:t>
          </a:r>
        </a:p>
        <a:p>
          <a:pPr>
            <a:lnSpc>
              <a:spcPct val="100000"/>
            </a:lnSpc>
            <a:spcAft>
              <a:spcPts val="0"/>
            </a:spcAft>
          </a:pPr>
          <a:r>
            <a:rPr lang="sv-SE" sz="1600" b="1" dirty="0" smtClean="0">
              <a:solidFill>
                <a:schemeClr val="tx1">
                  <a:lumMod val="50000"/>
                </a:schemeClr>
              </a:solidFill>
            </a:rPr>
            <a:t>riktlinjer, </a:t>
          </a:r>
        </a:p>
        <a:p>
          <a:pPr>
            <a:lnSpc>
              <a:spcPct val="100000"/>
            </a:lnSpc>
            <a:spcAft>
              <a:spcPts val="0"/>
            </a:spcAft>
          </a:pPr>
          <a:r>
            <a:rPr lang="sv-SE" sz="1600" b="1" dirty="0" smtClean="0">
              <a:solidFill>
                <a:schemeClr val="tx1">
                  <a:lumMod val="50000"/>
                </a:schemeClr>
              </a:solidFill>
            </a:rPr>
            <a:t>policyer, </a:t>
          </a:r>
          <a:r>
            <a:rPr lang="sv-SE" sz="1600" b="1" dirty="0" err="1" smtClean="0">
              <a:solidFill>
                <a:schemeClr val="tx1">
                  <a:lumMod val="50000"/>
                </a:schemeClr>
              </a:solidFill>
            </a:rPr>
            <a:t>etc</a:t>
          </a:r>
          <a:endParaRPr lang="sv-SE" sz="1600" b="1" dirty="0" smtClean="0">
            <a:solidFill>
              <a:schemeClr val="tx1">
                <a:lumMod val="50000"/>
              </a:schemeClr>
            </a:solidFill>
          </a:endParaRPr>
        </a:p>
      </dgm:t>
    </dgm:pt>
    <dgm:pt modelId="{A9F52DFE-994B-4636-AD01-50428DE7D59A}" type="parTrans" cxnId="{046CECA7-F4EB-4511-B152-01EBB97C8798}">
      <dgm:prSet/>
      <dgm:spPr/>
      <dgm:t>
        <a:bodyPr/>
        <a:lstStyle/>
        <a:p>
          <a:endParaRPr lang="sv-SE" b="1"/>
        </a:p>
      </dgm:t>
    </dgm:pt>
    <dgm:pt modelId="{1CA15C7A-8AD1-4E96-BA07-170C5993CE4B}" type="sibTrans" cxnId="{046CECA7-F4EB-4511-B152-01EBB97C8798}">
      <dgm:prSet/>
      <dgm:spPr/>
      <dgm:t>
        <a:bodyPr/>
        <a:lstStyle/>
        <a:p>
          <a:endParaRPr lang="sv-SE" b="1"/>
        </a:p>
      </dgm:t>
    </dgm:pt>
    <dgm:pt modelId="{4F0A9B18-0D7B-425F-A082-18F5E400D5AB}">
      <dgm:prSet phldrT="[Text]" custT="1"/>
      <dgm:spPr/>
      <dgm:t>
        <a:bodyPr/>
        <a:lstStyle/>
        <a:p>
          <a:pPr>
            <a:spcAft>
              <a:spcPts val="0"/>
            </a:spcAft>
          </a:pPr>
          <a:r>
            <a:rPr lang="sv-SE" sz="1600" b="1" dirty="0" smtClean="0">
              <a:solidFill>
                <a:schemeClr val="tx1">
                  <a:lumMod val="50000"/>
                </a:schemeClr>
              </a:solidFill>
            </a:rPr>
            <a:t>Program,</a:t>
          </a:r>
        </a:p>
        <a:p>
          <a:pPr>
            <a:spcAft>
              <a:spcPts val="0"/>
            </a:spcAft>
          </a:pPr>
          <a:r>
            <a:rPr lang="sv-SE" sz="1600" b="1" dirty="0" smtClean="0">
              <a:solidFill>
                <a:schemeClr val="tx1">
                  <a:lumMod val="50000"/>
                </a:schemeClr>
              </a:solidFill>
            </a:rPr>
            <a:t>planer, </a:t>
          </a:r>
          <a:r>
            <a:rPr lang="sv-SE" sz="1600" b="1" dirty="0" err="1" smtClean="0">
              <a:solidFill>
                <a:schemeClr val="tx1">
                  <a:lumMod val="50000"/>
                </a:schemeClr>
              </a:solidFill>
            </a:rPr>
            <a:t>etc</a:t>
          </a:r>
          <a:endParaRPr lang="sv-SE" sz="1600" b="1" dirty="0">
            <a:solidFill>
              <a:schemeClr val="tx1">
                <a:lumMod val="50000"/>
              </a:schemeClr>
            </a:solidFill>
          </a:endParaRPr>
        </a:p>
      </dgm:t>
    </dgm:pt>
    <dgm:pt modelId="{BA1338A9-0949-44F4-B436-1D544A86D809}" type="parTrans" cxnId="{1DEF9AFC-DC54-4380-8CC5-1893775C68E9}">
      <dgm:prSet/>
      <dgm:spPr/>
      <dgm:t>
        <a:bodyPr/>
        <a:lstStyle/>
        <a:p>
          <a:endParaRPr lang="sv-SE" b="1"/>
        </a:p>
      </dgm:t>
    </dgm:pt>
    <dgm:pt modelId="{B8E3FED4-59D7-464B-9519-0F36A936EADD}" type="sibTrans" cxnId="{1DEF9AFC-DC54-4380-8CC5-1893775C68E9}">
      <dgm:prSet/>
      <dgm:spPr/>
      <dgm:t>
        <a:bodyPr/>
        <a:lstStyle/>
        <a:p>
          <a:endParaRPr lang="sv-SE" b="1"/>
        </a:p>
      </dgm:t>
    </dgm:pt>
    <dgm:pt modelId="{B372A0F1-835B-4660-9788-9378C5A10A1D}">
      <dgm:prSet phldrT="[Text]" custT="1"/>
      <dgm:spPr>
        <a:solidFill>
          <a:schemeClr val="accent3">
            <a:lumMod val="75000"/>
          </a:schemeClr>
        </a:solidFill>
      </dgm:spPr>
      <dgm:t>
        <a:bodyPr/>
        <a:lstStyle/>
        <a:p>
          <a:r>
            <a:rPr lang="sv-SE" sz="1600" b="1" dirty="0" smtClean="0">
              <a:solidFill>
                <a:schemeClr val="tx1">
                  <a:lumMod val="50000"/>
                </a:schemeClr>
              </a:solidFill>
            </a:rPr>
            <a:t>Löpande beslut</a:t>
          </a:r>
          <a:endParaRPr lang="sv-SE" sz="1100" b="1" dirty="0">
            <a:solidFill>
              <a:schemeClr val="tx1">
                <a:lumMod val="50000"/>
              </a:schemeClr>
            </a:solidFill>
          </a:endParaRPr>
        </a:p>
      </dgm:t>
    </dgm:pt>
    <dgm:pt modelId="{C38011B3-F621-48F4-9F33-58A19DF4831D}" type="parTrans" cxnId="{802D35CF-B9B3-4A80-984E-0F8B785A5CB6}">
      <dgm:prSet/>
      <dgm:spPr/>
      <dgm:t>
        <a:bodyPr/>
        <a:lstStyle/>
        <a:p>
          <a:endParaRPr lang="sv-SE" b="1"/>
        </a:p>
      </dgm:t>
    </dgm:pt>
    <dgm:pt modelId="{C818C84B-536E-4F34-83DB-CCBA2FF94EAE}" type="sibTrans" cxnId="{802D35CF-B9B3-4A80-984E-0F8B785A5CB6}">
      <dgm:prSet/>
      <dgm:spPr/>
      <dgm:t>
        <a:bodyPr/>
        <a:lstStyle/>
        <a:p>
          <a:endParaRPr lang="sv-SE" b="1"/>
        </a:p>
      </dgm:t>
    </dgm:pt>
    <dgm:pt modelId="{5A9E9012-649B-4155-A29A-97C0B8B42E10}" type="pres">
      <dgm:prSet presAssocID="{3EA8F221-D2F2-4754-9AED-B16569EE3B16}" presName="compositeShape" presStyleCnt="0">
        <dgm:presLayoutVars>
          <dgm:chMax val="7"/>
          <dgm:dir/>
          <dgm:resizeHandles val="exact"/>
        </dgm:presLayoutVars>
      </dgm:prSet>
      <dgm:spPr/>
      <dgm:t>
        <a:bodyPr/>
        <a:lstStyle/>
        <a:p>
          <a:endParaRPr lang="sv-SE"/>
        </a:p>
      </dgm:t>
    </dgm:pt>
    <dgm:pt modelId="{8A1CDBF8-78DF-468F-BB63-FFA931776DEB}" type="pres">
      <dgm:prSet presAssocID="{3EA8F221-D2F2-4754-9AED-B16569EE3B16}" presName="wedge1" presStyleLbl="node1" presStyleIdx="0" presStyleCnt="5" custLinFactNeighborX="-1992" custLinFactNeighborY="7224"/>
      <dgm:spPr/>
      <dgm:t>
        <a:bodyPr/>
        <a:lstStyle/>
        <a:p>
          <a:endParaRPr lang="sv-SE"/>
        </a:p>
      </dgm:t>
    </dgm:pt>
    <dgm:pt modelId="{21300B17-3365-4782-B684-FF8A2235254D}" type="pres">
      <dgm:prSet presAssocID="{3EA8F221-D2F2-4754-9AED-B16569EE3B16}" presName="wedge1Tx" presStyleLbl="node1" presStyleIdx="0" presStyleCnt="5">
        <dgm:presLayoutVars>
          <dgm:chMax val="0"/>
          <dgm:chPref val="0"/>
          <dgm:bulletEnabled val="1"/>
        </dgm:presLayoutVars>
      </dgm:prSet>
      <dgm:spPr/>
      <dgm:t>
        <a:bodyPr/>
        <a:lstStyle/>
        <a:p>
          <a:endParaRPr lang="sv-SE"/>
        </a:p>
      </dgm:t>
    </dgm:pt>
    <dgm:pt modelId="{F528FE0A-F939-4C7F-9BF1-80FBFD9408F4}" type="pres">
      <dgm:prSet presAssocID="{3EA8F221-D2F2-4754-9AED-B16569EE3B16}" presName="wedge2" presStyleLbl="node1" presStyleIdx="1" presStyleCnt="5" custLinFactNeighborX="1450" custLinFactNeighborY="2284"/>
      <dgm:spPr/>
      <dgm:t>
        <a:bodyPr/>
        <a:lstStyle/>
        <a:p>
          <a:endParaRPr lang="sv-SE"/>
        </a:p>
      </dgm:t>
    </dgm:pt>
    <dgm:pt modelId="{AFB41094-2D70-464F-8378-DD903CC92EF2}" type="pres">
      <dgm:prSet presAssocID="{3EA8F221-D2F2-4754-9AED-B16569EE3B16}" presName="wedge2Tx" presStyleLbl="node1" presStyleIdx="1" presStyleCnt="5">
        <dgm:presLayoutVars>
          <dgm:chMax val="0"/>
          <dgm:chPref val="0"/>
          <dgm:bulletEnabled val="1"/>
        </dgm:presLayoutVars>
      </dgm:prSet>
      <dgm:spPr/>
      <dgm:t>
        <a:bodyPr/>
        <a:lstStyle/>
        <a:p>
          <a:endParaRPr lang="sv-SE"/>
        </a:p>
      </dgm:t>
    </dgm:pt>
    <dgm:pt modelId="{5E13CA19-C071-40C7-9C75-6489D47D4172}" type="pres">
      <dgm:prSet presAssocID="{3EA8F221-D2F2-4754-9AED-B16569EE3B16}" presName="wedge3" presStyleLbl="node1" presStyleIdx="2" presStyleCnt="5" custLinFactNeighborX="1612" custLinFactNeighborY="2405"/>
      <dgm:spPr/>
      <dgm:t>
        <a:bodyPr/>
        <a:lstStyle/>
        <a:p>
          <a:endParaRPr lang="sv-SE"/>
        </a:p>
      </dgm:t>
    </dgm:pt>
    <dgm:pt modelId="{87E1F8BA-5DE0-4D59-A62F-B27CD88C6189}" type="pres">
      <dgm:prSet presAssocID="{3EA8F221-D2F2-4754-9AED-B16569EE3B16}" presName="wedge3Tx" presStyleLbl="node1" presStyleIdx="2" presStyleCnt="5">
        <dgm:presLayoutVars>
          <dgm:chMax val="0"/>
          <dgm:chPref val="0"/>
          <dgm:bulletEnabled val="1"/>
        </dgm:presLayoutVars>
      </dgm:prSet>
      <dgm:spPr/>
      <dgm:t>
        <a:bodyPr/>
        <a:lstStyle/>
        <a:p>
          <a:endParaRPr lang="sv-SE"/>
        </a:p>
      </dgm:t>
    </dgm:pt>
    <dgm:pt modelId="{A4FEB9EA-BF72-49C3-9C9C-B3DDB79F1151}" type="pres">
      <dgm:prSet presAssocID="{3EA8F221-D2F2-4754-9AED-B16569EE3B16}" presName="wedge4" presStyleLbl="node1" presStyleIdx="3" presStyleCnt="5" custLinFactNeighborX="1427" custLinFactNeighborY="2220"/>
      <dgm:spPr/>
      <dgm:t>
        <a:bodyPr/>
        <a:lstStyle/>
        <a:p>
          <a:endParaRPr lang="sv-SE"/>
        </a:p>
      </dgm:t>
    </dgm:pt>
    <dgm:pt modelId="{737562D3-347C-4982-A458-87373000AFCC}" type="pres">
      <dgm:prSet presAssocID="{3EA8F221-D2F2-4754-9AED-B16569EE3B16}" presName="wedge4Tx" presStyleLbl="node1" presStyleIdx="3" presStyleCnt="5">
        <dgm:presLayoutVars>
          <dgm:chMax val="0"/>
          <dgm:chPref val="0"/>
          <dgm:bulletEnabled val="1"/>
        </dgm:presLayoutVars>
      </dgm:prSet>
      <dgm:spPr/>
      <dgm:t>
        <a:bodyPr/>
        <a:lstStyle/>
        <a:p>
          <a:endParaRPr lang="sv-SE"/>
        </a:p>
      </dgm:t>
    </dgm:pt>
    <dgm:pt modelId="{87B4C0A2-8E5C-4A2E-A805-0C4070343027}" type="pres">
      <dgm:prSet presAssocID="{3EA8F221-D2F2-4754-9AED-B16569EE3B16}" presName="wedge5" presStyleLbl="node1" presStyleIdx="4" presStyleCnt="5" custLinFactNeighborX="1470" custLinFactNeighborY="2434"/>
      <dgm:spPr/>
      <dgm:t>
        <a:bodyPr/>
        <a:lstStyle/>
        <a:p>
          <a:endParaRPr lang="sv-SE"/>
        </a:p>
      </dgm:t>
    </dgm:pt>
    <dgm:pt modelId="{4AB2163B-0773-4B69-AE69-09BB93AC47E3}" type="pres">
      <dgm:prSet presAssocID="{3EA8F221-D2F2-4754-9AED-B16569EE3B16}" presName="wedge5Tx" presStyleLbl="node1" presStyleIdx="4" presStyleCnt="5">
        <dgm:presLayoutVars>
          <dgm:chMax val="0"/>
          <dgm:chPref val="0"/>
          <dgm:bulletEnabled val="1"/>
        </dgm:presLayoutVars>
      </dgm:prSet>
      <dgm:spPr/>
      <dgm:t>
        <a:bodyPr/>
        <a:lstStyle/>
        <a:p>
          <a:endParaRPr lang="sv-SE"/>
        </a:p>
      </dgm:t>
    </dgm:pt>
  </dgm:ptLst>
  <dgm:cxnLst>
    <dgm:cxn modelId="{046CECA7-F4EB-4511-B152-01EBB97C8798}" srcId="{3EA8F221-D2F2-4754-9AED-B16569EE3B16}" destId="{2DD444A5-0E07-4F9C-8650-BB622AAEC7F8}" srcOrd="2" destOrd="0" parTransId="{A9F52DFE-994B-4636-AD01-50428DE7D59A}" sibTransId="{1CA15C7A-8AD1-4E96-BA07-170C5993CE4B}"/>
    <dgm:cxn modelId="{7568AA5A-4E9C-46D4-9BD7-4304E5C65F0C}" type="presOf" srcId="{2DD444A5-0E07-4F9C-8650-BB622AAEC7F8}" destId="{87E1F8BA-5DE0-4D59-A62F-B27CD88C6189}" srcOrd="1" destOrd="0" presId="urn:microsoft.com/office/officeart/2005/8/layout/chart3"/>
    <dgm:cxn modelId="{2E2A17F6-C574-48BB-808C-1766BFB7BBB1}" srcId="{3EA8F221-D2F2-4754-9AED-B16569EE3B16}" destId="{31ECBBE1-C40A-4CEA-BD91-AC7D3A51C11E}" srcOrd="1" destOrd="0" parTransId="{B67C8D9B-FF61-407B-8656-A55195117DD0}" sibTransId="{8FA38DFE-435F-4B14-A524-B3FB5BBF1A9B}"/>
    <dgm:cxn modelId="{0021FE02-AD42-4D13-B5AB-4EC6B5BE4D94}" type="presOf" srcId="{31ECBBE1-C40A-4CEA-BD91-AC7D3A51C11E}" destId="{AFB41094-2D70-464F-8378-DD903CC92EF2}" srcOrd="1" destOrd="0" presId="urn:microsoft.com/office/officeart/2005/8/layout/chart3"/>
    <dgm:cxn modelId="{0CC1C42E-485D-44F3-BC70-2A44AC51C110}" type="presOf" srcId="{D3913415-14E2-42C7-9EB3-ED72A13D6BAA}" destId="{21300B17-3365-4782-B684-FF8A2235254D}" srcOrd="1" destOrd="0" presId="urn:microsoft.com/office/officeart/2005/8/layout/chart3"/>
    <dgm:cxn modelId="{2369341F-D7CD-4A53-941C-BEED934AFF69}" type="presOf" srcId="{4F0A9B18-0D7B-425F-A082-18F5E400D5AB}" destId="{737562D3-347C-4982-A458-87373000AFCC}" srcOrd="1" destOrd="0" presId="urn:microsoft.com/office/officeart/2005/8/layout/chart3"/>
    <dgm:cxn modelId="{5DE86743-16D4-40FC-889F-CEDB8589EE24}" type="presOf" srcId="{2DD444A5-0E07-4F9C-8650-BB622AAEC7F8}" destId="{5E13CA19-C071-40C7-9C75-6489D47D4172}" srcOrd="0" destOrd="0" presId="urn:microsoft.com/office/officeart/2005/8/layout/chart3"/>
    <dgm:cxn modelId="{63A15FE0-D872-4191-AB4B-7F0018EA7FE6}" type="presOf" srcId="{B372A0F1-835B-4660-9788-9378C5A10A1D}" destId="{4AB2163B-0773-4B69-AE69-09BB93AC47E3}" srcOrd="1" destOrd="0" presId="urn:microsoft.com/office/officeart/2005/8/layout/chart3"/>
    <dgm:cxn modelId="{5F33C02B-AE05-4AD4-9EA1-DA3AC88B4C8E}" type="presOf" srcId="{31ECBBE1-C40A-4CEA-BD91-AC7D3A51C11E}" destId="{F528FE0A-F939-4C7F-9BF1-80FBFD9408F4}" srcOrd="0" destOrd="0" presId="urn:microsoft.com/office/officeart/2005/8/layout/chart3"/>
    <dgm:cxn modelId="{25A7E03B-E77B-4087-887E-4EE5FADD76BB}" srcId="{3EA8F221-D2F2-4754-9AED-B16569EE3B16}" destId="{D3913415-14E2-42C7-9EB3-ED72A13D6BAA}" srcOrd="0" destOrd="0" parTransId="{AE61C0CE-7FD5-4AE7-9A47-A68B28532F42}" sibTransId="{AEA80865-12B3-4503-AB31-D6EA46A8D84F}"/>
    <dgm:cxn modelId="{1DEF9AFC-DC54-4380-8CC5-1893775C68E9}" srcId="{3EA8F221-D2F2-4754-9AED-B16569EE3B16}" destId="{4F0A9B18-0D7B-425F-A082-18F5E400D5AB}" srcOrd="3" destOrd="0" parTransId="{BA1338A9-0949-44F4-B436-1D544A86D809}" sibTransId="{B8E3FED4-59D7-464B-9519-0F36A936EADD}"/>
    <dgm:cxn modelId="{CDBA2817-BD03-4E95-8CC9-6209D06BDD7F}" type="presOf" srcId="{D3913415-14E2-42C7-9EB3-ED72A13D6BAA}" destId="{8A1CDBF8-78DF-468F-BB63-FFA931776DEB}" srcOrd="0" destOrd="0" presId="urn:microsoft.com/office/officeart/2005/8/layout/chart3"/>
    <dgm:cxn modelId="{6B134092-1CE4-437D-9F1E-EDD395051E9F}" type="presOf" srcId="{B372A0F1-835B-4660-9788-9378C5A10A1D}" destId="{87B4C0A2-8E5C-4A2E-A805-0C4070343027}" srcOrd="0" destOrd="0" presId="urn:microsoft.com/office/officeart/2005/8/layout/chart3"/>
    <dgm:cxn modelId="{802D35CF-B9B3-4A80-984E-0F8B785A5CB6}" srcId="{3EA8F221-D2F2-4754-9AED-B16569EE3B16}" destId="{B372A0F1-835B-4660-9788-9378C5A10A1D}" srcOrd="4" destOrd="0" parTransId="{C38011B3-F621-48F4-9F33-58A19DF4831D}" sibTransId="{C818C84B-536E-4F34-83DB-CCBA2FF94EAE}"/>
    <dgm:cxn modelId="{B4B6399F-2FD4-4112-8FBE-6BD8B307B221}" type="presOf" srcId="{3EA8F221-D2F2-4754-9AED-B16569EE3B16}" destId="{5A9E9012-649B-4155-A29A-97C0B8B42E10}" srcOrd="0" destOrd="0" presId="urn:microsoft.com/office/officeart/2005/8/layout/chart3"/>
    <dgm:cxn modelId="{E7B9AD12-12A5-45E6-9415-19960CE3E653}" type="presOf" srcId="{4F0A9B18-0D7B-425F-A082-18F5E400D5AB}" destId="{A4FEB9EA-BF72-49C3-9C9C-B3DDB79F1151}" srcOrd="0" destOrd="0" presId="urn:microsoft.com/office/officeart/2005/8/layout/chart3"/>
    <dgm:cxn modelId="{768D855D-65B5-43C8-9C58-02E223A3E775}" type="presParOf" srcId="{5A9E9012-649B-4155-A29A-97C0B8B42E10}" destId="{8A1CDBF8-78DF-468F-BB63-FFA931776DEB}" srcOrd="0" destOrd="0" presId="urn:microsoft.com/office/officeart/2005/8/layout/chart3"/>
    <dgm:cxn modelId="{EDB7CA8D-26A5-44D3-8F5D-C6AA20B004F8}" type="presParOf" srcId="{5A9E9012-649B-4155-A29A-97C0B8B42E10}" destId="{21300B17-3365-4782-B684-FF8A2235254D}" srcOrd="1" destOrd="0" presId="urn:microsoft.com/office/officeart/2005/8/layout/chart3"/>
    <dgm:cxn modelId="{F17D5EA5-6273-4F7D-BE71-65DD24E8FF11}" type="presParOf" srcId="{5A9E9012-649B-4155-A29A-97C0B8B42E10}" destId="{F528FE0A-F939-4C7F-9BF1-80FBFD9408F4}" srcOrd="2" destOrd="0" presId="urn:microsoft.com/office/officeart/2005/8/layout/chart3"/>
    <dgm:cxn modelId="{6EFEF55A-E64E-4F6E-9E80-630334F5E001}" type="presParOf" srcId="{5A9E9012-649B-4155-A29A-97C0B8B42E10}" destId="{AFB41094-2D70-464F-8378-DD903CC92EF2}" srcOrd="3" destOrd="0" presId="urn:microsoft.com/office/officeart/2005/8/layout/chart3"/>
    <dgm:cxn modelId="{3B49C501-E300-48DE-B63C-7823DEBDA6ED}" type="presParOf" srcId="{5A9E9012-649B-4155-A29A-97C0B8B42E10}" destId="{5E13CA19-C071-40C7-9C75-6489D47D4172}" srcOrd="4" destOrd="0" presId="urn:microsoft.com/office/officeart/2005/8/layout/chart3"/>
    <dgm:cxn modelId="{1BDA3515-FC3D-4840-A0F8-B8E70D1EE76B}" type="presParOf" srcId="{5A9E9012-649B-4155-A29A-97C0B8B42E10}" destId="{87E1F8BA-5DE0-4D59-A62F-B27CD88C6189}" srcOrd="5" destOrd="0" presId="urn:microsoft.com/office/officeart/2005/8/layout/chart3"/>
    <dgm:cxn modelId="{36279209-3BA1-4552-BDC6-6C5C9BC9896D}" type="presParOf" srcId="{5A9E9012-649B-4155-A29A-97C0B8B42E10}" destId="{A4FEB9EA-BF72-49C3-9C9C-B3DDB79F1151}" srcOrd="6" destOrd="0" presId="urn:microsoft.com/office/officeart/2005/8/layout/chart3"/>
    <dgm:cxn modelId="{9EA9D06D-188E-40C9-8469-784926BB5EB1}" type="presParOf" srcId="{5A9E9012-649B-4155-A29A-97C0B8B42E10}" destId="{737562D3-347C-4982-A458-87373000AFCC}" srcOrd="7" destOrd="0" presId="urn:microsoft.com/office/officeart/2005/8/layout/chart3"/>
    <dgm:cxn modelId="{2F4B8751-FFF6-4657-A085-FDD729E83B05}" type="presParOf" srcId="{5A9E9012-649B-4155-A29A-97C0B8B42E10}" destId="{87B4C0A2-8E5C-4A2E-A805-0C4070343027}" srcOrd="8" destOrd="0" presId="urn:microsoft.com/office/officeart/2005/8/layout/chart3"/>
    <dgm:cxn modelId="{05817C35-8C51-4697-9C81-4BC5C9E01732}" type="presParOf" srcId="{5A9E9012-649B-4155-A29A-97C0B8B42E10}" destId="{4AB2163B-0773-4B69-AE69-09BB93AC47E3}" srcOrd="9" destOrd="0" presId="urn:microsoft.com/office/officeart/2005/8/layout/char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098869-3B31-499C-8CBB-79AD6B63750C}" type="doc">
      <dgm:prSet loTypeId="urn:microsoft.com/office/officeart/2005/8/layout/cycle3" loCatId="cycle" qsTypeId="urn:microsoft.com/office/officeart/2005/8/quickstyle/simple4" qsCatId="simple" csTypeId="urn:microsoft.com/office/officeart/2005/8/colors/accent0_3" csCatId="mainScheme" phldr="1"/>
      <dgm:spPr/>
      <dgm:t>
        <a:bodyPr/>
        <a:lstStyle/>
        <a:p>
          <a:endParaRPr lang="sv-SE"/>
        </a:p>
      </dgm:t>
    </dgm:pt>
    <dgm:pt modelId="{89FB2836-69A2-427D-AC60-C2329440BA08}">
      <dgm:prSet phldrT="[Text]" custT="1"/>
      <dgm:spPr>
        <a:gradFill flip="none" rotWithShape="0">
          <a:gsLst>
            <a:gs pos="0">
              <a:srgbClr val="0D4B75">
                <a:shade val="30000"/>
                <a:satMod val="115000"/>
              </a:srgbClr>
            </a:gs>
            <a:gs pos="50000">
              <a:srgbClr val="0D4B75">
                <a:shade val="67500"/>
                <a:satMod val="115000"/>
              </a:srgbClr>
            </a:gs>
            <a:gs pos="100000">
              <a:srgbClr val="0D4B75">
                <a:shade val="100000"/>
                <a:satMod val="115000"/>
              </a:srgbClr>
            </a:gs>
          </a:gsLst>
          <a:lin ang="2700000" scaled="1"/>
          <a:tileRect/>
        </a:gradFill>
        <a:effectLst>
          <a:outerShdw blurRad="292100" dist="139700" dir="2700000" algn="bl" rotWithShape="0">
            <a:prstClr val="black">
              <a:alpha val="65000"/>
            </a:prstClr>
          </a:outerShdw>
        </a:effectLst>
      </dgm:spPr>
      <dgm:t>
        <a:bodyPr/>
        <a:lstStyle/>
        <a:p>
          <a:r>
            <a:rPr lang="sv-SE" sz="1600" b="1" dirty="0" smtClean="0">
              <a:solidFill>
                <a:schemeClr val="bg1"/>
              </a:solidFill>
            </a:rPr>
            <a:t>PLANERA</a:t>
          </a:r>
          <a:endParaRPr lang="sv-SE" sz="1600" b="1" dirty="0">
            <a:solidFill>
              <a:schemeClr val="bg1"/>
            </a:solidFill>
          </a:endParaRPr>
        </a:p>
      </dgm:t>
    </dgm:pt>
    <dgm:pt modelId="{911BCE64-C2C8-4B0F-BA55-7C52481E9654}" type="parTrans" cxnId="{612B065C-663F-41F8-8010-1F82E2B64FE6}">
      <dgm:prSet/>
      <dgm:spPr/>
      <dgm:t>
        <a:bodyPr/>
        <a:lstStyle/>
        <a:p>
          <a:endParaRPr lang="sv-SE"/>
        </a:p>
      </dgm:t>
    </dgm:pt>
    <dgm:pt modelId="{B0838688-D18F-4FDF-86F1-F1727F348102}" type="sibTrans" cxnId="{612B065C-663F-41F8-8010-1F82E2B64FE6}">
      <dgm:prSet/>
      <dgm:spPr>
        <a:solidFill>
          <a:srgbClr val="C00000"/>
        </a:solidFill>
      </dgm:spPr>
      <dgm:t>
        <a:bodyPr/>
        <a:lstStyle/>
        <a:p>
          <a:endParaRPr lang="sv-SE"/>
        </a:p>
      </dgm:t>
    </dgm:pt>
    <dgm:pt modelId="{18FCE6C8-583B-4FAE-B5D3-877747D09BB5}">
      <dgm:prSet phldrT="[Text]" custT="1"/>
      <dgm:spPr>
        <a:solidFill>
          <a:schemeClr val="accent2"/>
        </a:solidFill>
        <a:effectLst>
          <a:outerShdw blurRad="292100" dist="139700" dir="2700000" algn="bl" rotWithShape="0">
            <a:prstClr val="black">
              <a:alpha val="65000"/>
            </a:prstClr>
          </a:outerShdw>
        </a:effectLst>
      </dgm:spPr>
      <dgm:t>
        <a:bodyPr/>
        <a:lstStyle/>
        <a:p>
          <a:r>
            <a:rPr lang="sv-SE" sz="1600" b="1" dirty="0" smtClean="0">
              <a:solidFill>
                <a:schemeClr val="tx2">
                  <a:lumMod val="50000"/>
                </a:schemeClr>
              </a:solidFill>
            </a:rPr>
            <a:t>GENOMFÖRA</a:t>
          </a:r>
          <a:endParaRPr lang="sv-SE" sz="1600" b="1" dirty="0">
            <a:solidFill>
              <a:schemeClr val="tx2">
                <a:lumMod val="50000"/>
              </a:schemeClr>
            </a:solidFill>
          </a:endParaRPr>
        </a:p>
      </dgm:t>
    </dgm:pt>
    <dgm:pt modelId="{2AA2C001-B4E6-42E5-9827-7815D71261FA}" type="parTrans" cxnId="{D18D65D9-D883-4771-8A42-DB7000931A24}">
      <dgm:prSet/>
      <dgm:spPr/>
      <dgm:t>
        <a:bodyPr/>
        <a:lstStyle/>
        <a:p>
          <a:endParaRPr lang="sv-SE"/>
        </a:p>
      </dgm:t>
    </dgm:pt>
    <dgm:pt modelId="{315DFA47-2FD1-416F-9B5F-953B1AF3BA87}" type="sibTrans" cxnId="{D18D65D9-D883-4771-8A42-DB7000931A24}">
      <dgm:prSet/>
      <dgm:spPr/>
      <dgm:t>
        <a:bodyPr/>
        <a:lstStyle/>
        <a:p>
          <a:endParaRPr lang="sv-SE"/>
        </a:p>
      </dgm:t>
    </dgm:pt>
    <dgm:pt modelId="{2D9DC205-D7CD-4011-8171-E3523C65A722}">
      <dgm:prSet phldrT="[Text]" custT="1"/>
      <dgm:spPr>
        <a:solidFill>
          <a:schemeClr val="accent2"/>
        </a:solidFill>
        <a:ln>
          <a:noFill/>
        </a:ln>
        <a:effectLst>
          <a:outerShdw blurRad="292100" dist="139700" dir="2700000" algn="bl" rotWithShape="0">
            <a:prstClr val="black">
              <a:alpha val="65000"/>
            </a:prstClr>
          </a:outerShdw>
        </a:effectLst>
      </dgm:spPr>
      <dgm:t>
        <a:bodyPr/>
        <a:lstStyle/>
        <a:p>
          <a:r>
            <a:rPr lang="sv-SE" sz="1600" b="1" dirty="0" smtClean="0">
              <a:solidFill>
                <a:schemeClr val="tx2">
                  <a:lumMod val="50000"/>
                </a:schemeClr>
              </a:solidFill>
            </a:rPr>
            <a:t>Jobbar vi i enlighet med vad vi planerat? </a:t>
          </a:r>
          <a:endParaRPr lang="sv-SE" sz="1600" b="1" dirty="0">
            <a:solidFill>
              <a:schemeClr val="tx2">
                <a:lumMod val="50000"/>
              </a:schemeClr>
            </a:solidFill>
          </a:endParaRPr>
        </a:p>
      </dgm:t>
    </dgm:pt>
    <dgm:pt modelId="{BD40FC2F-6B84-44DF-826F-432B63032D23}" type="parTrans" cxnId="{54E442DA-7389-42CE-AE7A-073C641C0CC8}">
      <dgm:prSet/>
      <dgm:spPr/>
      <dgm:t>
        <a:bodyPr/>
        <a:lstStyle/>
        <a:p>
          <a:endParaRPr lang="sv-SE"/>
        </a:p>
      </dgm:t>
    </dgm:pt>
    <dgm:pt modelId="{D5C95AF8-3D78-45CE-BA4B-96D6D73EA7E6}" type="sibTrans" cxnId="{54E442DA-7389-42CE-AE7A-073C641C0CC8}">
      <dgm:prSet/>
      <dgm:spPr/>
      <dgm:t>
        <a:bodyPr/>
        <a:lstStyle/>
        <a:p>
          <a:endParaRPr lang="sv-SE"/>
        </a:p>
      </dgm:t>
    </dgm:pt>
    <dgm:pt modelId="{9E73FB73-7B43-4D7E-A97D-7640D43B3560}">
      <dgm:prSet phldrT="[Text]" custT="1"/>
      <dgm:spPr>
        <a:solidFill>
          <a:schemeClr val="accent1">
            <a:lumMod val="60000"/>
            <a:lumOff val="40000"/>
          </a:schemeClr>
        </a:solidFill>
        <a:effectLst>
          <a:outerShdw blurRad="292100" dist="139700" dir="2700000" algn="bl" rotWithShape="0">
            <a:prstClr val="black">
              <a:alpha val="65000"/>
            </a:prstClr>
          </a:outerShdw>
        </a:effectLst>
      </dgm:spPr>
      <dgm:t>
        <a:bodyPr/>
        <a:lstStyle/>
        <a:p>
          <a:r>
            <a:rPr lang="sv-SE" sz="1600" b="1" dirty="0" smtClean="0">
              <a:solidFill>
                <a:schemeClr val="tx2">
                  <a:lumMod val="50000"/>
                </a:schemeClr>
              </a:solidFill>
            </a:rPr>
            <a:t>FÖLJA UPP</a:t>
          </a:r>
          <a:endParaRPr lang="sv-SE" sz="1600" b="1" dirty="0">
            <a:solidFill>
              <a:schemeClr val="tx2">
                <a:lumMod val="50000"/>
              </a:schemeClr>
            </a:solidFill>
          </a:endParaRPr>
        </a:p>
      </dgm:t>
    </dgm:pt>
    <dgm:pt modelId="{55E7545B-5C2B-416A-8ADF-9EDDB4BA1C2F}" type="parTrans" cxnId="{AA8EB146-DD12-45AB-96D5-AF11D1A378E4}">
      <dgm:prSet/>
      <dgm:spPr/>
      <dgm:t>
        <a:bodyPr/>
        <a:lstStyle/>
        <a:p>
          <a:endParaRPr lang="sv-SE"/>
        </a:p>
      </dgm:t>
    </dgm:pt>
    <dgm:pt modelId="{78C13743-B388-4846-A7AF-4F5C2D4675B7}" type="sibTrans" cxnId="{AA8EB146-DD12-45AB-96D5-AF11D1A378E4}">
      <dgm:prSet/>
      <dgm:spPr/>
      <dgm:t>
        <a:bodyPr/>
        <a:lstStyle/>
        <a:p>
          <a:endParaRPr lang="sv-SE"/>
        </a:p>
      </dgm:t>
    </dgm:pt>
    <dgm:pt modelId="{54A595BE-DF36-4945-9AF1-4930F68E51CD}">
      <dgm:prSet phldrT="[Text]" custT="1"/>
      <dgm:spPr>
        <a:solidFill>
          <a:schemeClr val="accent1">
            <a:lumMod val="60000"/>
            <a:lumOff val="40000"/>
          </a:schemeClr>
        </a:solidFill>
        <a:ln>
          <a:noFill/>
        </a:ln>
        <a:effectLst>
          <a:outerShdw blurRad="292100" dist="139700" dir="2700000" algn="bl" rotWithShape="0">
            <a:prstClr val="black">
              <a:alpha val="65000"/>
            </a:prstClr>
          </a:outerShdw>
        </a:effectLst>
      </dgm:spPr>
      <dgm:t>
        <a:bodyPr/>
        <a:lstStyle/>
        <a:p>
          <a:r>
            <a:rPr lang="en-US" sz="1600" b="1" dirty="0" err="1" smtClean="0">
              <a:solidFill>
                <a:schemeClr val="tx2">
                  <a:lumMod val="50000"/>
                </a:schemeClr>
              </a:solidFill>
              <a:latin typeface="Arial" charset="0"/>
            </a:rPr>
            <a:t>Hur</a:t>
          </a:r>
          <a:r>
            <a:rPr lang="en-US" sz="1600" b="1" dirty="0" smtClean="0">
              <a:solidFill>
                <a:schemeClr val="tx2">
                  <a:lumMod val="50000"/>
                </a:schemeClr>
              </a:solidFill>
              <a:latin typeface="Arial" charset="0"/>
            </a:rPr>
            <a:t> </a:t>
          </a:r>
          <a:r>
            <a:rPr lang="en-US" sz="1600" b="1" dirty="0" err="1" smtClean="0">
              <a:solidFill>
                <a:schemeClr val="tx2">
                  <a:lumMod val="50000"/>
                </a:schemeClr>
              </a:solidFill>
              <a:latin typeface="Arial" charset="0"/>
            </a:rPr>
            <a:t>gick</a:t>
          </a:r>
          <a:r>
            <a:rPr lang="en-US" sz="1600" b="1" dirty="0" smtClean="0">
              <a:solidFill>
                <a:schemeClr val="tx2">
                  <a:lumMod val="50000"/>
                </a:schemeClr>
              </a:solidFill>
              <a:latin typeface="Arial" charset="0"/>
            </a:rPr>
            <a:t> </a:t>
          </a:r>
          <a:r>
            <a:rPr lang="en-US" sz="1600" b="1" dirty="0" err="1" smtClean="0">
              <a:solidFill>
                <a:schemeClr val="tx2">
                  <a:lumMod val="50000"/>
                </a:schemeClr>
              </a:solidFill>
              <a:latin typeface="Arial" charset="0"/>
            </a:rPr>
            <a:t>det</a:t>
          </a:r>
          <a:r>
            <a:rPr lang="en-US" sz="1600" b="1" dirty="0" smtClean="0">
              <a:solidFill>
                <a:schemeClr val="tx2">
                  <a:lumMod val="50000"/>
                </a:schemeClr>
              </a:solidFill>
              <a:latin typeface="Arial" charset="0"/>
            </a:rPr>
            <a:t>? </a:t>
          </a:r>
          <a:endParaRPr lang="sv-SE" sz="1600" dirty="0">
            <a:solidFill>
              <a:schemeClr val="tx2">
                <a:lumMod val="50000"/>
              </a:schemeClr>
            </a:solidFill>
          </a:endParaRPr>
        </a:p>
      </dgm:t>
    </dgm:pt>
    <dgm:pt modelId="{3BC00414-D311-42C2-A3EF-9F4AF29C8042}" type="parTrans" cxnId="{13E3A67A-5885-4FE6-A436-6F8468CE8652}">
      <dgm:prSet/>
      <dgm:spPr/>
      <dgm:t>
        <a:bodyPr/>
        <a:lstStyle/>
        <a:p>
          <a:endParaRPr lang="sv-SE"/>
        </a:p>
      </dgm:t>
    </dgm:pt>
    <dgm:pt modelId="{91D24580-0D49-4953-9C0F-DFD6C7C849A3}" type="sibTrans" cxnId="{13E3A67A-5885-4FE6-A436-6F8468CE8652}">
      <dgm:prSet/>
      <dgm:spPr/>
      <dgm:t>
        <a:bodyPr/>
        <a:lstStyle/>
        <a:p>
          <a:endParaRPr lang="sv-SE"/>
        </a:p>
      </dgm:t>
    </dgm:pt>
    <dgm:pt modelId="{D6FCE8DF-4D3E-4F29-BD31-19CBF46B7437}">
      <dgm:prSet phldrT="[Text]" custT="1"/>
      <dgm:spPr>
        <a:ln>
          <a:noFill/>
        </a:ln>
        <a:effectLst>
          <a:outerShdw blurRad="292100" dist="139700" dir="2700000" algn="bl" rotWithShape="0">
            <a:prstClr val="black">
              <a:alpha val="65000"/>
            </a:prstClr>
          </a:outerShdw>
        </a:effectLst>
      </dgm:spPr>
      <dgm:t>
        <a:bodyPr/>
        <a:lstStyle/>
        <a:p>
          <a:r>
            <a:rPr lang="sv-SE" sz="1600" b="1" dirty="0" smtClean="0">
              <a:solidFill>
                <a:schemeClr val="bg1"/>
              </a:solidFill>
              <a:latin typeface="Arial" charset="0"/>
            </a:rPr>
            <a:t>Vad vill vi och hur gör vi? </a:t>
          </a:r>
          <a:endParaRPr lang="sv-SE" sz="1600" dirty="0">
            <a:solidFill>
              <a:schemeClr val="bg1"/>
            </a:solidFill>
          </a:endParaRPr>
        </a:p>
      </dgm:t>
    </dgm:pt>
    <dgm:pt modelId="{0ABC3FDF-8F75-4ABB-B583-6A03DA03720A}" type="parTrans" cxnId="{A03302F8-6408-42B0-A87F-B9D44C176EDC}">
      <dgm:prSet/>
      <dgm:spPr/>
      <dgm:t>
        <a:bodyPr/>
        <a:lstStyle/>
        <a:p>
          <a:endParaRPr lang="sv-SE"/>
        </a:p>
      </dgm:t>
    </dgm:pt>
    <dgm:pt modelId="{DEA465EE-161F-42D8-83ED-7F300C90B56E}" type="sibTrans" cxnId="{A03302F8-6408-42B0-A87F-B9D44C176EDC}">
      <dgm:prSet/>
      <dgm:spPr/>
      <dgm:t>
        <a:bodyPr/>
        <a:lstStyle/>
        <a:p>
          <a:endParaRPr lang="sv-SE"/>
        </a:p>
      </dgm:t>
    </dgm:pt>
    <dgm:pt modelId="{0ED5A8BB-6E44-4F5C-95C6-D9CD19C4A658}">
      <dgm:prSet phldrT="[Text]" custT="1"/>
      <dgm:spPr>
        <a:solidFill>
          <a:schemeClr val="accent6"/>
        </a:solidFill>
        <a:effectLst>
          <a:outerShdw blurRad="292100" dist="139700" dir="2700000" algn="bl" rotWithShape="0">
            <a:prstClr val="black">
              <a:alpha val="65000"/>
            </a:prstClr>
          </a:outerShdw>
        </a:effectLst>
      </dgm:spPr>
      <dgm:t>
        <a:bodyPr/>
        <a:lstStyle/>
        <a:p>
          <a:r>
            <a:rPr lang="sv-SE" sz="1600" b="1" dirty="0" smtClean="0">
              <a:solidFill>
                <a:schemeClr val="tx2">
                  <a:lumMod val="50000"/>
                </a:schemeClr>
              </a:solidFill>
            </a:rPr>
            <a:t>FÖRBÄTTRA</a:t>
          </a:r>
          <a:endParaRPr lang="sv-SE" sz="1600" dirty="0">
            <a:solidFill>
              <a:schemeClr val="tx2">
                <a:lumMod val="50000"/>
              </a:schemeClr>
            </a:solidFill>
          </a:endParaRPr>
        </a:p>
      </dgm:t>
    </dgm:pt>
    <dgm:pt modelId="{91D137AB-B29B-4D90-820F-E4AD6122F150}" type="parTrans" cxnId="{B3DAB2B1-5286-4FEB-8BA9-8F36B6AD8AE5}">
      <dgm:prSet/>
      <dgm:spPr/>
      <dgm:t>
        <a:bodyPr/>
        <a:lstStyle/>
        <a:p>
          <a:endParaRPr lang="sv-SE"/>
        </a:p>
      </dgm:t>
    </dgm:pt>
    <dgm:pt modelId="{C601BFB0-CA4B-493E-893B-B9F0AD6ACDFC}" type="sibTrans" cxnId="{B3DAB2B1-5286-4FEB-8BA9-8F36B6AD8AE5}">
      <dgm:prSet/>
      <dgm:spPr/>
      <dgm:t>
        <a:bodyPr/>
        <a:lstStyle/>
        <a:p>
          <a:endParaRPr lang="sv-SE"/>
        </a:p>
      </dgm:t>
    </dgm:pt>
    <dgm:pt modelId="{2D7F2E37-9593-41FD-8AF3-D122DD67A765}">
      <dgm:prSet phldrT="[Text]" custT="1"/>
      <dgm:spPr>
        <a:solidFill>
          <a:schemeClr val="accent6"/>
        </a:solidFill>
        <a:ln>
          <a:noFill/>
        </a:ln>
        <a:effectLst>
          <a:outerShdw blurRad="292100" dist="139700" dir="2700000" algn="bl" rotWithShape="0">
            <a:prstClr val="black">
              <a:alpha val="65000"/>
            </a:prstClr>
          </a:outerShdw>
        </a:effectLst>
      </dgm:spPr>
      <dgm:t>
        <a:bodyPr/>
        <a:lstStyle/>
        <a:p>
          <a:r>
            <a:rPr lang="sv-SE" sz="1600" b="1" dirty="0" smtClean="0">
              <a:solidFill>
                <a:schemeClr val="tx2">
                  <a:lumMod val="50000"/>
                </a:schemeClr>
              </a:solidFill>
            </a:rPr>
            <a:t>Hur går förbättringsarbetet?</a:t>
          </a:r>
          <a:endParaRPr lang="sv-SE" sz="1600" b="1" dirty="0">
            <a:solidFill>
              <a:schemeClr val="tx2">
                <a:lumMod val="50000"/>
              </a:schemeClr>
            </a:solidFill>
          </a:endParaRPr>
        </a:p>
      </dgm:t>
    </dgm:pt>
    <dgm:pt modelId="{06A1AFDE-C7CF-452E-A216-F6D1DA3F8385}" type="parTrans" cxnId="{7476F226-52EF-4E0E-8380-3954F03A291D}">
      <dgm:prSet/>
      <dgm:spPr/>
      <dgm:t>
        <a:bodyPr/>
        <a:lstStyle/>
        <a:p>
          <a:endParaRPr lang="sv-SE"/>
        </a:p>
      </dgm:t>
    </dgm:pt>
    <dgm:pt modelId="{01A75AEA-B2F9-4907-9B96-B6DE6E0B192C}" type="sibTrans" cxnId="{7476F226-52EF-4E0E-8380-3954F03A291D}">
      <dgm:prSet/>
      <dgm:spPr/>
      <dgm:t>
        <a:bodyPr/>
        <a:lstStyle/>
        <a:p>
          <a:endParaRPr lang="sv-SE"/>
        </a:p>
      </dgm:t>
    </dgm:pt>
    <dgm:pt modelId="{BE013CBD-32B3-42E3-B16D-A5EEA5326403}">
      <dgm:prSet phldrT="[Text]" custT="1"/>
      <dgm:spPr>
        <a:solidFill>
          <a:schemeClr val="accent6"/>
        </a:solidFill>
        <a:ln>
          <a:noFill/>
        </a:ln>
        <a:effectLst>
          <a:outerShdw blurRad="292100" dist="139700" dir="2700000" algn="bl" rotWithShape="0">
            <a:prstClr val="black">
              <a:alpha val="65000"/>
            </a:prstClr>
          </a:outerShdw>
        </a:effectLst>
      </dgm:spPr>
      <dgm:t>
        <a:bodyPr/>
        <a:lstStyle/>
        <a:p>
          <a:r>
            <a:rPr lang="sv-SE" sz="1600" b="1" dirty="0" smtClean="0">
              <a:solidFill>
                <a:schemeClr val="tx2">
                  <a:lumMod val="50000"/>
                </a:schemeClr>
              </a:solidFill>
            </a:rPr>
            <a:t>Får vi de effekter vi tänkt?</a:t>
          </a:r>
          <a:endParaRPr lang="sv-SE" sz="1600" b="1" dirty="0">
            <a:solidFill>
              <a:schemeClr val="tx2">
                <a:lumMod val="50000"/>
              </a:schemeClr>
            </a:solidFill>
          </a:endParaRPr>
        </a:p>
      </dgm:t>
    </dgm:pt>
    <dgm:pt modelId="{86FB71D7-90D3-4839-A605-D39CB4582678}" type="parTrans" cxnId="{2150D340-F0C8-4379-878A-125985143405}">
      <dgm:prSet/>
      <dgm:spPr/>
      <dgm:t>
        <a:bodyPr/>
        <a:lstStyle/>
        <a:p>
          <a:endParaRPr lang="sv-SE"/>
        </a:p>
      </dgm:t>
    </dgm:pt>
    <dgm:pt modelId="{61A8639E-6826-42EB-B9F3-FCD0E6E9C393}" type="sibTrans" cxnId="{2150D340-F0C8-4379-878A-125985143405}">
      <dgm:prSet/>
      <dgm:spPr/>
      <dgm:t>
        <a:bodyPr/>
        <a:lstStyle/>
        <a:p>
          <a:endParaRPr lang="sv-SE"/>
        </a:p>
      </dgm:t>
    </dgm:pt>
    <dgm:pt modelId="{A86FB859-C2A0-4E20-97A0-C81E4763A6B7}">
      <dgm:prSet phldrT="[Text]" custT="1"/>
      <dgm:spPr>
        <a:ln>
          <a:noFill/>
        </a:ln>
        <a:effectLst>
          <a:outerShdw blurRad="292100" dist="139700" dir="2700000" algn="bl" rotWithShape="0">
            <a:prstClr val="black">
              <a:alpha val="65000"/>
            </a:prstClr>
          </a:outerShdw>
        </a:effectLst>
      </dgm:spPr>
      <dgm:t>
        <a:bodyPr/>
        <a:lstStyle/>
        <a:p>
          <a:r>
            <a:rPr lang="sv-SE" sz="1600" b="1" dirty="0" smtClean="0">
              <a:solidFill>
                <a:schemeClr val="bg1"/>
              </a:solidFill>
              <a:latin typeface="Arial" charset="0"/>
            </a:rPr>
            <a:t>Var står vi?</a:t>
          </a:r>
          <a:endParaRPr lang="sv-SE" sz="1600" dirty="0">
            <a:solidFill>
              <a:schemeClr val="bg1"/>
            </a:solidFill>
          </a:endParaRPr>
        </a:p>
      </dgm:t>
    </dgm:pt>
    <dgm:pt modelId="{93DF00DF-CA3F-4C20-A776-564714C5021A}" type="sibTrans" cxnId="{B788DA75-A4B8-4006-87DD-6DEC986129AA}">
      <dgm:prSet/>
      <dgm:spPr/>
      <dgm:t>
        <a:bodyPr/>
        <a:lstStyle/>
        <a:p>
          <a:endParaRPr lang="sv-SE"/>
        </a:p>
      </dgm:t>
    </dgm:pt>
    <dgm:pt modelId="{D9627EDD-78DB-4855-8FF7-B1579193B5BE}" type="parTrans" cxnId="{B788DA75-A4B8-4006-87DD-6DEC986129AA}">
      <dgm:prSet/>
      <dgm:spPr/>
      <dgm:t>
        <a:bodyPr/>
        <a:lstStyle/>
        <a:p>
          <a:endParaRPr lang="sv-SE"/>
        </a:p>
      </dgm:t>
    </dgm:pt>
    <dgm:pt modelId="{664363C9-0B6E-4F95-956C-582369211EE0}">
      <dgm:prSet phldrT="[Text]" custT="1"/>
      <dgm:spPr>
        <a:solidFill>
          <a:schemeClr val="accent1">
            <a:lumMod val="60000"/>
            <a:lumOff val="40000"/>
          </a:schemeClr>
        </a:solidFill>
        <a:ln>
          <a:noFill/>
        </a:ln>
        <a:effectLst>
          <a:outerShdw blurRad="292100" dist="139700" dir="2700000" algn="bl" rotWithShape="0">
            <a:prstClr val="black">
              <a:alpha val="65000"/>
            </a:prstClr>
          </a:outerShdw>
        </a:effectLst>
      </dgm:spPr>
      <dgm:t>
        <a:bodyPr/>
        <a:lstStyle/>
        <a:p>
          <a:r>
            <a:rPr lang="en-US" sz="1600" b="1" dirty="0" err="1" smtClean="0">
              <a:solidFill>
                <a:schemeClr val="tx2">
                  <a:lumMod val="50000"/>
                </a:schemeClr>
              </a:solidFill>
              <a:latin typeface="Arial" charset="0"/>
            </a:rPr>
            <a:t>Vad</a:t>
          </a:r>
          <a:r>
            <a:rPr lang="en-US" sz="1600" b="1" dirty="0" smtClean="0">
              <a:solidFill>
                <a:schemeClr val="tx2">
                  <a:lumMod val="50000"/>
                </a:schemeClr>
              </a:solidFill>
              <a:latin typeface="Arial" charset="0"/>
            </a:rPr>
            <a:t> </a:t>
          </a:r>
          <a:r>
            <a:rPr lang="en-US" sz="1600" b="1" dirty="0" err="1" smtClean="0">
              <a:solidFill>
                <a:schemeClr val="tx2">
                  <a:lumMod val="50000"/>
                </a:schemeClr>
              </a:solidFill>
              <a:latin typeface="Arial" charset="0"/>
            </a:rPr>
            <a:t>gör</a:t>
          </a:r>
          <a:r>
            <a:rPr lang="en-US" sz="1600" b="1" dirty="0" smtClean="0">
              <a:solidFill>
                <a:schemeClr val="tx2">
                  <a:lumMod val="50000"/>
                </a:schemeClr>
              </a:solidFill>
              <a:latin typeface="Arial" charset="0"/>
            </a:rPr>
            <a:t> vi </a:t>
          </a:r>
          <a:r>
            <a:rPr lang="en-US" sz="1600" b="1" dirty="0" err="1" smtClean="0">
              <a:solidFill>
                <a:schemeClr val="tx2">
                  <a:lumMod val="50000"/>
                </a:schemeClr>
              </a:solidFill>
              <a:latin typeface="Arial" charset="0"/>
            </a:rPr>
            <a:t>åt</a:t>
          </a:r>
          <a:r>
            <a:rPr lang="en-US" sz="1600" b="1" dirty="0" smtClean="0">
              <a:solidFill>
                <a:schemeClr val="tx2">
                  <a:lumMod val="50000"/>
                </a:schemeClr>
              </a:solidFill>
              <a:latin typeface="Arial" charset="0"/>
            </a:rPr>
            <a:t> </a:t>
          </a:r>
          <a:r>
            <a:rPr lang="en-US" sz="1600" b="1" dirty="0" err="1" smtClean="0">
              <a:solidFill>
                <a:schemeClr val="tx2">
                  <a:lumMod val="50000"/>
                </a:schemeClr>
              </a:solidFill>
              <a:latin typeface="Arial" charset="0"/>
            </a:rPr>
            <a:t>det</a:t>
          </a:r>
          <a:r>
            <a:rPr lang="en-US" sz="1600" b="1" dirty="0" smtClean="0">
              <a:solidFill>
                <a:schemeClr val="tx2">
                  <a:lumMod val="50000"/>
                </a:schemeClr>
              </a:solidFill>
              <a:latin typeface="Arial" charset="0"/>
            </a:rPr>
            <a:t>?</a:t>
          </a:r>
          <a:endParaRPr lang="sv-SE" sz="1600" dirty="0">
            <a:solidFill>
              <a:schemeClr val="tx2">
                <a:lumMod val="50000"/>
              </a:schemeClr>
            </a:solidFill>
          </a:endParaRPr>
        </a:p>
      </dgm:t>
    </dgm:pt>
    <dgm:pt modelId="{FA3A3F1A-7CC0-4529-8757-D2BB82C3FAA4}" type="parTrans" cxnId="{88941E1D-2D90-454A-8E77-C8AF83446AF1}">
      <dgm:prSet/>
      <dgm:spPr/>
      <dgm:t>
        <a:bodyPr/>
        <a:lstStyle/>
        <a:p>
          <a:endParaRPr lang="sv-SE"/>
        </a:p>
      </dgm:t>
    </dgm:pt>
    <dgm:pt modelId="{FC570ED6-693B-4E16-8BF9-A91578F5ADAD}" type="sibTrans" cxnId="{88941E1D-2D90-454A-8E77-C8AF83446AF1}">
      <dgm:prSet/>
      <dgm:spPr/>
      <dgm:t>
        <a:bodyPr/>
        <a:lstStyle/>
        <a:p>
          <a:endParaRPr lang="sv-SE"/>
        </a:p>
      </dgm:t>
    </dgm:pt>
    <dgm:pt modelId="{63E8890F-F15D-4B6A-9AC2-6EDBC3BD8793}">
      <dgm:prSet phldrT="[Text]" custT="1"/>
      <dgm:spPr>
        <a:solidFill>
          <a:schemeClr val="accent2"/>
        </a:solidFill>
        <a:ln>
          <a:noFill/>
        </a:ln>
        <a:effectLst>
          <a:outerShdw blurRad="292100" dist="139700" dir="2700000" algn="bl" rotWithShape="0">
            <a:prstClr val="black">
              <a:alpha val="65000"/>
            </a:prstClr>
          </a:outerShdw>
        </a:effectLst>
      </dgm:spPr>
      <dgm:t>
        <a:bodyPr/>
        <a:lstStyle/>
        <a:p>
          <a:r>
            <a:rPr lang="sv-SE" sz="1600" b="1" dirty="0" smtClean="0">
              <a:solidFill>
                <a:schemeClr val="tx2">
                  <a:lumMod val="50000"/>
                </a:schemeClr>
              </a:solidFill>
            </a:rPr>
            <a:t>Har vi behov av att korrigera vår plan?</a:t>
          </a:r>
          <a:endParaRPr lang="sv-SE" sz="1600" b="1" dirty="0">
            <a:solidFill>
              <a:schemeClr val="tx2">
                <a:lumMod val="50000"/>
              </a:schemeClr>
            </a:solidFill>
          </a:endParaRPr>
        </a:p>
      </dgm:t>
    </dgm:pt>
    <dgm:pt modelId="{3EE2E137-5AED-4CFA-85B8-2F3C7C367EDE}" type="parTrans" cxnId="{08D8920F-45E9-4CB3-AD68-FDD6BF50F682}">
      <dgm:prSet/>
      <dgm:spPr/>
      <dgm:t>
        <a:bodyPr/>
        <a:lstStyle/>
        <a:p>
          <a:endParaRPr lang="sv-SE"/>
        </a:p>
      </dgm:t>
    </dgm:pt>
    <dgm:pt modelId="{37A5BC99-A360-4C86-940C-069B04309C7A}" type="sibTrans" cxnId="{08D8920F-45E9-4CB3-AD68-FDD6BF50F682}">
      <dgm:prSet/>
      <dgm:spPr/>
      <dgm:t>
        <a:bodyPr/>
        <a:lstStyle/>
        <a:p>
          <a:endParaRPr lang="sv-SE"/>
        </a:p>
      </dgm:t>
    </dgm:pt>
    <dgm:pt modelId="{C81026B0-FCA0-4CAA-980A-A162A7F48302}" type="pres">
      <dgm:prSet presAssocID="{54098869-3B31-499C-8CBB-79AD6B63750C}" presName="Name0" presStyleCnt="0">
        <dgm:presLayoutVars>
          <dgm:dir/>
          <dgm:resizeHandles val="exact"/>
        </dgm:presLayoutVars>
      </dgm:prSet>
      <dgm:spPr/>
      <dgm:t>
        <a:bodyPr/>
        <a:lstStyle/>
        <a:p>
          <a:endParaRPr lang="sv-SE"/>
        </a:p>
      </dgm:t>
    </dgm:pt>
    <dgm:pt modelId="{83C90CB5-C06F-4704-B879-76E82828FD4A}" type="pres">
      <dgm:prSet presAssocID="{54098869-3B31-499C-8CBB-79AD6B63750C}" presName="cycle" presStyleCnt="0"/>
      <dgm:spPr/>
    </dgm:pt>
    <dgm:pt modelId="{12E96255-9FDB-4FFD-9BFF-5A715F620ED9}" type="pres">
      <dgm:prSet presAssocID="{89FB2836-69A2-427D-AC60-C2329440BA08}" presName="nodeFirstNode" presStyleLbl="node1" presStyleIdx="0" presStyleCnt="4">
        <dgm:presLayoutVars>
          <dgm:bulletEnabled val="1"/>
        </dgm:presLayoutVars>
      </dgm:prSet>
      <dgm:spPr/>
      <dgm:t>
        <a:bodyPr/>
        <a:lstStyle/>
        <a:p>
          <a:endParaRPr lang="sv-SE"/>
        </a:p>
      </dgm:t>
    </dgm:pt>
    <dgm:pt modelId="{61308DDC-8A77-4289-BD6A-4F211B31F64B}" type="pres">
      <dgm:prSet presAssocID="{B0838688-D18F-4FDF-86F1-F1727F348102}" presName="sibTransFirstNode" presStyleLbl="bgShp" presStyleIdx="0" presStyleCnt="1"/>
      <dgm:spPr/>
      <dgm:t>
        <a:bodyPr/>
        <a:lstStyle/>
        <a:p>
          <a:endParaRPr lang="sv-SE"/>
        </a:p>
      </dgm:t>
    </dgm:pt>
    <dgm:pt modelId="{FE9A783A-CB1D-4A45-B554-2CFC67A0C5CE}" type="pres">
      <dgm:prSet presAssocID="{18FCE6C8-583B-4FAE-B5D3-877747D09BB5}" presName="nodeFollowingNodes" presStyleLbl="node1" presStyleIdx="1" presStyleCnt="4">
        <dgm:presLayoutVars>
          <dgm:bulletEnabled val="1"/>
        </dgm:presLayoutVars>
      </dgm:prSet>
      <dgm:spPr/>
      <dgm:t>
        <a:bodyPr/>
        <a:lstStyle/>
        <a:p>
          <a:endParaRPr lang="sv-SE"/>
        </a:p>
      </dgm:t>
    </dgm:pt>
    <dgm:pt modelId="{1B3B42AA-8719-4CE7-A4AC-AEE0EEF90894}" type="pres">
      <dgm:prSet presAssocID="{9E73FB73-7B43-4D7E-A97D-7640D43B3560}" presName="nodeFollowingNodes" presStyleLbl="node1" presStyleIdx="2" presStyleCnt="4">
        <dgm:presLayoutVars>
          <dgm:bulletEnabled val="1"/>
        </dgm:presLayoutVars>
      </dgm:prSet>
      <dgm:spPr/>
      <dgm:t>
        <a:bodyPr/>
        <a:lstStyle/>
        <a:p>
          <a:endParaRPr lang="sv-SE"/>
        </a:p>
      </dgm:t>
    </dgm:pt>
    <dgm:pt modelId="{74C07544-D139-4040-9AE6-8C16E2B91BF3}" type="pres">
      <dgm:prSet presAssocID="{0ED5A8BB-6E44-4F5C-95C6-D9CD19C4A658}" presName="nodeFollowingNodes" presStyleLbl="node1" presStyleIdx="3" presStyleCnt="4">
        <dgm:presLayoutVars>
          <dgm:bulletEnabled val="1"/>
        </dgm:presLayoutVars>
      </dgm:prSet>
      <dgm:spPr/>
      <dgm:t>
        <a:bodyPr/>
        <a:lstStyle/>
        <a:p>
          <a:endParaRPr lang="sv-SE"/>
        </a:p>
      </dgm:t>
    </dgm:pt>
  </dgm:ptLst>
  <dgm:cxnLst>
    <dgm:cxn modelId="{EDD2F421-0A76-482A-9B3E-11594FA84B88}" type="presOf" srcId="{0ED5A8BB-6E44-4F5C-95C6-D9CD19C4A658}" destId="{74C07544-D139-4040-9AE6-8C16E2B91BF3}" srcOrd="0" destOrd="0" presId="urn:microsoft.com/office/officeart/2005/8/layout/cycle3"/>
    <dgm:cxn modelId="{2150D340-F0C8-4379-878A-125985143405}" srcId="{0ED5A8BB-6E44-4F5C-95C6-D9CD19C4A658}" destId="{BE013CBD-32B3-42E3-B16D-A5EEA5326403}" srcOrd="1" destOrd="0" parTransId="{86FB71D7-90D3-4839-A605-D39CB4582678}" sibTransId="{61A8639E-6826-42EB-B9F3-FCD0E6E9C393}"/>
    <dgm:cxn modelId="{7476F226-52EF-4E0E-8380-3954F03A291D}" srcId="{0ED5A8BB-6E44-4F5C-95C6-D9CD19C4A658}" destId="{2D7F2E37-9593-41FD-8AF3-D122DD67A765}" srcOrd="0" destOrd="0" parTransId="{06A1AFDE-C7CF-452E-A216-F6D1DA3F8385}" sibTransId="{01A75AEA-B2F9-4907-9B96-B6DE6E0B192C}"/>
    <dgm:cxn modelId="{88941E1D-2D90-454A-8E77-C8AF83446AF1}" srcId="{9E73FB73-7B43-4D7E-A97D-7640D43B3560}" destId="{664363C9-0B6E-4F95-956C-582369211EE0}" srcOrd="1" destOrd="0" parTransId="{FA3A3F1A-7CC0-4529-8757-D2BB82C3FAA4}" sibTransId="{FC570ED6-693B-4E16-8BF9-A91578F5ADAD}"/>
    <dgm:cxn modelId="{D6AF8BF1-D703-4D1D-A238-0FAD30D2D55F}" type="presOf" srcId="{A86FB859-C2A0-4E20-97A0-C81E4763A6B7}" destId="{12E96255-9FDB-4FFD-9BFF-5A715F620ED9}" srcOrd="0" destOrd="1" presId="urn:microsoft.com/office/officeart/2005/8/layout/cycle3"/>
    <dgm:cxn modelId="{B788DA75-A4B8-4006-87DD-6DEC986129AA}" srcId="{89FB2836-69A2-427D-AC60-C2329440BA08}" destId="{A86FB859-C2A0-4E20-97A0-C81E4763A6B7}" srcOrd="0" destOrd="0" parTransId="{D9627EDD-78DB-4855-8FF7-B1579193B5BE}" sibTransId="{93DF00DF-CA3F-4C20-A776-564714C5021A}"/>
    <dgm:cxn modelId="{5D78498A-67E8-491F-8A23-2D1207C913B5}" type="presOf" srcId="{664363C9-0B6E-4F95-956C-582369211EE0}" destId="{1B3B42AA-8719-4CE7-A4AC-AEE0EEF90894}" srcOrd="0" destOrd="2" presId="urn:microsoft.com/office/officeart/2005/8/layout/cycle3"/>
    <dgm:cxn modelId="{A4047A9A-4D78-40E8-9A25-D2C47480FBBB}" type="presOf" srcId="{D6FCE8DF-4D3E-4F29-BD31-19CBF46B7437}" destId="{12E96255-9FDB-4FFD-9BFF-5A715F620ED9}" srcOrd="0" destOrd="2" presId="urn:microsoft.com/office/officeart/2005/8/layout/cycle3"/>
    <dgm:cxn modelId="{B3DAB2B1-5286-4FEB-8BA9-8F36B6AD8AE5}" srcId="{54098869-3B31-499C-8CBB-79AD6B63750C}" destId="{0ED5A8BB-6E44-4F5C-95C6-D9CD19C4A658}" srcOrd="3" destOrd="0" parTransId="{91D137AB-B29B-4D90-820F-E4AD6122F150}" sibTransId="{C601BFB0-CA4B-493E-893B-B9F0AD6ACDFC}"/>
    <dgm:cxn modelId="{54E442DA-7389-42CE-AE7A-073C641C0CC8}" srcId="{18FCE6C8-583B-4FAE-B5D3-877747D09BB5}" destId="{2D9DC205-D7CD-4011-8171-E3523C65A722}" srcOrd="0" destOrd="0" parTransId="{BD40FC2F-6B84-44DF-826F-432B63032D23}" sibTransId="{D5C95AF8-3D78-45CE-BA4B-96D6D73EA7E6}"/>
    <dgm:cxn modelId="{A03302F8-6408-42B0-A87F-B9D44C176EDC}" srcId="{89FB2836-69A2-427D-AC60-C2329440BA08}" destId="{D6FCE8DF-4D3E-4F29-BD31-19CBF46B7437}" srcOrd="1" destOrd="0" parTransId="{0ABC3FDF-8F75-4ABB-B583-6A03DA03720A}" sibTransId="{DEA465EE-161F-42D8-83ED-7F300C90B56E}"/>
    <dgm:cxn modelId="{D18D65D9-D883-4771-8A42-DB7000931A24}" srcId="{54098869-3B31-499C-8CBB-79AD6B63750C}" destId="{18FCE6C8-583B-4FAE-B5D3-877747D09BB5}" srcOrd="1" destOrd="0" parTransId="{2AA2C001-B4E6-42E5-9827-7815D71261FA}" sibTransId="{315DFA47-2FD1-416F-9B5F-953B1AF3BA87}"/>
    <dgm:cxn modelId="{DC4ED90F-CC54-4410-B73C-7152A01687CB}" type="presOf" srcId="{63E8890F-F15D-4B6A-9AC2-6EDBC3BD8793}" destId="{FE9A783A-CB1D-4A45-B554-2CFC67A0C5CE}" srcOrd="0" destOrd="2" presId="urn:microsoft.com/office/officeart/2005/8/layout/cycle3"/>
    <dgm:cxn modelId="{612B065C-663F-41F8-8010-1F82E2B64FE6}" srcId="{54098869-3B31-499C-8CBB-79AD6B63750C}" destId="{89FB2836-69A2-427D-AC60-C2329440BA08}" srcOrd="0" destOrd="0" parTransId="{911BCE64-C2C8-4B0F-BA55-7C52481E9654}" sibTransId="{B0838688-D18F-4FDF-86F1-F1727F348102}"/>
    <dgm:cxn modelId="{6B026412-AEF6-4813-9629-D763B874A0EC}" type="presOf" srcId="{54A595BE-DF36-4945-9AF1-4930F68E51CD}" destId="{1B3B42AA-8719-4CE7-A4AC-AEE0EEF90894}" srcOrd="0" destOrd="1" presId="urn:microsoft.com/office/officeart/2005/8/layout/cycle3"/>
    <dgm:cxn modelId="{619372B0-5B0A-425A-A48A-5FBA5B2F3FB3}" type="presOf" srcId="{9E73FB73-7B43-4D7E-A97D-7640D43B3560}" destId="{1B3B42AA-8719-4CE7-A4AC-AEE0EEF90894}" srcOrd="0" destOrd="0" presId="urn:microsoft.com/office/officeart/2005/8/layout/cycle3"/>
    <dgm:cxn modelId="{83E34882-F9F3-4FD1-AA6F-8D7371B617B7}" type="presOf" srcId="{54098869-3B31-499C-8CBB-79AD6B63750C}" destId="{C81026B0-FCA0-4CAA-980A-A162A7F48302}" srcOrd="0" destOrd="0" presId="urn:microsoft.com/office/officeart/2005/8/layout/cycle3"/>
    <dgm:cxn modelId="{A604BFDD-3D37-4353-8D84-CDD040DA3838}" type="presOf" srcId="{18FCE6C8-583B-4FAE-B5D3-877747D09BB5}" destId="{FE9A783A-CB1D-4A45-B554-2CFC67A0C5CE}" srcOrd="0" destOrd="0" presId="urn:microsoft.com/office/officeart/2005/8/layout/cycle3"/>
    <dgm:cxn modelId="{13E3A67A-5885-4FE6-A436-6F8468CE8652}" srcId="{9E73FB73-7B43-4D7E-A97D-7640D43B3560}" destId="{54A595BE-DF36-4945-9AF1-4930F68E51CD}" srcOrd="0" destOrd="0" parTransId="{3BC00414-D311-42C2-A3EF-9F4AF29C8042}" sibTransId="{91D24580-0D49-4953-9C0F-DFD6C7C849A3}"/>
    <dgm:cxn modelId="{AA8EB146-DD12-45AB-96D5-AF11D1A378E4}" srcId="{54098869-3B31-499C-8CBB-79AD6B63750C}" destId="{9E73FB73-7B43-4D7E-A97D-7640D43B3560}" srcOrd="2" destOrd="0" parTransId="{55E7545B-5C2B-416A-8ADF-9EDDB4BA1C2F}" sibTransId="{78C13743-B388-4846-A7AF-4F5C2D4675B7}"/>
    <dgm:cxn modelId="{603E0947-6C62-4357-9094-DE1736BF24E9}" type="presOf" srcId="{2D7F2E37-9593-41FD-8AF3-D122DD67A765}" destId="{74C07544-D139-4040-9AE6-8C16E2B91BF3}" srcOrd="0" destOrd="1" presId="urn:microsoft.com/office/officeart/2005/8/layout/cycle3"/>
    <dgm:cxn modelId="{1EB1CB1E-EDEC-4FDB-AD0F-75B04A60ECF7}" type="presOf" srcId="{89FB2836-69A2-427D-AC60-C2329440BA08}" destId="{12E96255-9FDB-4FFD-9BFF-5A715F620ED9}" srcOrd="0" destOrd="0" presId="urn:microsoft.com/office/officeart/2005/8/layout/cycle3"/>
    <dgm:cxn modelId="{E303E5CE-A568-4847-AF6D-3EA22050BEFF}" type="presOf" srcId="{BE013CBD-32B3-42E3-B16D-A5EEA5326403}" destId="{74C07544-D139-4040-9AE6-8C16E2B91BF3}" srcOrd="0" destOrd="2" presId="urn:microsoft.com/office/officeart/2005/8/layout/cycle3"/>
    <dgm:cxn modelId="{2A989B23-1A89-4166-BF0F-3BDFEC8C347F}" type="presOf" srcId="{2D9DC205-D7CD-4011-8171-E3523C65A722}" destId="{FE9A783A-CB1D-4A45-B554-2CFC67A0C5CE}" srcOrd="0" destOrd="1" presId="urn:microsoft.com/office/officeart/2005/8/layout/cycle3"/>
    <dgm:cxn modelId="{A4E3859D-AF01-4FF6-8569-52D0563B2665}" type="presOf" srcId="{B0838688-D18F-4FDF-86F1-F1727F348102}" destId="{61308DDC-8A77-4289-BD6A-4F211B31F64B}" srcOrd="0" destOrd="0" presId="urn:microsoft.com/office/officeart/2005/8/layout/cycle3"/>
    <dgm:cxn modelId="{08D8920F-45E9-4CB3-AD68-FDD6BF50F682}" srcId="{18FCE6C8-583B-4FAE-B5D3-877747D09BB5}" destId="{63E8890F-F15D-4B6A-9AC2-6EDBC3BD8793}" srcOrd="1" destOrd="0" parTransId="{3EE2E137-5AED-4CFA-85B8-2F3C7C367EDE}" sibTransId="{37A5BC99-A360-4C86-940C-069B04309C7A}"/>
    <dgm:cxn modelId="{4BF70AE5-DC94-48BC-A0BA-2E56B07987E0}" type="presParOf" srcId="{C81026B0-FCA0-4CAA-980A-A162A7F48302}" destId="{83C90CB5-C06F-4704-B879-76E82828FD4A}" srcOrd="0" destOrd="0" presId="urn:microsoft.com/office/officeart/2005/8/layout/cycle3"/>
    <dgm:cxn modelId="{F99625BB-979E-45F5-9D31-724BC5EAC19B}" type="presParOf" srcId="{83C90CB5-C06F-4704-B879-76E82828FD4A}" destId="{12E96255-9FDB-4FFD-9BFF-5A715F620ED9}" srcOrd="0" destOrd="0" presId="urn:microsoft.com/office/officeart/2005/8/layout/cycle3"/>
    <dgm:cxn modelId="{2FED3859-D70E-44D7-B9BF-3D1D62745D18}" type="presParOf" srcId="{83C90CB5-C06F-4704-B879-76E82828FD4A}" destId="{61308DDC-8A77-4289-BD6A-4F211B31F64B}" srcOrd="1" destOrd="0" presId="urn:microsoft.com/office/officeart/2005/8/layout/cycle3"/>
    <dgm:cxn modelId="{04F817AB-6509-439C-88A0-A8BA5499B0AA}" type="presParOf" srcId="{83C90CB5-C06F-4704-B879-76E82828FD4A}" destId="{FE9A783A-CB1D-4A45-B554-2CFC67A0C5CE}" srcOrd="2" destOrd="0" presId="urn:microsoft.com/office/officeart/2005/8/layout/cycle3"/>
    <dgm:cxn modelId="{CDE7EC1B-8555-4DB3-80B1-8ED76194CC0F}" type="presParOf" srcId="{83C90CB5-C06F-4704-B879-76E82828FD4A}" destId="{1B3B42AA-8719-4CE7-A4AC-AEE0EEF90894}" srcOrd="3" destOrd="0" presId="urn:microsoft.com/office/officeart/2005/8/layout/cycle3"/>
    <dgm:cxn modelId="{5426DB7D-7B58-4457-9E04-2D211536B4CF}" type="presParOf" srcId="{83C90CB5-C06F-4704-B879-76E82828FD4A}" destId="{74C07544-D139-4040-9AE6-8C16E2B91BF3}" srcOrd="4"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4BA332-B6A0-4B57-A02C-156013A31235}" type="doc">
      <dgm:prSet loTypeId="urn:microsoft.com/office/officeart/2005/8/layout/hChevron3" loCatId="process" qsTypeId="urn:microsoft.com/office/officeart/2005/8/quickstyle/simple1" qsCatId="simple" csTypeId="urn:microsoft.com/office/officeart/2005/8/colors/colorful1" csCatId="colorful" phldr="1"/>
      <dgm:spPr/>
    </dgm:pt>
    <dgm:pt modelId="{08E5FBCB-6C01-40CD-91CB-12B2B0D12BE7}">
      <dgm:prSet phldrT="[Text]" custT="1"/>
      <dgm:spPr/>
      <dgm:t>
        <a:bodyPr/>
        <a:lstStyle/>
        <a:p>
          <a:r>
            <a:rPr lang="sv-SE" sz="1400" dirty="0" smtClean="0"/>
            <a:t>Jan</a:t>
          </a:r>
          <a:endParaRPr lang="sv-SE" sz="1400" dirty="0"/>
        </a:p>
      </dgm:t>
    </dgm:pt>
    <dgm:pt modelId="{8A7F8122-B955-4E6E-BE22-EF9CD889F6E3}" type="parTrans" cxnId="{AC1EEBA0-DFE0-47F6-8E6F-E5192EEF6524}">
      <dgm:prSet/>
      <dgm:spPr/>
      <dgm:t>
        <a:bodyPr/>
        <a:lstStyle/>
        <a:p>
          <a:endParaRPr lang="sv-SE"/>
        </a:p>
      </dgm:t>
    </dgm:pt>
    <dgm:pt modelId="{DFE62558-F699-479C-93A2-BAAAB6771788}" type="sibTrans" cxnId="{AC1EEBA0-DFE0-47F6-8E6F-E5192EEF6524}">
      <dgm:prSet/>
      <dgm:spPr/>
      <dgm:t>
        <a:bodyPr/>
        <a:lstStyle/>
        <a:p>
          <a:endParaRPr lang="sv-SE"/>
        </a:p>
      </dgm:t>
    </dgm:pt>
    <dgm:pt modelId="{8BBAC095-B9FD-4FB2-97FE-4D3BB9C28061}">
      <dgm:prSet phldrT="[Text]" custT="1"/>
      <dgm:spPr>
        <a:solidFill>
          <a:srgbClr val="92D050"/>
        </a:solidFill>
      </dgm:spPr>
      <dgm:t>
        <a:bodyPr/>
        <a:lstStyle/>
        <a:p>
          <a:r>
            <a:rPr lang="sv-SE" sz="1400" dirty="0" smtClean="0"/>
            <a:t>April</a:t>
          </a:r>
          <a:endParaRPr lang="sv-SE" sz="1400" dirty="0"/>
        </a:p>
      </dgm:t>
    </dgm:pt>
    <dgm:pt modelId="{B83F628C-055C-4F54-A479-A54EEA2676A8}" type="parTrans" cxnId="{BCB00995-4583-4AF7-9E57-523FD4DE1DED}">
      <dgm:prSet/>
      <dgm:spPr/>
      <dgm:t>
        <a:bodyPr/>
        <a:lstStyle/>
        <a:p>
          <a:endParaRPr lang="sv-SE"/>
        </a:p>
      </dgm:t>
    </dgm:pt>
    <dgm:pt modelId="{01CC6730-F207-4B28-9FF3-663A9DC76E4E}" type="sibTrans" cxnId="{BCB00995-4583-4AF7-9E57-523FD4DE1DED}">
      <dgm:prSet/>
      <dgm:spPr/>
      <dgm:t>
        <a:bodyPr/>
        <a:lstStyle/>
        <a:p>
          <a:endParaRPr lang="sv-SE"/>
        </a:p>
      </dgm:t>
    </dgm:pt>
    <dgm:pt modelId="{3AF9F150-314F-40B3-851C-947E2B39F366}">
      <dgm:prSet phldrT="[Text]" custT="1"/>
      <dgm:spPr>
        <a:solidFill>
          <a:schemeClr val="accent3">
            <a:lumMod val="75000"/>
          </a:schemeClr>
        </a:solidFill>
      </dgm:spPr>
      <dgm:t>
        <a:bodyPr/>
        <a:lstStyle/>
        <a:p>
          <a:r>
            <a:rPr lang="sv-SE" sz="1400" dirty="0" smtClean="0"/>
            <a:t>Maj</a:t>
          </a:r>
          <a:endParaRPr lang="sv-SE" sz="1400" dirty="0"/>
        </a:p>
      </dgm:t>
    </dgm:pt>
    <dgm:pt modelId="{6FFAF8E4-595C-4B73-A536-AF162D575849}" type="parTrans" cxnId="{12BCBBDC-C264-4899-8407-746F767DADD8}">
      <dgm:prSet/>
      <dgm:spPr/>
      <dgm:t>
        <a:bodyPr/>
        <a:lstStyle/>
        <a:p>
          <a:endParaRPr lang="sv-SE"/>
        </a:p>
      </dgm:t>
    </dgm:pt>
    <dgm:pt modelId="{683F5947-2374-4080-AF8C-87A3ABC168A7}" type="sibTrans" cxnId="{12BCBBDC-C264-4899-8407-746F767DADD8}">
      <dgm:prSet/>
      <dgm:spPr/>
      <dgm:t>
        <a:bodyPr/>
        <a:lstStyle/>
        <a:p>
          <a:endParaRPr lang="sv-SE"/>
        </a:p>
      </dgm:t>
    </dgm:pt>
    <dgm:pt modelId="{4C56AE0D-BF3D-4725-9458-DDB388109384}">
      <dgm:prSet phldrT="[Text]" custT="1"/>
      <dgm:spPr/>
      <dgm:t>
        <a:bodyPr/>
        <a:lstStyle/>
        <a:p>
          <a:r>
            <a:rPr lang="sv-SE" sz="1400" dirty="0" smtClean="0"/>
            <a:t>Juni</a:t>
          </a:r>
          <a:endParaRPr lang="sv-SE" sz="1400" dirty="0"/>
        </a:p>
      </dgm:t>
    </dgm:pt>
    <dgm:pt modelId="{28C354F8-C30F-4C4D-9B26-D995EAEF060A}" type="parTrans" cxnId="{9ADC6FA7-CF63-4C23-80CF-D40E463E9148}">
      <dgm:prSet/>
      <dgm:spPr/>
      <dgm:t>
        <a:bodyPr/>
        <a:lstStyle/>
        <a:p>
          <a:endParaRPr lang="sv-SE"/>
        </a:p>
      </dgm:t>
    </dgm:pt>
    <dgm:pt modelId="{CA6BDC7B-D70E-4A94-A1CE-5C02C26E2571}" type="sibTrans" cxnId="{9ADC6FA7-CF63-4C23-80CF-D40E463E9148}">
      <dgm:prSet/>
      <dgm:spPr/>
      <dgm:t>
        <a:bodyPr/>
        <a:lstStyle/>
        <a:p>
          <a:endParaRPr lang="sv-SE"/>
        </a:p>
      </dgm:t>
    </dgm:pt>
    <dgm:pt modelId="{2013AF3B-611B-4C3E-9F44-FDC0902E8EAA}">
      <dgm:prSet phldrT="[Text]" custT="1"/>
      <dgm:spPr/>
      <dgm:t>
        <a:bodyPr/>
        <a:lstStyle/>
        <a:p>
          <a:r>
            <a:rPr lang="sv-SE" sz="1400" dirty="0" smtClean="0"/>
            <a:t>Nov</a:t>
          </a:r>
          <a:endParaRPr lang="sv-SE" sz="1400" dirty="0"/>
        </a:p>
      </dgm:t>
    </dgm:pt>
    <dgm:pt modelId="{9D5FA906-2E46-434E-B5E5-D4E7DC15AE87}" type="parTrans" cxnId="{89751EC9-F5BC-4861-B1E7-5E444F9D9866}">
      <dgm:prSet/>
      <dgm:spPr/>
      <dgm:t>
        <a:bodyPr/>
        <a:lstStyle/>
        <a:p>
          <a:endParaRPr lang="sv-SE"/>
        </a:p>
      </dgm:t>
    </dgm:pt>
    <dgm:pt modelId="{980D667C-7A23-4E6C-9226-5503AFC60331}" type="sibTrans" cxnId="{89751EC9-F5BC-4861-B1E7-5E444F9D9866}">
      <dgm:prSet/>
      <dgm:spPr/>
      <dgm:t>
        <a:bodyPr/>
        <a:lstStyle/>
        <a:p>
          <a:endParaRPr lang="sv-SE"/>
        </a:p>
      </dgm:t>
    </dgm:pt>
    <dgm:pt modelId="{7AA9BF6F-C51F-404C-AB16-66D5A1C3D820}">
      <dgm:prSet phldrT="[Text]" custT="1"/>
      <dgm:spPr>
        <a:solidFill>
          <a:schemeClr val="accent1"/>
        </a:solidFill>
      </dgm:spPr>
      <dgm:t>
        <a:bodyPr/>
        <a:lstStyle/>
        <a:p>
          <a:r>
            <a:rPr lang="sv-SE" sz="1400" dirty="0" smtClean="0"/>
            <a:t>Dec</a:t>
          </a:r>
          <a:endParaRPr lang="sv-SE" sz="1400" dirty="0"/>
        </a:p>
      </dgm:t>
    </dgm:pt>
    <dgm:pt modelId="{00E0D80C-D47B-4120-A836-19ED79DB2E9D}" type="parTrans" cxnId="{A3D724E9-77BE-4032-A3AA-AE29DA77C4BB}">
      <dgm:prSet/>
      <dgm:spPr/>
      <dgm:t>
        <a:bodyPr/>
        <a:lstStyle/>
        <a:p>
          <a:endParaRPr lang="sv-SE"/>
        </a:p>
      </dgm:t>
    </dgm:pt>
    <dgm:pt modelId="{A57D8D88-A365-4FD9-8109-6DEDF940A1B3}" type="sibTrans" cxnId="{A3D724E9-77BE-4032-A3AA-AE29DA77C4BB}">
      <dgm:prSet/>
      <dgm:spPr/>
      <dgm:t>
        <a:bodyPr/>
        <a:lstStyle/>
        <a:p>
          <a:endParaRPr lang="sv-SE"/>
        </a:p>
      </dgm:t>
    </dgm:pt>
    <dgm:pt modelId="{601B6270-E9AE-49D4-8EEE-3FAF2CA14235}">
      <dgm:prSet phldrT="[Text]" custT="1"/>
      <dgm:spPr>
        <a:solidFill>
          <a:schemeClr val="accent1"/>
        </a:solidFill>
      </dgm:spPr>
      <dgm:t>
        <a:bodyPr/>
        <a:lstStyle/>
        <a:p>
          <a:r>
            <a:rPr lang="sv-SE" sz="1400" dirty="0" smtClean="0"/>
            <a:t>Feb</a:t>
          </a:r>
          <a:endParaRPr lang="sv-SE" sz="1400" dirty="0"/>
        </a:p>
      </dgm:t>
    </dgm:pt>
    <dgm:pt modelId="{DF185634-52F3-405B-BB02-78AA562EB91B}" type="parTrans" cxnId="{79950BCE-AB9A-45A6-9925-3EEBFAE6D3E4}">
      <dgm:prSet/>
      <dgm:spPr/>
      <dgm:t>
        <a:bodyPr/>
        <a:lstStyle/>
        <a:p>
          <a:endParaRPr lang="sv-SE"/>
        </a:p>
      </dgm:t>
    </dgm:pt>
    <dgm:pt modelId="{EED53716-E8D8-4FB0-9F1F-743E24208567}" type="sibTrans" cxnId="{79950BCE-AB9A-45A6-9925-3EEBFAE6D3E4}">
      <dgm:prSet/>
      <dgm:spPr/>
      <dgm:t>
        <a:bodyPr/>
        <a:lstStyle/>
        <a:p>
          <a:endParaRPr lang="sv-SE"/>
        </a:p>
      </dgm:t>
    </dgm:pt>
    <dgm:pt modelId="{1A5B21F5-3CCB-4B04-A289-47B4C6BBA07A}">
      <dgm:prSet phldrT="[Text]" custT="1"/>
      <dgm:spPr/>
      <dgm:t>
        <a:bodyPr/>
        <a:lstStyle/>
        <a:p>
          <a:r>
            <a:rPr lang="sv-SE" sz="1400" dirty="0" smtClean="0"/>
            <a:t>Mar</a:t>
          </a:r>
          <a:endParaRPr lang="sv-SE" sz="1400" dirty="0"/>
        </a:p>
      </dgm:t>
    </dgm:pt>
    <dgm:pt modelId="{759566E2-1B8B-47A7-A53F-57B43F6DE424}" type="parTrans" cxnId="{5A626C3C-18E5-4727-915E-2FEEDC871EB8}">
      <dgm:prSet/>
      <dgm:spPr/>
      <dgm:t>
        <a:bodyPr/>
        <a:lstStyle/>
        <a:p>
          <a:endParaRPr lang="sv-SE"/>
        </a:p>
      </dgm:t>
    </dgm:pt>
    <dgm:pt modelId="{2FD04815-B9F9-4F4B-B7EB-CC6B3AC158B8}" type="sibTrans" cxnId="{5A626C3C-18E5-4727-915E-2FEEDC871EB8}">
      <dgm:prSet/>
      <dgm:spPr/>
      <dgm:t>
        <a:bodyPr/>
        <a:lstStyle/>
        <a:p>
          <a:endParaRPr lang="sv-SE"/>
        </a:p>
      </dgm:t>
    </dgm:pt>
    <dgm:pt modelId="{C5BF3A17-ED63-4B77-AD44-44D68C844DD2}">
      <dgm:prSet phldrT="[Text]" custT="1"/>
      <dgm:spPr>
        <a:solidFill>
          <a:schemeClr val="accent1"/>
        </a:solidFill>
      </dgm:spPr>
      <dgm:t>
        <a:bodyPr/>
        <a:lstStyle/>
        <a:p>
          <a:r>
            <a:rPr lang="sv-SE" sz="1400" dirty="0" smtClean="0"/>
            <a:t>Juli</a:t>
          </a:r>
          <a:endParaRPr lang="sv-SE" sz="1400" dirty="0"/>
        </a:p>
      </dgm:t>
    </dgm:pt>
    <dgm:pt modelId="{C8D1F868-5F65-4C85-ADF9-EE58FE732849}" type="parTrans" cxnId="{74D306D5-C29B-4FF3-8B71-EAFF78E6297F}">
      <dgm:prSet/>
      <dgm:spPr/>
      <dgm:t>
        <a:bodyPr/>
        <a:lstStyle/>
        <a:p>
          <a:endParaRPr lang="sv-SE"/>
        </a:p>
      </dgm:t>
    </dgm:pt>
    <dgm:pt modelId="{0D4E5E00-A471-4CBE-A8D1-AE2D1A2D4C59}" type="sibTrans" cxnId="{74D306D5-C29B-4FF3-8B71-EAFF78E6297F}">
      <dgm:prSet/>
      <dgm:spPr/>
      <dgm:t>
        <a:bodyPr/>
        <a:lstStyle/>
        <a:p>
          <a:endParaRPr lang="sv-SE"/>
        </a:p>
      </dgm:t>
    </dgm:pt>
    <dgm:pt modelId="{0907E7B9-1B7F-430A-8BC7-44DFF9293D07}">
      <dgm:prSet phldrT="[Text]" custT="1"/>
      <dgm:spPr/>
      <dgm:t>
        <a:bodyPr/>
        <a:lstStyle/>
        <a:p>
          <a:r>
            <a:rPr lang="sv-SE" sz="1400" dirty="0" smtClean="0"/>
            <a:t>Aug</a:t>
          </a:r>
          <a:endParaRPr lang="sv-SE" sz="1400" dirty="0"/>
        </a:p>
      </dgm:t>
    </dgm:pt>
    <dgm:pt modelId="{B9694DBA-A97E-4111-801A-DDBCAF923845}" type="parTrans" cxnId="{E6017832-41A9-498B-B860-B9C724BB9ABE}">
      <dgm:prSet/>
      <dgm:spPr/>
      <dgm:t>
        <a:bodyPr/>
        <a:lstStyle/>
        <a:p>
          <a:endParaRPr lang="sv-SE"/>
        </a:p>
      </dgm:t>
    </dgm:pt>
    <dgm:pt modelId="{64DF214B-8D81-4CBA-A3E5-91F8CBABD22E}" type="sibTrans" cxnId="{E6017832-41A9-498B-B860-B9C724BB9ABE}">
      <dgm:prSet/>
      <dgm:spPr/>
      <dgm:t>
        <a:bodyPr/>
        <a:lstStyle/>
        <a:p>
          <a:endParaRPr lang="sv-SE"/>
        </a:p>
      </dgm:t>
    </dgm:pt>
    <dgm:pt modelId="{B702F6F8-3F9D-4ADC-ABBF-91C9769A87AE}">
      <dgm:prSet phldrT="[Text]" custT="1"/>
      <dgm:spPr/>
      <dgm:t>
        <a:bodyPr/>
        <a:lstStyle/>
        <a:p>
          <a:r>
            <a:rPr lang="sv-SE" sz="1400" dirty="0" smtClean="0"/>
            <a:t>Sep</a:t>
          </a:r>
          <a:endParaRPr lang="sv-SE" sz="1400" dirty="0"/>
        </a:p>
      </dgm:t>
    </dgm:pt>
    <dgm:pt modelId="{2E095753-91BC-47B2-958C-C267FD999F21}" type="parTrans" cxnId="{505F97AB-4078-4763-A1EA-FB8E1C47131A}">
      <dgm:prSet/>
      <dgm:spPr/>
      <dgm:t>
        <a:bodyPr/>
        <a:lstStyle/>
        <a:p>
          <a:endParaRPr lang="sv-SE"/>
        </a:p>
      </dgm:t>
    </dgm:pt>
    <dgm:pt modelId="{40C2B565-69C5-4F38-A13B-BDB24A2E144B}" type="sibTrans" cxnId="{505F97AB-4078-4763-A1EA-FB8E1C47131A}">
      <dgm:prSet/>
      <dgm:spPr/>
      <dgm:t>
        <a:bodyPr/>
        <a:lstStyle/>
        <a:p>
          <a:endParaRPr lang="sv-SE"/>
        </a:p>
      </dgm:t>
    </dgm:pt>
    <dgm:pt modelId="{3A234DAB-784B-41F6-A9BC-8DCB95EC8EF9}">
      <dgm:prSet phldrT="[Text]" custT="1"/>
      <dgm:spPr>
        <a:solidFill>
          <a:srgbClr val="CC66FF"/>
        </a:solidFill>
      </dgm:spPr>
      <dgm:t>
        <a:bodyPr/>
        <a:lstStyle/>
        <a:p>
          <a:r>
            <a:rPr lang="sv-SE" sz="1400" dirty="0" smtClean="0"/>
            <a:t>Okt</a:t>
          </a:r>
          <a:endParaRPr lang="sv-SE" sz="1400" dirty="0"/>
        </a:p>
      </dgm:t>
    </dgm:pt>
    <dgm:pt modelId="{5D280437-550F-4992-BF1B-BEF3A3224B04}" type="parTrans" cxnId="{7173AA28-69D9-4E71-A145-F0BB38CD7C36}">
      <dgm:prSet/>
      <dgm:spPr/>
      <dgm:t>
        <a:bodyPr/>
        <a:lstStyle/>
        <a:p>
          <a:endParaRPr lang="sv-SE"/>
        </a:p>
      </dgm:t>
    </dgm:pt>
    <dgm:pt modelId="{E7EAA4AA-21DD-4EA0-BE7B-78436C61B5FD}" type="sibTrans" cxnId="{7173AA28-69D9-4E71-A145-F0BB38CD7C36}">
      <dgm:prSet/>
      <dgm:spPr/>
      <dgm:t>
        <a:bodyPr/>
        <a:lstStyle/>
        <a:p>
          <a:endParaRPr lang="sv-SE"/>
        </a:p>
      </dgm:t>
    </dgm:pt>
    <dgm:pt modelId="{E7A1AFDB-9E2F-41CC-B31E-A02A2AB7DEF2}" type="pres">
      <dgm:prSet presAssocID="{324BA332-B6A0-4B57-A02C-156013A31235}" presName="Name0" presStyleCnt="0">
        <dgm:presLayoutVars>
          <dgm:dir/>
          <dgm:resizeHandles val="exact"/>
        </dgm:presLayoutVars>
      </dgm:prSet>
      <dgm:spPr/>
    </dgm:pt>
    <dgm:pt modelId="{1CBBAEDD-8934-46B2-9CAC-FCFC2916F7CF}" type="pres">
      <dgm:prSet presAssocID="{08E5FBCB-6C01-40CD-91CB-12B2B0D12BE7}" presName="parTxOnly" presStyleLbl="node1" presStyleIdx="0" presStyleCnt="12" custScaleX="555996" custScaleY="555996" custLinFactNeighborX="-6576">
        <dgm:presLayoutVars>
          <dgm:bulletEnabled val="1"/>
        </dgm:presLayoutVars>
      </dgm:prSet>
      <dgm:spPr>
        <a:prstGeom prst="rect">
          <a:avLst/>
        </a:prstGeom>
      </dgm:spPr>
      <dgm:t>
        <a:bodyPr/>
        <a:lstStyle/>
        <a:p>
          <a:endParaRPr lang="sv-SE"/>
        </a:p>
      </dgm:t>
    </dgm:pt>
    <dgm:pt modelId="{3DF93E49-BD99-491A-81D4-CEB89D8F3E65}" type="pres">
      <dgm:prSet presAssocID="{DFE62558-F699-479C-93A2-BAAAB6771788}" presName="parSpace" presStyleCnt="0"/>
      <dgm:spPr/>
    </dgm:pt>
    <dgm:pt modelId="{CA345B46-676E-4A45-BB4D-3F5F719C3773}" type="pres">
      <dgm:prSet presAssocID="{601B6270-E9AE-49D4-8EEE-3FAF2CA14235}" presName="parTxOnly" presStyleLbl="node1" presStyleIdx="1" presStyleCnt="12" custScaleX="555996" custScaleY="555996" custLinFactNeighborX="33607">
        <dgm:presLayoutVars>
          <dgm:bulletEnabled val="1"/>
        </dgm:presLayoutVars>
      </dgm:prSet>
      <dgm:spPr>
        <a:prstGeom prst="rect">
          <a:avLst/>
        </a:prstGeom>
      </dgm:spPr>
      <dgm:t>
        <a:bodyPr/>
        <a:lstStyle/>
        <a:p>
          <a:endParaRPr lang="sv-SE"/>
        </a:p>
      </dgm:t>
    </dgm:pt>
    <dgm:pt modelId="{377E7C84-430F-425B-83FF-56695C819445}" type="pres">
      <dgm:prSet presAssocID="{EED53716-E8D8-4FB0-9F1F-743E24208567}" presName="parSpace" presStyleCnt="0"/>
      <dgm:spPr/>
    </dgm:pt>
    <dgm:pt modelId="{3E2C428A-FD78-46E8-9BFD-94E594C9A527}" type="pres">
      <dgm:prSet presAssocID="{1A5B21F5-3CCB-4B04-A289-47B4C6BBA07A}" presName="parTxOnly" presStyleLbl="node1" presStyleIdx="2" presStyleCnt="12" custScaleX="555996" custScaleY="555996" custLinFactNeighborX="21964">
        <dgm:presLayoutVars>
          <dgm:bulletEnabled val="1"/>
        </dgm:presLayoutVars>
      </dgm:prSet>
      <dgm:spPr>
        <a:prstGeom prst="rect">
          <a:avLst/>
        </a:prstGeom>
      </dgm:spPr>
      <dgm:t>
        <a:bodyPr/>
        <a:lstStyle/>
        <a:p>
          <a:endParaRPr lang="sv-SE"/>
        </a:p>
      </dgm:t>
    </dgm:pt>
    <dgm:pt modelId="{C3E1D3D8-AB78-4F68-B786-840CDB5AD4F6}" type="pres">
      <dgm:prSet presAssocID="{2FD04815-B9F9-4F4B-B7EB-CC6B3AC158B8}" presName="parSpace" presStyleCnt="0"/>
      <dgm:spPr/>
    </dgm:pt>
    <dgm:pt modelId="{96366464-4090-4CEC-AD7A-C3C640325E43}" type="pres">
      <dgm:prSet presAssocID="{8BBAC095-B9FD-4FB2-97FE-4D3BB9C28061}" presName="parTxOnly" presStyleLbl="node1" presStyleIdx="3" presStyleCnt="12" custScaleX="555996" custScaleY="555996" custLinFactNeighborX="21964">
        <dgm:presLayoutVars>
          <dgm:bulletEnabled val="1"/>
        </dgm:presLayoutVars>
      </dgm:prSet>
      <dgm:spPr>
        <a:prstGeom prst="rect">
          <a:avLst/>
        </a:prstGeom>
      </dgm:spPr>
      <dgm:t>
        <a:bodyPr/>
        <a:lstStyle/>
        <a:p>
          <a:endParaRPr lang="sv-SE"/>
        </a:p>
      </dgm:t>
    </dgm:pt>
    <dgm:pt modelId="{6C697122-C253-4F5B-98F8-5A13A9B752E6}" type="pres">
      <dgm:prSet presAssocID="{01CC6730-F207-4B28-9FF3-663A9DC76E4E}" presName="parSpace" presStyleCnt="0"/>
      <dgm:spPr/>
    </dgm:pt>
    <dgm:pt modelId="{1DC99916-2F40-4514-A031-AA2A3CE09ED1}" type="pres">
      <dgm:prSet presAssocID="{3AF9F150-314F-40B3-851C-947E2B39F366}" presName="parTxOnly" presStyleLbl="node1" presStyleIdx="4" presStyleCnt="12" custScaleX="555996" custScaleY="555996" custLinFactNeighborX="21964">
        <dgm:presLayoutVars>
          <dgm:bulletEnabled val="1"/>
        </dgm:presLayoutVars>
      </dgm:prSet>
      <dgm:spPr>
        <a:prstGeom prst="rect">
          <a:avLst/>
        </a:prstGeom>
      </dgm:spPr>
      <dgm:t>
        <a:bodyPr/>
        <a:lstStyle/>
        <a:p>
          <a:endParaRPr lang="sv-SE"/>
        </a:p>
      </dgm:t>
    </dgm:pt>
    <dgm:pt modelId="{4CFEDE76-FEF6-4BD3-B51F-2D69A2A42233}" type="pres">
      <dgm:prSet presAssocID="{683F5947-2374-4080-AF8C-87A3ABC168A7}" presName="parSpace" presStyleCnt="0"/>
      <dgm:spPr/>
    </dgm:pt>
    <dgm:pt modelId="{E02278B9-7BB0-45B6-A9D7-9B9298EC1371}" type="pres">
      <dgm:prSet presAssocID="{4C56AE0D-BF3D-4725-9458-DDB388109384}" presName="parTxOnly" presStyleLbl="node1" presStyleIdx="5" presStyleCnt="12" custScaleX="555996" custScaleY="555996" custLinFactNeighborX="21964">
        <dgm:presLayoutVars>
          <dgm:bulletEnabled val="1"/>
        </dgm:presLayoutVars>
      </dgm:prSet>
      <dgm:spPr>
        <a:prstGeom prst="rect">
          <a:avLst/>
        </a:prstGeom>
      </dgm:spPr>
      <dgm:t>
        <a:bodyPr/>
        <a:lstStyle/>
        <a:p>
          <a:endParaRPr lang="sv-SE"/>
        </a:p>
      </dgm:t>
    </dgm:pt>
    <dgm:pt modelId="{DB334250-3F0E-42F4-AD79-A544233A2E9E}" type="pres">
      <dgm:prSet presAssocID="{CA6BDC7B-D70E-4A94-A1CE-5C02C26E2571}" presName="parSpace" presStyleCnt="0"/>
      <dgm:spPr/>
    </dgm:pt>
    <dgm:pt modelId="{328F77C8-9409-40F0-8FD3-C8332B195128}" type="pres">
      <dgm:prSet presAssocID="{C5BF3A17-ED63-4B77-AD44-44D68C844DD2}" presName="parTxOnly" presStyleLbl="node1" presStyleIdx="6" presStyleCnt="12" custScaleX="555996" custScaleY="555996" custLinFactNeighborX="21964">
        <dgm:presLayoutVars>
          <dgm:bulletEnabled val="1"/>
        </dgm:presLayoutVars>
      </dgm:prSet>
      <dgm:spPr>
        <a:prstGeom prst="rect">
          <a:avLst/>
        </a:prstGeom>
      </dgm:spPr>
      <dgm:t>
        <a:bodyPr/>
        <a:lstStyle/>
        <a:p>
          <a:endParaRPr lang="sv-SE"/>
        </a:p>
      </dgm:t>
    </dgm:pt>
    <dgm:pt modelId="{BD20A36A-17AD-4FF4-BC7A-77C77C51542C}" type="pres">
      <dgm:prSet presAssocID="{0D4E5E00-A471-4CBE-A8D1-AE2D1A2D4C59}" presName="parSpace" presStyleCnt="0"/>
      <dgm:spPr/>
    </dgm:pt>
    <dgm:pt modelId="{7F0843C2-621E-42FD-BB59-C272782CE8C5}" type="pres">
      <dgm:prSet presAssocID="{0907E7B9-1B7F-430A-8BC7-44DFF9293D07}" presName="parTxOnly" presStyleLbl="node1" presStyleIdx="7" presStyleCnt="12" custScaleX="555996" custScaleY="555996" custLinFactNeighborX="21964">
        <dgm:presLayoutVars>
          <dgm:bulletEnabled val="1"/>
        </dgm:presLayoutVars>
      </dgm:prSet>
      <dgm:spPr>
        <a:prstGeom prst="rect">
          <a:avLst/>
        </a:prstGeom>
      </dgm:spPr>
      <dgm:t>
        <a:bodyPr/>
        <a:lstStyle/>
        <a:p>
          <a:endParaRPr lang="sv-SE"/>
        </a:p>
      </dgm:t>
    </dgm:pt>
    <dgm:pt modelId="{8F8705B1-F233-44BC-800E-6F5C153A357B}" type="pres">
      <dgm:prSet presAssocID="{64DF214B-8D81-4CBA-A3E5-91F8CBABD22E}" presName="parSpace" presStyleCnt="0"/>
      <dgm:spPr/>
    </dgm:pt>
    <dgm:pt modelId="{DE83A47E-AEDC-4355-B3F4-599B820FBDFD}" type="pres">
      <dgm:prSet presAssocID="{B702F6F8-3F9D-4ADC-ABBF-91C9769A87AE}" presName="parTxOnly" presStyleLbl="node1" presStyleIdx="8" presStyleCnt="12" custScaleX="555996" custScaleY="555996">
        <dgm:presLayoutVars>
          <dgm:bulletEnabled val="1"/>
        </dgm:presLayoutVars>
      </dgm:prSet>
      <dgm:spPr>
        <a:prstGeom prst="rect">
          <a:avLst/>
        </a:prstGeom>
      </dgm:spPr>
      <dgm:t>
        <a:bodyPr/>
        <a:lstStyle/>
        <a:p>
          <a:endParaRPr lang="sv-SE"/>
        </a:p>
      </dgm:t>
    </dgm:pt>
    <dgm:pt modelId="{1D4DAE39-DF98-48DF-B6B5-A24923495293}" type="pres">
      <dgm:prSet presAssocID="{40C2B565-69C5-4F38-A13B-BDB24A2E144B}" presName="parSpace" presStyleCnt="0"/>
      <dgm:spPr/>
    </dgm:pt>
    <dgm:pt modelId="{CD06460A-1696-4120-815E-93876F08D9C6}" type="pres">
      <dgm:prSet presAssocID="{3A234DAB-784B-41F6-A9BC-8DCB95EC8EF9}" presName="parTxOnly" presStyleLbl="node1" presStyleIdx="9" presStyleCnt="12" custScaleX="555996" custScaleY="555996">
        <dgm:presLayoutVars>
          <dgm:bulletEnabled val="1"/>
        </dgm:presLayoutVars>
      </dgm:prSet>
      <dgm:spPr>
        <a:prstGeom prst="rect">
          <a:avLst/>
        </a:prstGeom>
      </dgm:spPr>
      <dgm:t>
        <a:bodyPr/>
        <a:lstStyle/>
        <a:p>
          <a:endParaRPr lang="sv-SE"/>
        </a:p>
      </dgm:t>
    </dgm:pt>
    <dgm:pt modelId="{635E78AF-201A-495F-A133-72EC8543F4D0}" type="pres">
      <dgm:prSet presAssocID="{E7EAA4AA-21DD-4EA0-BE7B-78436C61B5FD}" presName="parSpace" presStyleCnt="0"/>
      <dgm:spPr/>
    </dgm:pt>
    <dgm:pt modelId="{C2266513-0866-44C9-9B31-2514C746EB9A}" type="pres">
      <dgm:prSet presAssocID="{2013AF3B-611B-4C3E-9F44-FDC0902E8EAA}" presName="parTxOnly" presStyleLbl="node1" presStyleIdx="10" presStyleCnt="12" custScaleX="555996" custScaleY="555996">
        <dgm:presLayoutVars>
          <dgm:bulletEnabled val="1"/>
        </dgm:presLayoutVars>
      </dgm:prSet>
      <dgm:spPr>
        <a:prstGeom prst="rect">
          <a:avLst/>
        </a:prstGeom>
      </dgm:spPr>
      <dgm:t>
        <a:bodyPr/>
        <a:lstStyle/>
        <a:p>
          <a:endParaRPr lang="sv-SE"/>
        </a:p>
      </dgm:t>
    </dgm:pt>
    <dgm:pt modelId="{731F54A1-0512-4F3A-8F2E-1608337E93B3}" type="pres">
      <dgm:prSet presAssocID="{980D667C-7A23-4E6C-9226-5503AFC60331}" presName="parSpace" presStyleCnt="0"/>
      <dgm:spPr/>
    </dgm:pt>
    <dgm:pt modelId="{07355976-1DC9-4D3A-8956-6242BBCD2128}" type="pres">
      <dgm:prSet presAssocID="{7AA9BF6F-C51F-404C-AB16-66D5A1C3D820}" presName="parTxOnly" presStyleLbl="node1" presStyleIdx="11" presStyleCnt="12" custScaleX="555996" custScaleY="555996">
        <dgm:presLayoutVars>
          <dgm:bulletEnabled val="1"/>
        </dgm:presLayoutVars>
      </dgm:prSet>
      <dgm:spPr>
        <a:prstGeom prst="rect">
          <a:avLst/>
        </a:prstGeom>
      </dgm:spPr>
      <dgm:t>
        <a:bodyPr/>
        <a:lstStyle/>
        <a:p>
          <a:endParaRPr lang="sv-SE"/>
        </a:p>
      </dgm:t>
    </dgm:pt>
  </dgm:ptLst>
  <dgm:cxnLst>
    <dgm:cxn modelId="{5E7CA9C0-ACF1-4E7C-8A03-08D3C17FE597}" type="presOf" srcId="{4C56AE0D-BF3D-4725-9458-DDB388109384}" destId="{E02278B9-7BB0-45B6-A9D7-9B9298EC1371}" srcOrd="0" destOrd="0" presId="urn:microsoft.com/office/officeart/2005/8/layout/hChevron3"/>
    <dgm:cxn modelId="{7173AA28-69D9-4E71-A145-F0BB38CD7C36}" srcId="{324BA332-B6A0-4B57-A02C-156013A31235}" destId="{3A234DAB-784B-41F6-A9BC-8DCB95EC8EF9}" srcOrd="9" destOrd="0" parTransId="{5D280437-550F-4992-BF1B-BEF3A3224B04}" sibTransId="{E7EAA4AA-21DD-4EA0-BE7B-78436C61B5FD}"/>
    <dgm:cxn modelId="{89751EC9-F5BC-4861-B1E7-5E444F9D9866}" srcId="{324BA332-B6A0-4B57-A02C-156013A31235}" destId="{2013AF3B-611B-4C3E-9F44-FDC0902E8EAA}" srcOrd="10" destOrd="0" parTransId="{9D5FA906-2E46-434E-B5E5-D4E7DC15AE87}" sibTransId="{980D667C-7A23-4E6C-9226-5503AFC60331}"/>
    <dgm:cxn modelId="{0ED138B2-DB29-4821-89B2-69F2FCDEEA11}" type="presOf" srcId="{1A5B21F5-3CCB-4B04-A289-47B4C6BBA07A}" destId="{3E2C428A-FD78-46E8-9BFD-94E594C9A527}" srcOrd="0" destOrd="0" presId="urn:microsoft.com/office/officeart/2005/8/layout/hChevron3"/>
    <dgm:cxn modelId="{D8EE8E4A-B0AE-4BF2-AF32-C67A30964421}" type="presOf" srcId="{C5BF3A17-ED63-4B77-AD44-44D68C844DD2}" destId="{328F77C8-9409-40F0-8FD3-C8332B195128}" srcOrd="0" destOrd="0" presId="urn:microsoft.com/office/officeart/2005/8/layout/hChevron3"/>
    <dgm:cxn modelId="{01D423D8-0C80-48A9-9EDF-B2BF526921DB}" type="presOf" srcId="{7AA9BF6F-C51F-404C-AB16-66D5A1C3D820}" destId="{07355976-1DC9-4D3A-8956-6242BBCD2128}" srcOrd="0" destOrd="0" presId="urn:microsoft.com/office/officeart/2005/8/layout/hChevron3"/>
    <dgm:cxn modelId="{79950BCE-AB9A-45A6-9925-3EEBFAE6D3E4}" srcId="{324BA332-B6A0-4B57-A02C-156013A31235}" destId="{601B6270-E9AE-49D4-8EEE-3FAF2CA14235}" srcOrd="1" destOrd="0" parTransId="{DF185634-52F3-405B-BB02-78AA562EB91B}" sibTransId="{EED53716-E8D8-4FB0-9F1F-743E24208567}"/>
    <dgm:cxn modelId="{4F34946B-3348-43A0-940B-C5422013C70B}" type="presOf" srcId="{2013AF3B-611B-4C3E-9F44-FDC0902E8EAA}" destId="{C2266513-0866-44C9-9B31-2514C746EB9A}" srcOrd="0" destOrd="0" presId="urn:microsoft.com/office/officeart/2005/8/layout/hChevron3"/>
    <dgm:cxn modelId="{BCB00995-4583-4AF7-9E57-523FD4DE1DED}" srcId="{324BA332-B6A0-4B57-A02C-156013A31235}" destId="{8BBAC095-B9FD-4FB2-97FE-4D3BB9C28061}" srcOrd="3" destOrd="0" parTransId="{B83F628C-055C-4F54-A479-A54EEA2676A8}" sibTransId="{01CC6730-F207-4B28-9FF3-663A9DC76E4E}"/>
    <dgm:cxn modelId="{A3D724E9-77BE-4032-A3AA-AE29DA77C4BB}" srcId="{324BA332-B6A0-4B57-A02C-156013A31235}" destId="{7AA9BF6F-C51F-404C-AB16-66D5A1C3D820}" srcOrd="11" destOrd="0" parTransId="{00E0D80C-D47B-4120-A836-19ED79DB2E9D}" sibTransId="{A57D8D88-A365-4FD9-8109-6DEDF940A1B3}"/>
    <dgm:cxn modelId="{8FC4A06B-7263-4141-B05F-6B6B9D93123A}" type="presOf" srcId="{3A234DAB-784B-41F6-A9BC-8DCB95EC8EF9}" destId="{CD06460A-1696-4120-815E-93876F08D9C6}" srcOrd="0" destOrd="0" presId="urn:microsoft.com/office/officeart/2005/8/layout/hChevron3"/>
    <dgm:cxn modelId="{AC1EEBA0-DFE0-47F6-8E6F-E5192EEF6524}" srcId="{324BA332-B6A0-4B57-A02C-156013A31235}" destId="{08E5FBCB-6C01-40CD-91CB-12B2B0D12BE7}" srcOrd="0" destOrd="0" parTransId="{8A7F8122-B955-4E6E-BE22-EF9CD889F6E3}" sibTransId="{DFE62558-F699-479C-93A2-BAAAB6771788}"/>
    <dgm:cxn modelId="{12BCBBDC-C264-4899-8407-746F767DADD8}" srcId="{324BA332-B6A0-4B57-A02C-156013A31235}" destId="{3AF9F150-314F-40B3-851C-947E2B39F366}" srcOrd="4" destOrd="0" parTransId="{6FFAF8E4-595C-4B73-A536-AF162D575849}" sibTransId="{683F5947-2374-4080-AF8C-87A3ABC168A7}"/>
    <dgm:cxn modelId="{74D306D5-C29B-4FF3-8B71-EAFF78E6297F}" srcId="{324BA332-B6A0-4B57-A02C-156013A31235}" destId="{C5BF3A17-ED63-4B77-AD44-44D68C844DD2}" srcOrd="6" destOrd="0" parTransId="{C8D1F868-5F65-4C85-ADF9-EE58FE732849}" sibTransId="{0D4E5E00-A471-4CBE-A8D1-AE2D1A2D4C59}"/>
    <dgm:cxn modelId="{A10DA1C4-CC76-4AA7-8E00-78C3915C3773}" type="presOf" srcId="{B702F6F8-3F9D-4ADC-ABBF-91C9769A87AE}" destId="{DE83A47E-AEDC-4355-B3F4-599B820FBDFD}" srcOrd="0" destOrd="0" presId="urn:microsoft.com/office/officeart/2005/8/layout/hChevron3"/>
    <dgm:cxn modelId="{E6017832-41A9-498B-B860-B9C724BB9ABE}" srcId="{324BA332-B6A0-4B57-A02C-156013A31235}" destId="{0907E7B9-1B7F-430A-8BC7-44DFF9293D07}" srcOrd="7" destOrd="0" parTransId="{B9694DBA-A97E-4111-801A-DDBCAF923845}" sibTransId="{64DF214B-8D81-4CBA-A3E5-91F8CBABD22E}"/>
    <dgm:cxn modelId="{35F1033E-3E11-48CF-A9FF-46504ACF1D86}" type="presOf" srcId="{3AF9F150-314F-40B3-851C-947E2B39F366}" destId="{1DC99916-2F40-4514-A031-AA2A3CE09ED1}" srcOrd="0" destOrd="0" presId="urn:microsoft.com/office/officeart/2005/8/layout/hChevron3"/>
    <dgm:cxn modelId="{1B808518-C8FF-44C4-9CBA-3FD61196A742}" type="presOf" srcId="{8BBAC095-B9FD-4FB2-97FE-4D3BB9C28061}" destId="{96366464-4090-4CEC-AD7A-C3C640325E43}" srcOrd="0" destOrd="0" presId="urn:microsoft.com/office/officeart/2005/8/layout/hChevron3"/>
    <dgm:cxn modelId="{8AEDBDC3-BE93-4A3B-9896-F74952140DB8}" type="presOf" srcId="{324BA332-B6A0-4B57-A02C-156013A31235}" destId="{E7A1AFDB-9E2F-41CC-B31E-A02A2AB7DEF2}" srcOrd="0" destOrd="0" presId="urn:microsoft.com/office/officeart/2005/8/layout/hChevron3"/>
    <dgm:cxn modelId="{D875E2CD-288B-4581-A803-2B13A99017E9}" type="presOf" srcId="{08E5FBCB-6C01-40CD-91CB-12B2B0D12BE7}" destId="{1CBBAEDD-8934-46B2-9CAC-FCFC2916F7CF}" srcOrd="0" destOrd="0" presId="urn:microsoft.com/office/officeart/2005/8/layout/hChevron3"/>
    <dgm:cxn modelId="{89129D81-A29E-4681-B290-D70C358D1259}" type="presOf" srcId="{0907E7B9-1B7F-430A-8BC7-44DFF9293D07}" destId="{7F0843C2-621E-42FD-BB59-C272782CE8C5}" srcOrd="0" destOrd="0" presId="urn:microsoft.com/office/officeart/2005/8/layout/hChevron3"/>
    <dgm:cxn modelId="{9ADC6FA7-CF63-4C23-80CF-D40E463E9148}" srcId="{324BA332-B6A0-4B57-A02C-156013A31235}" destId="{4C56AE0D-BF3D-4725-9458-DDB388109384}" srcOrd="5" destOrd="0" parTransId="{28C354F8-C30F-4C4D-9B26-D995EAEF060A}" sibTransId="{CA6BDC7B-D70E-4A94-A1CE-5C02C26E2571}"/>
    <dgm:cxn modelId="{505F97AB-4078-4763-A1EA-FB8E1C47131A}" srcId="{324BA332-B6A0-4B57-A02C-156013A31235}" destId="{B702F6F8-3F9D-4ADC-ABBF-91C9769A87AE}" srcOrd="8" destOrd="0" parTransId="{2E095753-91BC-47B2-958C-C267FD999F21}" sibTransId="{40C2B565-69C5-4F38-A13B-BDB24A2E144B}"/>
    <dgm:cxn modelId="{0DF66FC4-F1DF-43A1-AB07-BF37AE653D94}" type="presOf" srcId="{601B6270-E9AE-49D4-8EEE-3FAF2CA14235}" destId="{CA345B46-676E-4A45-BB4D-3F5F719C3773}" srcOrd="0" destOrd="0" presId="urn:microsoft.com/office/officeart/2005/8/layout/hChevron3"/>
    <dgm:cxn modelId="{5A626C3C-18E5-4727-915E-2FEEDC871EB8}" srcId="{324BA332-B6A0-4B57-A02C-156013A31235}" destId="{1A5B21F5-3CCB-4B04-A289-47B4C6BBA07A}" srcOrd="2" destOrd="0" parTransId="{759566E2-1B8B-47A7-A53F-57B43F6DE424}" sibTransId="{2FD04815-B9F9-4F4B-B7EB-CC6B3AC158B8}"/>
    <dgm:cxn modelId="{267302C9-5464-40F7-B162-39AB22CCF924}" type="presParOf" srcId="{E7A1AFDB-9E2F-41CC-B31E-A02A2AB7DEF2}" destId="{1CBBAEDD-8934-46B2-9CAC-FCFC2916F7CF}" srcOrd="0" destOrd="0" presId="urn:microsoft.com/office/officeart/2005/8/layout/hChevron3"/>
    <dgm:cxn modelId="{F52843EE-CDB6-4B55-8E09-C890B41AA4C5}" type="presParOf" srcId="{E7A1AFDB-9E2F-41CC-B31E-A02A2AB7DEF2}" destId="{3DF93E49-BD99-491A-81D4-CEB89D8F3E65}" srcOrd="1" destOrd="0" presId="urn:microsoft.com/office/officeart/2005/8/layout/hChevron3"/>
    <dgm:cxn modelId="{1C83E8F9-3178-4711-AFF2-1556CC7A4B3D}" type="presParOf" srcId="{E7A1AFDB-9E2F-41CC-B31E-A02A2AB7DEF2}" destId="{CA345B46-676E-4A45-BB4D-3F5F719C3773}" srcOrd="2" destOrd="0" presId="urn:microsoft.com/office/officeart/2005/8/layout/hChevron3"/>
    <dgm:cxn modelId="{CB982721-FB99-4B3C-AE72-54B3AEF241E4}" type="presParOf" srcId="{E7A1AFDB-9E2F-41CC-B31E-A02A2AB7DEF2}" destId="{377E7C84-430F-425B-83FF-56695C819445}" srcOrd="3" destOrd="0" presId="urn:microsoft.com/office/officeart/2005/8/layout/hChevron3"/>
    <dgm:cxn modelId="{874D4C6A-011D-4443-B6F9-948F83745432}" type="presParOf" srcId="{E7A1AFDB-9E2F-41CC-B31E-A02A2AB7DEF2}" destId="{3E2C428A-FD78-46E8-9BFD-94E594C9A527}" srcOrd="4" destOrd="0" presId="urn:microsoft.com/office/officeart/2005/8/layout/hChevron3"/>
    <dgm:cxn modelId="{EB1A2935-F55F-4ADA-8EC4-FCDF9E5383B0}" type="presParOf" srcId="{E7A1AFDB-9E2F-41CC-B31E-A02A2AB7DEF2}" destId="{C3E1D3D8-AB78-4F68-B786-840CDB5AD4F6}" srcOrd="5" destOrd="0" presId="urn:microsoft.com/office/officeart/2005/8/layout/hChevron3"/>
    <dgm:cxn modelId="{60922467-FCA4-4624-AD0D-86B9196D51A4}" type="presParOf" srcId="{E7A1AFDB-9E2F-41CC-B31E-A02A2AB7DEF2}" destId="{96366464-4090-4CEC-AD7A-C3C640325E43}" srcOrd="6" destOrd="0" presId="urn:microsoft.com/office/officeart/2005/8/layout/hChevron3"/>
    <dgm:cxn modelId="{10FCA731-B3B2-4626-A03C-8F6D1334E427}" type="presParOf" srcId="{E7A1AFDB-9E2F-41CC-B31E-A02A2AB7DEF2}" destId="{6C697122-C253-4F5B-98F8-5A13A9B752E6}" srcOrd="7" destOrd="0" presId="urn:microsoft.com/office/officeart/2005/8/layout/hChevron3"/>
    <dgm:cxn modelId="{8B5EB4E2-B99C-4237-9832-F64B15F8902C}" type="presParOf" srcId="{E7A1AFDB-9E2F-41CC-B31E-A02A2AB7DEF2}" destId="{1DC99916-2F40-4514-A031-AA2A3CE09ED1}" srcOrd="8" destOrd="0" presId="urn:microsoft.com/office/officeart/2005/8/layout/hChevron3"/>
    <dgm:cxn modelId="{0C1F9FA4-7D6A-48A9-B6EF-8C8690DB3785}" type="presParOf" srcId="{E7A1AFDB-9E2F-41CC-B31E-A02A2AB7DEF2}" destId="{4CFEDE76-FEF6-4BD3-B51F-2D69A2A42233}" srcOrd="9" destOrd="0" presId="urn:microsoft.com/office/officeart/2005/8/layout/hChevron3"/>
    <dgm:cxn modelId="{6EBAF479-B95D-4F65-B937-461E1D11434B}" type="presParOf" srcId="{E7A1AFDB-9E2F-41CC-B31E-A02A2AB7DEF2}" destId="{E02278B9-7BB0-45B6-A9D7-9B9298EC1371}" srcOrd="10" destOrd="0" presId="urn:microsoft.com/office/officeart/2005/8/layout/hChevron3"/>
    <dgm:cxn modelId="{DF1D2512-8221-400C-84CB-4DD55ADE368A}" type="presParOf" srcId="{E7A1AFDB-9E2F-41CC-B31E-A02A2AB7DEF2}" destId="{DB334250-3F0E-42F4-AD79-A544233A2E9E}" srcOrd="11" destOrd="0" presId="urn:microsoft.com/office/officeart/2005/8/layout/hChevron3"/>
    <dgm:cxn modelId="{B8FBAD99-B24F-40F8-ABBD-187E34B739C1}" type="presParOf" srcId="{E7A1AFDB-9E2F-41CC-B31E-A02A2AB7DEF2}" destId="{328F77C8-9409-40F0-8FD3-C8332B195128}" srcOrd="12" destOrd="0" presId="urn:microsoft.com/office/officeart/2005/8/layout/hChevron3"/>
    <dgm:cxn modelId="{1404A396-D58D-4096-A276-B76C26233F3F}" type="presParOf" srcId="{E7A1AFDB-9E2F-41CC-B31E-A02A2AB7DEF2}" destId="{BD20A36A-17AD-4FF4-BC7A-77C77C51542C}" srcOrd="13" destOrd="0" presId="urn:microsoft.com/office/officeart/2005/8/layout/hChevron3"/>
    <dgm:cxn modelId="{E5F9E650-2FCB-48A9-888F-6DC3A578FDDF}" type="presParOf" srcId="{E7A1AFDB-9E2F-41CC-B31E-A02A2AB7DEF2}" destId="{7F0843C2-621E-42FD-BB59-C272782CE8C5}" srcOrd="14" destOrd="0" presId="urn:microsoft.com/office/officeart/2005/8/layout/hChevron3"/>
    <dgm:cxn modelId="{EAE9BF06-E684-43C5-A2F8-B88DADB7C970}" type="presParOf" srcId="{E7A1AFDB-9E2F-41CC-B31E-A02A2AB7DEF2}" destId="{8F8705B1-F233-44BC-800E-6F5C153A357B}" srcOrd="15" destOrd="0" presId="urn:microsoft.com/office/officeart/2005/8/layout/hChevron3"/>
    <dgm:cxn modelId="{541A2555-2CE5-4EE3-B4B5-363573305364}" type="presParOf" srcId="{E7A1AFDB-9E2F-41CC-B31E-A02A2AB7DEF2}" destId="{DE83A47E-AEDC-4355-B3F4-599B820FBDFD}" srcOrd="16" destOrd="0" presId="urn:microsoft.com/office/officeart/2005/8/layout/hChevron3"/>
    <dgm:cxn modelId="{04C671EB-B5DC-432D-B20A-62F5F309571F}" type="presParOf" srcId="{E7A1AFDB-9E2F-41CC-B31E-A02A2AB7DEF2}" destId="{1D4DAE39-DF98-48DF-B6B5-A24923495293}" srcOrd="17" destOrd="0" presId="urn:microsoft.com/office/officeart/2005/8/layout/hChevron3"/>
    <dgm:cxn modelId="{42B20109-C7C3-4B7D-B296-521A4F57DA3A}" type="presParOf" srcId="{E7A1AFDB-9E2F-41CC-B31E-A02A2AB7DEF2}" destId="{CD06460A-1696-4120-815E-93876F08D9C6}" srcOrd="18" destOrd="0" presId="urn:microsoft.com/office/officeart/2005/8/layout/hChevron3"/>
    <dgm:cxn modelId="{82C68AE4-C293-421D-9A83-B571A4AE6D3F}" type="presParOf" srcId="{E7A1AFDB-9E2F-41CC-B31E-A02A2AB7DEF2}" destId="{635E78AF-201A-495F-A133-72EC8543F4D0}" srcOrd="19" destOrd="0" presId="urn:microsoft.com/office/officeart/2005/8/layout/hChevron3"/>
    <dgm:cxn modelId="{B226AFBB-8844-4BEE-A5FE-ADDE75982D93}" type="presParOf" srcId="{E7A1AFDB-9E2F-41CC-B31E-A02A2AB7DEF2}" destId="{C2266513-0866-44C9-9B31-2514C746EB9A}" srcOrd="20" destOrd="0" presId="urn:microsoft.com/office/officeart/2005/8/layout/hChevron3"/>
    <dgm:cxn modelId="{4C9CF1CB-F634-4D13-AE38-43807B95B9A5}" type="presParOf" srcId="{E7A1AFDB-9E2F-41CC-B31E-A02A2AB7DEF2}" destId="{731F54A1-0512-4F3A-8F2E-1608337E93B3}" srcOrd="21" destOrd="0" presId="urn:microsoft.com/office/officeart/2005/8/layout/hChevron3"/>
    <dgm:cxn modelId="{4B4059AE-B846-40FF-A189-76D42F44F0EB}" type="presParOf" srcId="{E7A1AFDB-9E2F-41CC-B31E-A02A2AB7DEF2}" destId="{07355976-1DC9-4D3A-8956-6242BBCD2128}" srcOrd="22" destOrd="0" presId="urn:microsoft.com/office/officeart/2005/8/layout/hChevron3"/>
  </dgm:cxnLst>
  <dgm:bg>
    <a:effect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5C6FC4-7594-4682-A87A-5B3C9952C818}"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sv-SE"/>
        </a:p>
      </dgm:t>
    </dgm:pt>
    <dgm:pt modelId="{C156DF46-EF0D-4DC3-A783-C31B71DD1447}">
      <dgm:prSet phldrT="[Text]" custT="1"/>
      <dgm:spPr>
        <a:gradFill flip="none" rotWithShape="0">
          <a:gsLst>
            <a:gs pos="0">
              <a:srgbClr val="326886">
                <a:shade val="30000"/>
                <a:satMod val="115000"/>
              </a:srgbClr>
            </a:gs>
            <a:gs pos="50000">
              <a:srgbClr val="326886">
                <a:shade val="67500"/>
                <a:satMod val="115000"/>
              </a:srgbClr>
            </a:gs>
            <a:gs pos="100000">
              <a:srgbClr val="326886">
                <a:shade val="100000"/>
                <a:satMod val="115000"/>
              </a:srgbClr>
            </a:gs>
          </a:gsLst>
          <a:lin ang="16200000" scaled="1"/>
          <a:tileRect/>
        </a:gradFill>
      </dgm:spPr>
      <dgm:t>
        <a:bodyPr/>
        <a:lstStyle/>
        <a:p>
          <a:r>
            <a:rPr lang="sv-SE" sz="1600" b="1" dirty="0"/>
            <a:t>KF:s budget</a:t>
          </a:r>
        </a:p>
      </dgm:t>
    </dgm:pt>
    <dgm:pt modelId="{5E225C54-0443-47C9-919B-C880066051C4}" type="parTrans" cxnId="{C9F3B1A5-1A3B-4464-BCD8-6E33C188AFC9}">
      <dgm:prSet/>
      <dgm:spPr/>
      <dgm:t>
        <a:bodyPr/>
        <a:lstStyle/>
        <a:p>
          <a:endParaRPr lang="sv-SE"/>
        </a:p>
      </dgm:t>
    </dgm:pt>
    <dgm:pt modelId="{24014374-AEF0-4577-8526-0BA677BC1F01}" type="sibTrans" cxnId="{C9F3B1A5-1A3B-4464-BCD8-6E33C188AFC9}">
      <dgm:prSet/>
      <dgm:spPr/>
      <dgm:t>
        <a:bodyPr/>
        <a:lstStyle/>
        <a:p>
          <a:endParaRPr lang="sv-SE"/>
        </a:p>
      </dgm:t>
    </dgm:pt>
    <dgm:pt modelId="{EA6E4165-A0D8-42D1-B1DC-B3B376D9FDB6}">
      <dgm:prSet phldrT="[Text]" custT="1"/>
      <dgm:spPr>
        <a:solidFill>
          <a:schemeClr val="accent1"/>
        </a:solidFill>
      </dgm:spPr>
      <dgm:t>
        <a:bodyPr/>
        <a:lstStyle/>
        <a:p>
          <a:r>
            <a:rPr lang="sv-SE" sz="1600" b="1" dirty="0"/>
            <a:t>Utvecklings</a:t>
          </a:r>
        </a:p>
        <a:p>
          <a:r>
            <a:rPr lang="sv-SE" sz="1600" b="1" dirty="0"/>
            <a:t>behov </a:t>
          </a:r>
          <a:r>
            <a:rPr lang="sv-SE" sz="1600" b="1" dirty="0" smtClean="0"/>
            <a:t>grund</a:t>
          </a:r>
        </a:p>
        <a:p>
          <a:r>
            <a:rPr lang="sv-SE" sz="1600" b="1" dirty="0" smtClean="0"/>
            <a:t>uppdraget</a:t>
          </a:r>
          <a:endParaRPr lang="sv-SE" sz="1600" b="1" dirty="0"/>
        </a:p>
      </dgm:t>
    </dgm:pt>
    <dgm:pt modelId="{36742796-CBFA-4AFB-8D27-56343D07A5B0}" type="parTrans" cxnId="{B7DE9DF6-7D0D-4CE6-B06B-CB9AB1700834}">
      <dgm:prSet/>
      <dgm:spPr/>
      <dgm:t>
        <a:bodyPr/>
        <a:lstStyle/>
        <a:p>
          <a:endParaRPr lang="sv-SE"/>
        </a:p>
      </dgm:t>
    </dgm:pt>
    <dgm:pt modelId="{DB64B0FD-4095-41C7-BF6B-5814153E2767}" type="sibTrans" cxnId="{B7DE9DF6-7D0D-4CE6-B06B-CB9AB1700834}">
      <dgm:prSet/>
      <dgm:spPr/>
      <dgm:t>
        <a:bodyPr/>
        <a:lstStyle/>
        <a:p>
          <a:endParaRPr lang="sv-SE"/>
        </a:p>
      </dgm:t>
    </dgm:pt>
    <dgm:pt modelId="{AF2EECF0-1A12-47E5-A9B3-242C1E2A9622}">
      <dgm:prSet phldrT="[Text]"/>
      <dgm:spPr/>
      <dgm:t>
        <a:bodyPr/>
        <a:lstStyle/>
        <a:p>
          <a:r>
            <a:rPr lang="sv-SE" b="1" dirty="0">
              <a:solidFill>
                <a:schemeClr val="tx1">
                  <a:lumMod val="50000"/>
                </a:schemeClr>
              </a:solidFill>
            </a:rPr>
            <a:t>Inriktningsdokument</a:t>
          </a:r>
        </a:p>
      </dgm:t>
    </dgm:pt>
    <dgm:pt modelId="{B730D37E-0445-4974-A195-FDA1A9FCBE93}" type="parTrans" cxnId="{72728AA4-441B-47A1-BCCE-38AA41AD964D}">
      <dgm:prSet/>
      <dgm:spPr/>
      <dgm:t>
        <a:bodyPr/>
        <a:lstStyle/>
        <a:p>
          <a:endParaRPr lang="sv-SE"/>
        </a:p>
      </dgm:t>
    </dgm:pt>
    <dgm:pt modelId="{72080015-5B2F-4BD6-B8B7-B0BE18BAE0A0}" type="sibTrans" cxnId="{72728AA4-441B-47A1-BCCE-38AA41AD964D}">
      <dgm:prSet/>
      <dgm:spPr/>
      <dgm:t>
        <a:bodyPr/>
        <a:lstStyle/>
        <a:p>
          <a:endParaRPr lang="sv-SE"/>
        </a:p>
      </dgm:t>
    </dgm:pt>
    <dgm:pt modelId="{71EE1B81-7DFA-4EDF-BDC9-5CB45958B790}">
      <dgm:prSet phldrT="[Text]" custT="1"/>
      <dgm:spPr/>
      <dgm:t>
        <a:bodyPr/>
        <a:lstStyle/>
        <a:p>
          <a:r>
            <a:rPr lang="sv-SE" sz="1600" b="1" dirty="0"/>
            <a:t>Planer och program</a:t>
          </a:r>
        </a:p>
      </dgm:t>
    </dgm:pt>
    <dgm:pt modelId="{4D1C5894-6CEF-4EE4-B3B2-E6EDC1FD2DB7}" type="parTrans" cxnId="{319AEA5B-DA83-4C4D-8655-245447FB4B6B}">
      <dgm:prSet/>
      <dgm:spPr/>
      <dgm:t>
        <a:bodyPr/>
        <a:lstStyle/>
        <a:p>
          <a:endParaRPr lang="sv-SE"/>
        </a:p>
      </dgm:t>
    </dgm:pt>
    <dgm:pt modelId="{DE885686-2E25-4488-8ADC-7C88B9344D7A}" type="sibTrans" cxnId="{319AEA5B-DA83-4C4D-8655-245447FB4B6B}">
      <dgm:prSet/>
      <dgm:spPr/>
      <dgm:t>
        <a:bodyPr/>
        <a:lstStyle/>
        <a:p>
          <a:endParaRPr lang="sv-SE"/>
        </a:p>
      </dgm:t>
    </dgm:pt>
    <dgm:pt modelId="{303EB32D-65F5-47F0-A05A-014E21BBE510}" type="pres">
      <dgm:prSet presAssocID="{355C6FC4-7594-4682-A87A-5B3C9952C818}" presName="Name0" presStyleCnt="0">
        <dgm:presLayoutVars>
          <dgm:chMax val="4"/>
          <dgm:resizeHandles val="exact"/>
        </dgm:presLayoutVars>
      </dgm:prSet>
      <dgm:spPr/>
      <dgm:t>
        <a:bodyPr/>
        <a:lstStyle/>
        <a:p>
          <a:endParaRPr lang="sv-SE"/>
        </a:p>
      </dgm:t>
    </dgm:pt>
    <dgm:pt modelId="{E8B8BEDA-2D26-4AB1-B49C-B6FB36490D79}" type="pres">
      <dgm:prSet presAssocID="{355C6FC4-7594-4682-A87A-5B3C9952C818}" presName="ellipse" presStyleLbl="trBgShp" presStyleIdx="0" presStyleCnt="1"/>
      <dgm:spPr/>
      <dgm:t>
        <a:bodyPr/>
        <a:lstStyle/>
        <a:p>
          <a:endParaRPr lang="sv-SE"/>
        </a:p>
      </dgm:t>
    </dgm:pt>
    <dgm:pt modelId="{42430FDA-5653-4C75-AFFC-E4725CE18F72}" type="pres">
      <dgm:prSet presAssocID="{355C6FC4-7594-4682-A87A-5B3C9952C818}" presName="arrow1" presStyleLbl="fgShp" presStyleIdx="0" presStyleCnt="1"/>
      <dgm:spPr>
        <a:solidFill>
          <a:srgbClr val="326886"/>
        </a:solidFill>
      </dgm:spPr>
      <dgm:t>
        <a:bodyPr/>
        <a:lstStyle/>
        <a:p>
          <a:endParaRPr lang="sv-SE"/>
        </a:p>
      </dgm:t>
    </dgm:pt>
    <dgm:pt modelId="{1F9AA3B9-B9F1-4851-8500-C7193955B4C7}" type="pres">
      <dgm:prSet presAssocID="{355C6FC4-7594-4682-A87A-5B3C9952C818}" presName="rectangle" presStyleLbl="revTx" presStyleIdx="0" presStyleCnt="1">
        <dgm:presLayoutVars>
          <dgm:bulletEnabled val="1"/>
        </dgm:presLayoutVars>
      </dgm:prSet>
      <dgm:spPr/>
      <dgm:t>
        <a:bodyPr/>
        <a:lstStyle/>
        <a:p>
          <a:endParaRPr lang="sv-SE"/>
        </a:p>
      </dgm:t>
    </dgm:pt>
    <dgm:pt modelId="{E1A11F57-A9DA-4912-B879-B485DD6E652B}" type="pres">
      <dgm:prSet presAssocID="{EA6E4165-A0D8-42D1-B1DC-B3B376D9FDB6}" presName="item1" presStyleLbl="node1" presStyleIdx="0" presStyleCnt="3">
        <dgm:presLayoutVars>
          <dgm:bulletEnabled val="1"/>
        </dgm:presLayoutVars>
      </dgm:prSet>
      <dgm:spPr/>
      <dgm:t>
        <a:bodyPr/>
        <a:lstStyle/>
        <a:p>
          <a:endParaRPr lang="sv-SE"/>
        </a:p>
      </dgm:t>
    </dgm:pt>
    <dgm:pt modelId="{3745F955-4F4B-42E3-87C0-914C287B4521}" type="pres">
      <dgm:prSet presAssocID="{71EE1B81-7DFA-4EDF-BDC9-5CB45958B790}" presName="item2" presStyleLbl="node1" presStyleIdx="1" presStyleCnt="3" custScaleX="132704" custScaleY="116184">
        <dgm:presLayoutVars>
          <dgm:bulletEnabled val="1"/>
        </dgm:presLayoutVars>
      </dgm:prSet>
      <dgm:spPr/>
      <dgm:t>
        <a:bodyPr/>
        <a:lstStyle/>
        <a:p>
          <a:endParaRPr lang="sv-SE"/>
        </a:p>
      </dgm:t>
    </dgm:pt>
    <dgm:pt modelId="{1A1AF0D2-409E-4B49-9CFA-5398FC523C88}" type="pres">
      <dgm:prSet presAssocID="{AF2EECF0-1A12-47E5-A9B3-242C1E2A9622}" presName="item3" presStyleLbl="node1" presStyleIdx="2" presStyleCnt="3" custScaleX="114004" custScaleY="104726">
        <dgm:presLayoutVars>
          <dgm:bulletEnabled val="1"/>
        </dgm:presLayoutVars>
      </dgm:prSet>
      <dgm:spPr/>
      <dgm:t>
        <a:bodyPr/>
        <a:lstStyle/>
        <a:p>
          <a:endParaRPr lang="sv-SE"/>
        </a:p>
      </dgm:t>
    </dgm:pt>
    <dgm:pt modelId="{32DFBC53-D3F5-407E-AAE3-9AF6C3363820}" type="pres">
      <dgm:prSet presAssocID="{355C6FC4-7594-4682-A87A-5B3C9952C818}" presName="funnel" presStyleLbl="trAlignAcc1" presStyleIdx="0" presStyleCnt="1"/>
      <dgm:spPr>
        <a:ln>
          <a:solidFill>
            <a:schemeClr val="accent6">
              <a:lumMod val="50000"/>
            </a:schemeClr>
          </a:solidFill>
        </a:ln>
      </dgm:spPr>
      <dgm:t>
        <a:bodyPr/>
        <a:lstStyle/>
        <a:p>
          <a:endParaRPr lang="sv-SE"/>
        </a:p>
      </dgm:t>
    </dgm:pt>
  </dgm:ptLst>
  <dgm:cxnLst>
    <dgm:cxn modelId="{D73A67C5-0927-4C13-A9E6-4E084F885506}" type="presOf" srcId="{AF2EECF0-1A12-47E5-A9B3-242C1E2A9622}" destId="{1F9AA3B9-B9F1-4851-8500-C7193955B4C7}" srcOrd="0" destOrd="0" presId="urn:microsoft.com/office/officeart/2005/8/layout/funnel1"/>
    <dgm:cxn modelId="{319AEA5B-DA83-4C4D-8655-245447FB4B6B}" srcId="{355C6FC4-7594-4682-A87A-5B3C9952C818}" destId="{71EE1B81-7DFA-4EDF-BDC9-5CB45958B790}" srcOrd="2" destOrd="0" parTransId="{4D1C5894-6CEF-4EE4-B3B2-E6EDC1FD2DB7}" sibTransId="{DE885686-2E25-4488-8ADC-7C88B9344D7A}"/>
    <dgm:cxn modelId="{C9F3B1A5-1A3B-4464-BCD8-6E33C188AFC9}" srcId="{355C6FC4-7594-4682-A87A-5B3C9952C818}" destId="{C156DF46-EF0D-4DC3-A783-C31B71DD1447}" srcOrd="0" destOrd="0" parTransId="{5E225C54-0443-47C9-919B-C880066051C4}" sibTransId="{24014374-AEF0-4577-8526-0BA677BC1F01}"/>
    <dgm:cxn modelId="{A667B695-C9A2-42F7-AE95-0D0D68ACC932}" type="presOf" srcId="{71EE1B81-7DFA-4EDF-BDC9-5CB45958B790}" destId="{E1A11F57-A9DA-4912-B879-B485DD6E652B}" srcOrd="0" destOrd="0" presId="urn:microsoft.com/office/officeart/2005/8/layout/funnel1"/>
    <dgm:cxn modelId="{134BC309-81F6-4D42-A31F-16018E4091B4}" type="presOf" srcId="{C156DF46-EF0D-4DC3-A783-C31B71DD1447}" destId="{1A1AF0D2-409E-4B49-9CFA-5398FC523C88}" srcOrd="0" destOrd="0" presId="urn:microsoft.com/office/officeart/2005/8/layout/funnel1"/>
    <dgm:cxn modelId="{C73E4526-DD1E-4098-9423-29F55A9DA86B}" type="presOf" srcId="{355C6FC4-7594-4682-A87A-5B3C9952C818}" destId="{303EB32D-65F5-47F0-A05A-014E21BBE510}" srcOrd="0" destOrd="0" presId="urn:microsoft.com/office/officeart/2005/8/layout/funnel1"/>
    <dgm:cxn modelId="{18BD1F4D-A931-4D2D-80E1-3BE5A63C07AE}" type="presOf" srcId="{EA6E4165-A0D8-42D1-B1DC-B3B376D9FDB6}" destId="{3745F955-4F4B-42E3-87C0-914C287B4521}" srcOrd="0" destOrd="0" presId="urn:microsoft.com/office/officeart/2005/8/layout/funnel1"/>
    <dgm:cxn modelId="{72728AA4-441B-47A1-BCCE-38AA41AD964D}" srcId="{355C6FC4-7594-4682-A87A-5B3C9952C818}" destId="{AF2EECF0-1A12-47E5-A9B3-242C1E2A9622}" srcOrd="3" destOrd="0" parTransId="{B730D37E-0445-4974-A195-FDA1A9FCBE93}" sibTransId="{72080015-5B2F-4BD6-B8B7-B0BE18BAE0A0}"/>
    <dgm:cxn modelId="{B7DE9DF6-7D0D-4CE6-B06B-CB9AB1700834}" srcId="{355C6FC4-7594-4682-A87A-5B3C9952C818}" destId="{EA6E4165-A0D8-42D1-B1DC-B3B376D9FDB6}" srcOrd="1" destOrd="0" parTransId="{36742796-CBFA-4AFB-8D27-56343D07A5B0}" sibTransId="{DB64B0FD-4095-41C7-BF6B-5814153E2767}"/>
    <dgm:cxn modelId="{06F4DBA0-D360-4BDC-A439-75BE222AA5AD}" type="presParOf" srcId="{303EB32D-65F5-47F0-A05A-014E21BBE510}" destId="{E8B8BEDA-2D26-4AB1-B49C-B6FB36490D79}" srcOrd="0" destOrd="0" presId="urn:microsoft.com/office/officeart/2005/8/layout/funnel1"/>
    <dgm:cxn modelId="{C96E97AF-A0AA-4260-8B6F-995B56933149}" type="presParOf" srcId="{303EB32D-65F5-47F0-A05A-014E21BBE510}" destId="{42430FDA-5653-4C75-AFFC-E4725CE18F72}" srcOrd="1" destOrd="0" presId="urn:microsoft.com/office/officeart/2005/8/layout/funnel1"/>
    <dgm:cxn modelId="{59146E22-BD26-4477-90AA-D85CA88A8DAC}" type="presParOf" srcId="{303EB32D-65F5-47F0-A05A-014E21BBE510}" destId="{1F9AA3B9-B9F1-4851-8500-C7193955B4C7}" srcOrd="2" destOrd="0" presId="urn:microsoft.com/office/officeart/2005/8/layout/funnel1"/>
    <dgm:cxn modelId="{B8E9999F-BF38-4D2B-8017-FB6E28A001B3}" type="presParOf" srcId="{303EB32D-65F5-47F0-A05A-014E21BBE510}" destId="{E1A11F57-A9DA-4912-B879-B485DD6E652B}" srcOrd="3" destOrd="0" presId="urn:microsoft.com/office/officeart/2005/8/layout/funnel1"/>
    <dgm:cxn modelId="{82B64B81-0F5E-45F4-9DB1-8B86A7A2F6E9}" type="presParOf" srcId="{303EB32D-65F5-47F0-A05A-014E21BBE510}" destId="{3745F955-4F4B-42E3-87C0-914C287B4521}" srcOrd="4" destOrd="0" presId="urn:microsoft.com/office/officeart/2005/8/layout/funnel1"/>
    <dgm:cxn modelId="{FAE542E7-BA70-4566-AA4D-2E6B58B38E5B}" type="presParOf" srcId="{303EB32D-65F5-47F0-A05A-014E21BBE510}" destId="{1A1AF0D2-409E-4B49-9CFA-5398FC523C88}" srcOrd="5" destOrd="0" presId="urn:microsoft.com/office/officeart/2005/8/layout/funnel1"/>
    <dgm:cxn modelId="{C2E110C3-9086-4688-8035-BE6892211085}" type="presParOf" srcId="{303EB32D-65F5-47F0-A05A-014E21BBE510}" destId="{32DFBC53-D3F5-407E-AAE3-9AF6C3363820}"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6EDCC1-AAC5-4E56-AB08-D4CB1E82E6CA}"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sv-SE"/>
        </a:p>
      </dgm:t>
    </dgm:pt>
    <dgm:pt modelId="{E31B8554-B1E7-4BCF-AE84-E7094AF964EC}">
      <dgm:prSet phldrT="[Text]" custT="1"/>
      <dgm:spPr>
        <a:solidFill>
          <a:schemeClr val="tx1"/>
        </a:solidFill>
      </dgm:spPr>
      <dgm:t>
        <a:bodyPr/>
        <a:lstStyle/>
        <a:p>
          <a:r>
            <a:rPr lang="sv-SE" sz="1800" b="1" dirty="0" smtClean="0">
              <a:solidFill>
                <a:schemeClr val="bg1"/>
              </a:solidFill>
            </a:rPr>
            <a:t>Kategori </a:t>
          </a:r>
          <a:endParaRPr lang="sv-SE" sz="1800" b="1" dirty="0">
            <a:solidFill>
              <a:schemeClr val="bg1"/>
            </a:solidFill>
          </a:endParaRPr>
        </a:p>
      </dgm:t>
    </dgm:pt>
    <dgm:pt modelId="{98D3232F-93E9-46A5-A739-039753E635CA}" type="parTrans" cxnId="{D9A3FBF5-6930-49AC-B0D8-B9D40C14524C}">
      <dgm:prSet/>
      <dgm:spPr/>
      <dgm:t>
        <a:bodyPr/>
        <a:lstStyle/>
        <a:p>
          <a:endParaRPr lang="sv-SE" sz="1800"/>
        </a:p>
      </dgm:t>
    </dgm:pt>
    <dgm:pt modelId="{BE97B207-4237-4E31-839B-A91B885FCBA9}" type="sibTrans" cxnId="{D9A3FBF5-6930-49AC-B0D8-B9D40C14524C}">
      <dgm:prSet/>
      <dgm:spPr/>
      <dgm:t>
        <a:bodyPr/>
        <a:lstStyle/>
        <a:p>
          <a:endParaRPr lang="sv-SE" sz="1800"/>
        </a:p>
      </dgm:t>
    </dgm:pt>
    <dgm:pt modelId="{FB819C47-F363-4907-AD88-62184082855D}">
      <dgm:prSet phldrT="[Text]" custT="1"/>
      <dgm:spPr>
        <a:solidFill>
          <a:srgbClr val="00B050"/>
        </a:solidFill>
      </dgm:spPr>
      <dgm:t>
        <a:bodyPr/>
        <a:lstStyle/>
        <a:p>
          <a:r>
            <a:rPr lang="sv-SE" sz="1800" b="1" dirty="0" smtClean="0">
              <a:solidFill>
                <a:schemeClr val="tx1">
                  <a:lumMod val="50000"/>
                </a:schemeClr>
              </a:solidFill>
            </a:rPr>
            <a:t>Prioriterat mål</a:t>
          </a:r>
          <a:endParaRPr lang="sv-SE" sz="1800" b="1" dirty="0">
            <a:solidFill>
              <a:schemeClr val="tx1">
                <a:lumMod val="50000"/>
              </a:schemeClr>
            </a:solidFill>
          </a:endParaRPr>
        </a:p>
      </dgm:t>
    </dgm:pt>
    <dgm:pt modelId="{91738163-D6E0-4D72-BA8C-24EE16FAB9E3}" type="parTrans" cxnId="{9B2691BE-A463-45D2-8BF6-8B8BD603D95F}">
      <dgm:prSet/>
      <dgm:spPr>
        <a:noFill/>
      </dgm:spPr>
      <dgm:t>
        <a:bodyPr/>
        <a:lstStyle/>
        <a:p>
          <a:endParaRPr lang="sv-SE" sz="1800">
            <a:solidFill>
              <a:schemeClr val="tx1">
                <a:lumMod val="50000"/>
              </a:schemeClr>
            </a:solidFill>
          </a:endParaRPr>
        </a:p>
      </dgm:t>
    </dgm:pt>
    <dgm:pt modelId="{FA56507E-B873-41E0-B707-6755D28AF9BC}" type="sibTrans" cxnId="{9B2691BE-A463-45D2-8BF6-8B8BD603D95F}">
      <dgm:prSet/>
      <dgm:spPr>
        <a:noFill/>
      </dgm:spPr>
      <dgm:t>
        <a:bodyPr/>
        <a:lstStyle/>
        <a:p>
          <a:endParaRPr lang="sv-SE" sz="1800">
            <a:solidFill>
              <a:schemeClr val="tx1">
                <a:lumMod val="50000"/>
              </a:schemeClr>
            </a:solidFill>
          </a:endParaRPr>
        </a:p>
      </dgm:t>
    </dgm:pt>
    <dgm:pt modelId="{C4988B4F-D7F1-4DBD-90FD-878147E70470}">
      <dgm:prSet phldrT="[Text]" custT="1"/>
      <dgm:spPr>
        <a:solidFill>
          <a:schemeClr val="tx1"/>
        </a:solidFill>
      </dgm:spPr>
      <dgm:t>
        <a:bodyPr/>
        <a:lstStyle/>
        <a:p>
          <a:r>
            <a:rPr lang="sv-SE" sz="1800" b="1" dirty="0" smtClean="0">
              <a:solidFill>
                <a:schemeClr val="bg1"/>
              </a:solidFill>
            </a:rPr>
            <a:t>Perspektiv</a:t>
          </a:r>
          <a:endParaRPr lang="sv-SE" sz="1800" b="1" dirty="0">
            <a:solidFill>
              <a:schemeClr val="bg1"/>
            </a:solidFill>
          </a:endParaRPr>
        </a:p>
      </dgm:t>
    </dgm:pt>
    <dgm:pt modelId="{579EF8E2-8161-44AA-B41E-56F1C3FB8DE7}" type="parTrans" cxnId="{AF448901-9230-45EE-86BA-94E217F5CE14}">
      <dgm:prSet/>
      <dgm:spPr/>
      <dgm:t>
        <a:bodyPr/>
        <a:lstStyle/>
        <a:p>
          <a:endParaRPr lang="sv-SE" sz="1800"/>
        </a:p>
      </dgm:t>
    </dgm:pt>
    <dgm:pt modelId="{89BE679F-8BE1-4986-B550-E2FA117CCE05}" type="sibTrans" cxnId="{AF448901-9230-45EE-86BA-94E217F5CE14}">
      <dgm:prSet/>
      <dgm:spPr/>
      <dgm:t>
        <a:bodyPr/>
        <a:lstStyle/>
        <a:p>
          <a:endParaRPr lang="sv-SE" sz="1800"/>
        </a:p>
      </dgm:t>
    </dgm:pt>
    <dgm:pt modelId="{72AF992C-EECC-47C0-A82E-CA479D372006}">
      <dgm:prSet phldrT="[Text]" custT="1"/>
      <dgm:spPr>
        <a:solidFill>
          <a:srgbClr val="00B050"/>
        </a:solidFill>
      </dgm:spPr>
      <dgm:t>
        <a:bodyPr/>
        <a:lstStyle/>
        <a:p>
          <a:pPr marL="261938" indent="-174625" algn="l">
            <a:spcBef>
              <a:spcPts val="1200"/>
            </a:spcBef>
            <a:spcAft>
              <a:spcPts val="0"/>
            </a:spcAft>
          </a:pPr>
          <a:r>
            <a:rPr lang="sv-SE" sz="1800" dirty="0" smtClean="0">
              <a:solidFill>
                <a:schemeClr val="tx1">
                  <a:lumMod val="50000"/>
                </a:schemeClr>
              </a:solidFill>
            </a:rPr>
            <a:t>- 	De absolut viktigaste målen utifrån det unika nuläge</a:t>
          </a:r>
        </a:p>
        <a:p>
          <a:pPr marL="261938" indent="-174625" algn="l">
            <a:spcBef>
              <a:spcPts val="1200"/>
            </a:spcBef>
            <a:spcAft>
              <a:spcPts val="0"/>
            </a:spcAft>
          </a:pPr>
          <a:r>
            <a:rPr lang="sv-SE" sz="1800" dirty="0" smtClean="0">
              <a:solidFill>
                <a:schemeClr val="tx1">
                  <a:lumMod val="50000"/>
                </a:schemeClr>
              </a:solidFill>
            </a:rPr>
            <a:t>-	Extra fokus och resurser</a:t>
          </a:r>
        </a:p>
        <a:p>
          <a:pPr marL="261938" indent="-174625" algn="l">
            <a:spcBef>
              <a:spcPts val="1200"/>
            </a:spcBef>
            <a:spcAft>
              <a:spcPts val="0"/>
            </a:spcAft>
          </a:pPr>
          <a:r>
            <a:rPr lang="sv-SE" sz="1800" dirty="0" smtClean="0">
              <a:solidFill>
                <a:schemeClr val="tx1">
                  <a:lumMod val="50000"/>
                </a:schemeClr>
              </a:solidFill>
            </a:rPr>
            <a:t>-	Flertal åtgärder/aktiviteter och mätetal samt djupare analys</a:t>
          </a:r>
        </a:p>
      </dgm:t>
    </dgm:pt>
    <dgm:pt modelId="{CF48390C-5E1D-4473-8656-D289642D2C32}" type="parTrans" cxnId="{DCD921E5-E047-440F-B425-91274727A9A8}">
      <dgm:prSet/>
      <dgm:spPr>
        <a:noFill/>
      </dgm:spPr>
      <dgm:t>
        <a:bodyPr/>
        <a:lstStyle/>
        <a:p>
          <a:endParaRPr lang="sv-SE" sz="1800">
            <a:solidFill>
              <a:schemeClr val="tx1">
                <a:lumMod val="50000"/>
              </a:schemeClr>
            </a:solidFill>
          </a:endParaRPr>
        </a:p>
      </dgm:t>
    </dgm:pt>
    <dgm:pt modelId="{86DF7172-D0BF-4D3A-A053-F6C5C827CD00}" type="sibTrans" cxnId="{DCD921E5-E047-440F-B425-91274727A9A8}">
      <dgm:prSet/>
      <dgm:spPr>
        <a:noFill/>
      </dgm:spPr>
      <dgm:t>
        <a:bodyPr/>
        <a:lstStyle/>
        <a:p>
          <a:endParaRPr lang="sv-SE" sz="1800">
            <a:solidFill>
              <a:schemeClr val="tx1">
                <a:lumMod val="50000"/>
              </a:schemeClr>
            </a:solidFill>
          </a:endParaRPr>
        </a:p>
      </dgm:t>
    </dgm:pt>
    <dgm:pt modelId="{E54A42A1-3B23-4E0F-8ECD-86F356564F4A}">
      <dgm:prSet phldrT="[Text]" custT="1"/>
      <dgm:spPr>
        <a:solidFill>
          <a:srgbClr val="FFC000"/>
        </a:solidFill>
      </dgm:spPr>
      <dgm:t>
        <a:bodyPr/>
        <a:lstStyle/>
        <a:p>
          <a:pPr marL="261938" indent="-174625" algn="l">
            <a:spcBef>
              <a:spcPts val="1200"/>
            </a:spcBef>
            <a:spcAft>
              <a:spcPts val="0"/>
            </a:spcAft>
          </a:pPr>
          <a:r>
            <a:rPr lang="sv-SE" sz="1800" dirty="0" smtClean="0">
              <a:solidFill>
                <a:schemeClr val="tx1">
                  <a:lumMod val="50000"/>
                </a:schemeClr>
              </a:solidFill>
            </a:rPr>
            <a:t>-	Här hamnar de mål som N/S inte särskilt har prioriterat (såväl KF:s mål som lokala mål)</a:t>
          </a:r>
        </a:p>
        <a:p>
          <a:pPr marL="261938" indent="-174625" algn="l">
            <a:spcBef>
              <a:spcPts val="1200"/>
            </a:spcBef>
            <a:spcAft>
              <a:spcPts val="0"/>
            </a:spcAft>
          </a:pPr>
          <a:r>
            <a:rPr lang="sv-SE" sz="1800" dirty="0" smtClean="0">
              <a:solidFill>
                <a:schemeClr val="tx1">
                  <a:lumMod val="50000"/>
                </a:schemeClr>
              </a:solidFill>
            </a:rPr>
            <a:t>- 	Dessa mål ska F/B arbeta med för att bidra till ökad måluppfyllelse</a:t>
          </a:r>
        </a:p>
        <a:p>
          <a:pPr marL="261938" indent="-174625" algn="l">
            <a:spcBef>
              <a:spcPts val="1200"/>
            </a:spcBef>
            <a:spcAft>
              <a:spcPts val="0"/>
            </a:spcAft>
          </a:pPr>
          <a:endParaRPr lang="sv-SE" sz="1800" dirty="0" smtClean="0">
            <a:solidFill>
              <a:schemeClr val="tx1">
                <a:lumMod val="50000"/>
              </a:schemeClr>
            </a:solidFill>
          </a:endParaRPr>
        </a:p>
      </dgm:t>
    </dgm:pt>
    <dgm:pt modelId="{47B3A3B1-6B68-4435-9FC2-62A5716A2EEE}" type="parTrans" cxnId="{E5812C58-C301-4D2E-935C-04A61F8B581B}">
      <dgm:prSet/>
      <dgm:spPr/>
      <dgm:t>
        <a:bodyPr/>
        <a:lstStyle/>
        <a:p>
          <a:endParaRPr lang="sv-SE" sz="1800"/>
        </a:p>
      </dgm:t>
    </dgm:pt>
    <dgm:pt modelId="{3345C13A-8C68-4BA8-99C5-3F5D56EE705D}" type="sibTrans" cxnId="{E5812C58-C301-4D2E-935C-04A61F8B581B}">
      <dgm:prSet/>
      <dgm:spPr>
        <a:noFill/>
      </dgm:spPr>
      <dgm:t>
        <a:bodyPr/>
        <a:lstStyle/>
        <a:p>
          <a:endParaRPr lang="sv-SE" sz="1800">
            <a:solidFill>
              <a:schemeClr val="tx1">
                <a:lumMod val="50000"/>
              </a:schemeClr>
            </a:solidFill>
          </a:endParaRPr>
        </a:p>
      </dgm:t>
    </dgm:pt>
    <dgm:pt modelId="{52F62D1C-BFC4-44F4-9048-AA8141980C55}">
      <dgm:prSet phldrT="[Text]" custT="1"/>
      <dgm:spPr>
        <a:solidFill>
          <a:srgbClr val="FFC000"/>
        </a:solidFill>
      </dgm:spPr>
      <dgm:t>
        <a:bodyPr/>
        <a:lstStyle/>
        <a:p>
          <a:r>
            <a:rPr lang="sv-SE" sz="1800" b="1" dirty="0" smtClean="0">
              <a:solidFill>
                <a:schemeClr val="tx1">
                  <a:lumMod val="50000"/>
                </a:schemeClr>
              </a:solidFill>
            </a:rPr>
            <a:t>Mål att bidra till </a:t>
          </a:r>
        </a:p>
      </dgm:t>
    </dgm:pt>
    <dgm:pt modelId="{B949171A-035D-4C53-B9BB-DC18A5DBDCE0}" type="sibTrans" cxnId="{0B5F1745-0828-496E-9177-C5A767499CDC}">
      <dgm:prSet/>
      <dgm:spPr>
        <a:noFill/>
      </dgm:spPr>
      <dgm:t>
        <a:bodyPr/>
        <a:lstStyle/>
        <a:p>
          <a:endParaRPr lang="sv-SE" sz="1800">
            <a:solidFill>
              <a:schemeClr val="tx1">
                <a:lumMod val="50000"/>
              </a:schemeClr>
            </a:solidFill>
          </a:endParaRPr>
        </a:p>
      </dgm:t>
    </dgm:pt>
    <dgm:pt modelId="{3FC30508-67F9-462B-9411-046F680AEAEA}" type="parTrans" cxnId="{0B5F1745-0828-496E-9177-C5A767499CDC}">
      <dgm:prSet/>
      <dgm:spPr/>
      <dgm:t>
        <a:bodyPr/>
        <a:lstStyle/>
        <a:p>
          <a:endParaRPr lang="sv-SE" sz="1800"/>
        </a:p>
      </dgm:t>
    </dgm:pt>
    <dgm:pt modelId="{AC793365-3344-41D2-850E-101AF8A91433}">
      <dgm:prSet phldrT="[Text]" custT="1"/>
      <dgm:spPr>
        <a:solidFill>
          <a:srgbClr val="FF0000">
            <a:alpha val="90000"/>
          </a:srgbClr>
        </a:solidFill>
      </dgm:spPr>
      <dgm:t>
        <a:bodyPr/>
        <a:lstStyle/>
        <a:p>
          <a:r>
            <a:rPr lang="sv-SE" sz="1800" b="1" dirty="0" smtClean="0">
              <a:solidFill>
                <a:schemeClr val="tx1">
                  <a:lumMod val="50000"/>
                </a:schemeClr>
              </a:solidFill>
            </a:rPr>
            <a:t>Mål som väljs bort</a:t>
          </a:r>
          <a:endParaRPr lang="sv-SE" sz="1800" b="1" dirty="0">
            <a:solidFill>
              <a:schemeClr val="tx1">
                <a:lumMod val="50000"/>
              </a:schemeClr>
            </a:solidFill>
          </a:endParaRPr>
        </a:p>
      </dgm:t>
    </dgm:pt>
    <dgm:pt modelId="{7B631E3B-D3B7-490D-81E6-18FF0F03C641}" type="parTrans" cxnId="{358797DB-3FED-43CA-B82C-FF14650FA204}">
      <dgm:prSet/>
      <dgm:spPr/>
      <dgm:t>
        <a:bodyPr/>
        <a:lstStyle/>
        <a:p>
          <a:endParaRPr lang="sv-SE" sz="1800"/>
        </a:p>
      </dgm:t>
    </dgm:pt>
    <dgm:pt modelId="{7C822A5B-38FA-4C3D-A033-F4585D87B377}" type="sibTrans" cxnId="{358797DB-3FED-43CA-B82C-FF14650FA204}">
      <dgm:prSet/>
      <dgm:spPr/>
      <dgm:t>
        <a:bodyPr/>
        <a:lstStyle/>
        <a:p>
          <a:endParaRPr lang="sv-SE" sz="1800"/>
        </a:p>
      </dgm:t>
    </dgm:pt>
    <dgm:pt modelId="{4AF5C976-7170-4EC2-B297-6710ED721237}">
      <dgm:prSet phldrT="[Text]" custT="1"/>
      <dgm:spPr>
        <a:solidFill>
          <a:srgbClr val="FF0000">
            <a:alpha val="90000"/>
          </a:srgbClr>
        </a:solidFill>
      </dgm:spPr>
      <dgm:t>
        <a:bodyPr/>
        <a:lstStyle/>
        <a:p>
          <a:pPr marL="261938" indent="-174625" algn="l">
            <a:spcBef>
              <a:spcPts val="1200"/>
            </a:spcBef>
            <a:spcAft>
              <a:spcPts val="0"/>
            </a:spcAft>
            <a:tabLst/>
          </a:pPr>
          <a:r>
            <a:rPr lang="sv-SE" sz="1800" dirty="0" smtClean="0">
              <a:solidFill>
                <a:schemeClr val="tx1">
                  <a:lumMod val="50000"/>
                </a:schemeClr>
              </a:solidFill>
            </a:rPr>
            <a:t>-	Mål som N/S aktivt valt att prioritera bort utifrån sitt unika nuläge samt utifrån att man inte kan bidra till stadens måluppfyllelse</a:t>
          </a:r>
        </a:p>
      </dgm:t>
    </dgm:pt>
    <dgm:pt modelId="{7C21896E-DBF1-43F5-B8E7-5C97EB00EAD1}" type="parTrans" cxnId="{69B429FC-2E9D-474B-B64E-07EA74E074B2}">
      <dgm:prSet/>
      <dgm:spPr/>
      <dgm:t>
        <a:bodyPr/>
        <a:lstStyle/>
        <a:p>
          <a:endParaRPr lang="sv-SE" sz="1800"/>
        </a:p>
      </dgm:t>
    </dgm:pt>
    <dgm:pt modelId="{D82236D1-3C24-430A-B95F-05FF5D0BBE04}" type="sibTrans" cxnId="{69B429FC-2E9D-474B-B64E-07EA74E074B2}">
      <dgm:prSet/>
      <dgm:spPr/>
      <dgm:t>
        <a:bodyPr/>
        <a:lstStyle/>
        <a:p>
          <a:endParaRPr lang="sv-SE" sz="1800"/>
        </a:p>
      </dgm:t>
    </dgm:pt>
    <dgm:pt modelId="{A253F449-FD67-41F8-B731-833FD18FE715}" type="pres">
      <dgm:prSet presAssocID="{676EDCC1-AAC5-4E56-AB08-D4CB1E82E6CA}" presName="Name0" presStyleCnt="0">
        <dgm:presLayoutVars>
          <dgm:dir/>
          <dgm:animLvl val="lvl"/>
          <dgm:resizeHandles val="exact"/>
        </dgm:presLayoutVars>
      </dgm:prSet>
      <dgm:spPr/>
      <dgm:t>
        <a:bodyPr/>
        <a:lstStyle/>
        <a:p>
          <a:endParaRPr lang="sv-SE"/>
        </a:p>
      </dgm:t>
    </dgm:pt>
    <dgm:pt modelId="{982FED02-61B1-44E1-82EC-FDC577AE0852}" type="pres">
      <dgm:prSet presAssocID="{E31B8554-B1E7-4BCF-AE84-E7094AF964EC}" presName="vertFlow" presStyleCnt="0"/>
      <dgm:spPr/>
      <dgm:t>
        <a:bodyPr/>
        <a:lstStyle/>
        <a:p>
          <a:endParaRPr lang="sv-SE"/>
        </a:p>
      </dgm:t>
    </dgm:pt>
    <dgm:pt modelId="{4BDEA1FA-A4B7-445D-BE72-A1AD0EBD02EC}" type="pres">
      <dgm:prSet presAssocID="{E31B8554-B1E7-4BCF-AE84-E7094AF964EC}" presName="header" presStyleLbl="node1" presStyleIdx="0" presStyleCnt="2"/>
      <dgm:spPr/>
      <dgm:t>
        <a:bodyPr/>
        <a:lstStyle/>
        <a:p>
          <a:endParaRPr lang="sv-SE"/>
        </a:p>
      </dgm:t>
    </dgm:pt>
    <dgm:pt modelId="{93EAE1E5-7012-4688-93BA-617F0B361FFC}" type="pres">
      <dgm:prSet presAssocID="{91738163-D6E0-4D72-BA8C-24EE16FAB9E3}" presName="parTrans" presStyleLbl="sibTrans2D1" presStyleIdx="0" presStyleCnt="6"/>
      <dgm:spPr/>
      <dgm:t>
        <a:bodyPr/>
        <a:lstStyle/>
        <a:p>
          <a:endParaRPr lang="sv-SE"/>
        </a:p>
      </dgm:t>
    </dgm:pt>
    <dgm:pt modelId="{536364A4-10E4-4C50-8753-FA78A604C413}" type="pres">
      <dgm:prSet presAssocID="{FB819C47-F363-4907-AD88-62184082855D}" presName="child" presStyleLbl="alignAccFollowNode1" presStyleIdx="0" presStyleCnt="6" custScaleY="314945">
        <dgm:presLayoutVars>
          <dgm:chMax val="0"/>
          <dgm:bulletEnabled val="1"/>
        </dgm:presLayoutVars>
      </dgm:prSet>
      <dgm:spPr/>
      <dgm:t>
        <a:bodyPr/>
        <a:lstStyle/>
        <a:p>
          <a:endParaRPr lang="sv-SE"/>
        </a:p>
      </dgm:t>
    </dgm:pt>
    <dgm:pt modelId="{AA4E3C3A-6735-488A-BC64-2F6CF2131700}" type="pres">
      <dgm:prSet presAssocID="{FA56507E-B873-41E0-B707-6755D28AF9BC}" presName="sibTrans" presStyleLbl="sibTrans2D1" presStyleIdx="1" presStyleCnt="6"/>
      <dgm:spPr/>
      <dgm:t>
        <a:bodyPr/>
        <a:lstStyle/>
        <a:p>
          <a:endParaRPr lang="sv-SE"/>
        </a:p>
      </dgm:t>
    </dgm:pt>
    <dgm:pt modelId="{298B1A0B-C5E2-4E0A-A8D8-4600BB63AE07}" type="pres">
      <dgm:prSet presAssocID="{52F62D1C-BFC4-44F4-9048-AA8141980C55}" presName="child" presStyleLbl="alignAccFollowNode1" presStyleIdx="1" presStyleCnt="6" custScaleY="422792">
        <dgm:presLayoutVars>
          <dgm:chMax val="0"/>
          <dgm:bulletEnabled val="1"/>
        </dgm:presLayoutVars>
      </dgm:prSet>
      <dgm:spPr/>
      <dgm:t>
        <a:bodyPr/>
        <a:lstStyle/>
        <a:p>
          <a:endParaRPr lang="sv-SE"/>
        </a:p>
      </dgm:t>
    </dgm:pt>
    <dgm:pt modelId="{ECCC9146-B048-41C3-801D-799D655AB6FE}" type="pres">
      <dgm:prSet presAssocID="{B949171A-035D-4C53-B9BB-DC18A5DBDCE0}" presName="sibTrans" presStyleLbl="sibTrans2D1" presStyleIdx="2" presStyleCnt="6"/>
      <dgm:spPr/>
      <dgm:t>
        <a:bodyPr/>
        <a:lstStyle/>
        <a:p>
          <a:endParaRPr lang="sv-SE"/>
        </a:p>
      </dgm:t>
    </dgm:pt>
    <dgm:pt modelId="{49133CF7-C42C-4EAB-A62F-473F586F8022}" type="pres">
      <dgm:prSet presAssocID="{AC793365-3344-41D2-850E-101AF8A91433}" presName="child" presStyleLbl="alignAccFollowNode1" presStyleIdx="2" presStyleCnt="6" custScaleY="210413">
        <dgm:presLayoutVars>
          <dgm:chMax val="0"/>
          <dgm:bulletEnabled val="1"/>
        </dgm:presLayoutVars>
      </dgm:prSet>
      <dgm:spPr/>
      <dgm:t>
        <a:bodyPr/>
        <a:lstStyle/>
        <a:p>
          <a:endParaRPr lang="sv-SE"/>
        </a:p>
      </dgm:t>
    </dgm:pt>
    <dgm:pt modelId="{19371E48-BD80-4A23-8FD3-709170AB10FF}" type="pres">
      <dgm:prSet presAssocID="{E31B8554-B1E7-4BCF-AE84-E7094AF964EC}" presName="hSp" presStyleCnt="0"/>
      <dgm:spPr/>
      <dgm:t>
        <a:bodyPr/>
        <a:lstStyle/>
        <a:p>
          <a:endParaRPr lang="sv-SE"/>
        </a:p>
      </dgm:t>
    </dgm:pt>
    <dgm:pt modelId="{5299C623-8C5B-4240-97F1-B2AB503B1D19}" type="pres">
      <dgm:prSet presAssocID="{C4988B4F-D7F1-4DBD-90FD-878147E70470}" presName="vertFlow" presStyleCnt="0"/>
      <dgm:spPr/>
      <dgm:t>
        <a:bodyPr/>
        <a:lstStyle/>
        <a:p>
          <a:endParaRPr lang="sv-SE"/>
        </a:p>
      </dgm:t>
    </dgm:pt>
    <dgm:pt modelId="{9884345E-4C5E-4F00-997B-2E3D2027E55A}" type="pres">
      <dgm:prSet presAssocID="{C4988B4F-D7F1-4DBD-90FD-878147E70470}" presName="header" presStyleLbl="node1" presStyleIdx="1" presStyleCnt="2" custScaleX="393122"/>
      <dgm:spPr/>
      <dgm:t>
        <a:bodyPr/>
        <a:lstStyle/>
        <a:p>
          <a:endParaRPr lang="sv-SE"/>
        </a:p>
      </dgm:t>
    </dgm:pt>
    <dgm:pt modelId="{9EE99B3E-C990-4669-95E5-CC2AB7BC20DD}" type="pres">
      <dgm:prSet presAssocID="{CF48390C-5E1D-4473-8656-D289642D2C32}" presName="parTrans" presStyleLbl="sibTrans2D1" presStyleIdx="3" presStyleCnt="6"/>
      <dgm:spPr/>
      <dgm:t>
        <a:bodyPr/>
        <a:lstStyle/>
        <a:p>
          <a:endParaRPr lang="sv-SE"/>
        </a:p>
      </dgm:t>
    </dgm:pt>
    <dgm:pt modelId="{67A225C1-737A-4DC4-9506-29C4E84F634B}" type="pres">
      <dgm:prSet presAssocID="{72AF992C-EECC-47C0-A82E-CA479D372006}" presName="child" presStyleLbl="alignAccFollowNode1" presStyleIdx="3" presStyleCnt="6" custScaleX="401575" custScaleY="314945">
        <dgm:presLayoutVars>
          <dgm:chMax val="0"/>
          <dgm:bulletEnabled val="1"/>
        </dgm:presLayoutVars>
      </dgm:prSet>
      <dgm:spPr/>
      <dgm:t>
        <a:bodyPr/>
        <a:lstStyle/>
        <a:p>
          <a:endParaRPr lang="sv-SE"/>
        </a:p>
      </dgm:t>
    </dgm:pt>
    <dgm:pt modelId="{EE7E0016-B318-469E-A325-E86A4386C001}" type="pres">
      <dgm:prSet presAssocID="{86DF7172-D0BF-4D3A-A053-F6C5C827CD00}" presName="sibTrans" presStyleLbl="sibTrans2D1" presStyleIdx="4" presStyleCnt="6"/>
      <dgm:spPr/>
      <dgm:t>
        <a:bodyPr/>
        <a:lstStyle/>
        <a:p>
          <a:endParaRPr lang="sv-SE"/>
        </a:p>
      </dgm:t>
    </dgm:pt>
    <dgm:pt modelId="{E7EF4E91-F297-44F7-AAC0-96F6653D7F72}" type="pres">
      <dgm:prSet presAssocID="{E54A42A1-3B23-4E0F-8ECD-86F356564F4A}" presName="child" presStyleLbl="alignAccFollowNode1" presStyleIdx="4" presStyleCnt="6" custScaleX="401575" custScaleY="422792">
        <dgm:presLayoutVars>
          <dgm:chMax val="0"/>
          <dgm:bulletEnabled val="1"/>
        </dgm:presLayoutVars>
      </dgm:prSet>
      <dgm:spPr/>
      <dgm:t>
        <a:bodyPr/>
        <a:lstStyle/>
        <a:p>
          <a:endParaRPr lang="sv-SE"/>
        </a:p>
      </dgm:t>
    </dgm:pt>
    <dgm:pt modelId="{4B1C9ACE-84E2-415E-8945-A202CD9C15D0}" type="pres">
      <dgm:prSet presAssocID="{3345C13A-8C68-4BA8-99C5-3F5D56EE705D}" presName="sibTrans" presStyleLbl="sibTrans2D1" presStyleIdx="5" presStyleCnt="6"/>
      <dgm:spPr/>
      <dgm:t>
        <a:bodyPr/>
        <a:lstStyle/>
        <a:p>
          <a:endParaRPr lang="sv-SE"/>
        </a:p>
      </dgm:t>
    </dgm:pt>
    <dgm:pt modelId="{B15E7726-5380-4A03-8FD2-81C80EDE9E29}" type="pres">
      <dgm:prSet presAssocID="{4AF5C976-7170-4EC2-B297-6710ED721237}" presName="child" presStyleLbl="alignAccFollowNode1" presStyleIdx="5" presStyleCnt="6" custScaleX="395162" custScaleY="210413">
        <dgm:presLayoutVars>
          <dgm:chMax val="0"/>
          <dgm:bulletEnabled val="1"/>
        </dgm:presLayoutVars>
      </dgm:prSet>
      <dgm:spPr/>
      <dgm:t>
        <a:bodyPr/>
        <a:lstStyle/>
        <a:p>
          <a:endParaRPr lang="sv-SE"/>
        </a:p>
      </dgm:t>
    </dgm:pt>
  </dgm:ptLst>
  <dgm:cxnLst>
    <dgm:cxn modelId="{358797DB-3FED-43CA-B82C-FF14650FA204}" srcId="{E31B8554-B1E7-4BCF-AE84-E7094AF964EC}" destId="{AC793365-3344-41D2-850E-101AF8A91433}" srcOrd="2" destOrd="0" parTransId="{7B631E3B-D3B7-490D-81E6-18FF0F03C641}" sibTransId="{7C822A5B-38FA-4C3D-A033-F4585D87B377}"/>
    <dgm:cxn modelId="{69B429FC-2E9D-474B-B64E-07EA74E074B2}" srcId="{C4988B4F-D7F1-4DBD-90FD-878147E70470}" destId="{4AF5C976-7170-4EC2-B297-6710ED721237}" srcOrd="2" destOrd="0" parTransId="{7C21896E-DBF1-43F5-B8E7-5C97EB00EAD1}" sibTransId="{D82236D1-3C24-430A-B95F-05FF5D0BBE04}"/>
    <dgm:cxn modelId="{33CAA79D-3291-4EDF-9158-99ED09F182FD}" type="presOf" srcId="{FA56507E-B873-41E0-B707-6755D28AF9BC}" destId="{AA4E3C3A-6735-488A-BC64-2F6CF2131700}" srcOrd="0" destOrd="0" presId="urn:microsoft.com/office/officeart/2005/8/layout/lProcess1"/>
    <dgm:cxn modelId="{9B2691BE-A463-45D2-8BF6-8B8BD603D95F}" srcId="{E31B8554-B1E7-4BCF-AE84-E7094AF964EC}" destId="{FB819C47-F363-4907-AD88-62184082855D}" srcOrd="0" destOrd="0" parTransId="{91738163-D6E0-4D72-BA8C-24EE16FAB9E3}" sibTransId="{FA56507E-B873-41E0-B707-6755D28AF9BC}"/>
    <dgm:cxn modelId="{0B5F1745-0828-496E-9177-C5A767499CDC}" srcId="{E31B8554-B1E7-4BCF-AE84-E7094AF964EC}" destId="{52F62D1C-BFC4-44F4-9048-AA8141980C55}" srcOrd="1" destOrd="0" parTransId="{3FC30508-67F9-462B-9411-046F680AEAEA}" sibTransId="{B949171A-035D-4C53-B9BB-DC18A5DBDCE0}"/>
    <dgm:cxn modelId="{E99BCCC0-D570-4C07-ACD0-C82AD6E2AE3F}" type="presOf" srcId="{CF48390C-5E1D-4473-8656-D289642D2C32}" destId="{9EE99B3E-C990-4669-95E5-CC2AB7BC20DD}" srcOrd="0" destOrd="0" presId="urn:microsoft.com/office/officeart/2005/8/layout/lProcess1"/>
    <dgm:cxn modelId="{D9A3FBF5-6930-49AC-B0D8-B9D40C14524C}" srcId="{676EDCC1-AAC5-4E56-AB08-D4CB1E82E6CA}" destId="{E31B8554-B1E7-4BCF-AE84-E7094AF964EC}" srcOrd="0" destOrd="0" parTransId="{98D3232F-93E9-46A5-A739-039753E635CA}" sibTransId="{BE97B207-4237-4E31-839B-A91B885FCBA9}"/>
    <dgm:cxn modelId="{D1612A04-A659-48E8-A59B-9A592D79D356}" type="presOf" srcId="{86DF7172-D0BF-4D3A-A053-F6C5C827CD00}" destId="{EE7E0016-B318-469E-A325-E86A4386C001}" srcOrd="0" destOrd="0" presId="urn:microsoft.com/office/officeart/2005/8/layout/lProcess1"/>
    <dgm:cxn modelId="{5E8917CF-DFB3-48EB-9F25-CEC4B1707593}" type="presOf" srcId="{B949171A-035D-4C53-B9BB-DC18A5DBDCE0}" destId="{ECCC9146-B048-41C3-801D-799D655AB6FE}" srcOrd="0" destOrd="0" presId="urn:microsoft.com/office/officeart/2005/8/layout/lProcess1"/>
    <dgm:cxn modelId="{C7B5C10D-A454-41BB-AAD3-A9B291203331}" type="presOf" srcId="{E31B8554-B1E7-4BCF-AE84-E7094AF964EC}" destId="{4BDEA1FA-A4B7-445D-BE72-A1AD0EBD02EC}" srcOrd="0" destOrd="0" presId="urn:microsoft.com/office/officeart/2005/8/layout/lProcess1"/>
    <dgm:cxn modelId="{AF448901-9230-45EE-86BA-94E217F5CE14}" srcId="{676EDCC1-AAC5-4E56-AB08-D4CB1E82E6CA}" destId="{C4988B4F-D7F1-4DBD-90FD-878147E70470}" srcOrd="1" destOrd="0" parTransId="{579EF8E2-8161-44AA-B41E-56F1C3FB8DE7}" sibTransId="{89BE679F-8BE1-4986-B550-E2FA117CCE05}"/>
    <dgm:cxn modelId="{457F0120-AFF5-4829-8F65-A977ACDCCA61}" type="presOf" srcId="{AC793365-3344-41D2-850E-101AF8A91433}" destId="{49133CF7-C42C-4EAB-A62F-473F586F8022}" srcOrd="0" destOrd="0" presId="urn:microsoft.com/office/officeart/2005/8/layout/lProcess1"/>
    <dgm:cxn modelId="{5DFC739A-67FB-4D55-A996-53C7E253CF34}" type="presOf" srcId="{72AF992C-EECC-47C0-A82E-CA479D372006}" destId="{67A225C1-737A-4DC4-9506-29C4E84F634B}" srcOrd="0" destOrd="0" presId="urn:microsoft.com/office/officeart/2005/8/layout/lProcess1"/>
    <dgm:cxn modelId="{439C52FB-5E5E-45EE-A0E0-18571B8C8F93}" type="presOf" srcId="{E54A42A1-3B23-4E0F-8ECD-86F356564F4A}" destId="{E7EF4E91-F297-44F7-AAC0-96F6653D7F72}" srcOrd="0" destOrd="0" presId="urn:microsoft.com/office/officeart/2005/8/layout/lProcess1"/>
    <dgm:cxn modelId="{DCD921E5-E047-440F-B425-91274727A9A8}" srcId="{C4988B4F-D7F1-4DBD-90FD-878147E70470}" destId="{72AF992C-EECC-47C0-A82E-CA479D372006}" srcOrd="0" destOrd="0" parTransId="{CF48390C-5E1D-4473-8656-D289642D2C32}" sibTransId="{86DF7172-D0BF-4D3A-A053-F6C5C827CD00}"/>
    <dgm:cxn modelId="{E0290E00-A283-40C5-B924-17F556E6A2D1}" type="presOf" srcId="{3345C13A-8C68-4BA8-99C5-3F5D56EE705D}" destId="{4B1C9ACE-84E2-415E-8945-A202CD9C15D0}" srcOrd="0" destOrd="0" presId="urn:microsoft.com/office/officeart/2005/8/layout/lProcess1"/>
    <dgm:cxn modelId="{B97A57F0-A699-4388-AA86-2948BAC97086}" type="presOf" srcId="{676EDCC1-AAC5-4E56-AB08-D4CB1E82E6CA}" destId="{A253F449-FD67-41F8-B731-833FD18FE715}" srcOrd="0" destOrd="0" presId="urn:microsoft.com/office/officeart/2005/8/layout/lProcess1"/>
    <dgm:cxn modelId="{F0299BDE-4256-4001-A5D7-51DAC7DA3802}" type="presOf" srcId="{52F62D1C-BFC4-44F4-9048-AA8141980C55}" destId="{298B1A0B-C5E2-4E0A-A8D8-4600BB63AE07}" srcOrd="0" destOrd="0" presId="urn:microsoft.com/office/officeart/2005/8/layout/lProcess1"/>
    <dgm:cxn modelId="{E5812C58-C301-4D2E-935C-04A61F8B581B}" srcId="{C4988B4F-D7F1-4DBD-90FD-878147E70470}" destId="{E54A42A1-3B23-4E0F-8ECD-86F356564F4A}" srcOrd="1" destOrd="0" parTransId="{47B3A3B1-6B68-4435-9FC2-62A5716A2EEE}" sibTransId="{3345C13A-8C68-4BA8-99C5-3F5D56EE705D}"/>
    <dgm:cxn modelId="{1AB7B79B-9FE7-43E1-A871-CAB8415FE907}" type="presOf" srcId="{C4988B4F-D7F1-4DBD-90FD-878147E70470}" destId="{9884345E-4C5E-4F00-997B-2E3D2027E55A}" srcOrd="0" destOrd="0" presId="urn:microsoft.com/office/officeart/2005/8/layout/lProcess1"/>
    <dgm:cxn modelId="{7FFAF4FA-BE1D-4522-BED8-A5F789B3D604}" type="presOf" srcId="{91738163-D6E0-4D72-BA8C-24EE16FAB9E3}" destId="{93EAE1E5-7012-4688-93BA-617F0B361FFC}" srcOrd="0" destOrd="0" presId="urn:microsoft.com/office/officeart/2005/8/layout/lProcess1"/>
    <dgm:cxn modelId="{651BE8A8-6C8C-4D50-9340-4E312E1D80B9}" type="presOf" srcId="{FB819C47-F363-4907-AD88-62184082855D}" destId="{536364A4-10E4-4C50-8753-FA78A604C413}" srcOrd="0" destOrd="0" presId="urn:microsoft.com/office/officeart/2005/8/layout/lProcess1"/>
    <dgm:cxn modelId="{DCCE55CB-0D6D-44FC-9E76-BF1C0034495D}" type="presOf" srcId="{4AF5C976-7170-4EC2-B297-6710ED721237}" destId="{B15E7726-5380-4A03-8FD2-81C80EDE9E29}" srcOrd="0" destOrd="0" presId="urn:microsoft.com/office/officeart/2005/8/layout/lProcess1"/>
    <dgm:cxn modelId="{1620F3BC-8AC3-4EA0-9119-AA67E4194E6A}" type="presParOf" srcId="{A253F449-FD67-41F8-B731-833FD18FE715}" destId="{982FED02-61B1-44E1-82EC-FDC577AE0852}" srcOrd="0" destOrd="0" presId="urn:microsoft.com/office/officeart/2005/8/layout/lProcess1"/>
    <dgm:cxn modelId="{0C8D78A3-D3BA-43E6-8327-CC6B405B4BC5}" type="presParOf" srcId="{982FED02-61B1-44E1-82EC-FDC577AE0852}" destId="{4BDEA1FA-A4B7-445D-BE72-A1AD0EBD02EC}" srcOrd="0" destOrd="0" presId="urn:microsoft.com/office/officeart/2005/8/layout/lProcess1"/>
    <dgm:cxn modelId="{FB57C96E-8895-4613-A266-E518266938FC}" type="presParOf" srcId="{982FED02-61B1-44E1-82EC-FDC577AE0852}" destId="{93EAE1E5-7012-4688-93BA-617F0B361FFC}" srcOrd="1" destOrd="0" presId="urn:microsoft.com/office/officeart/2005/8/layout/lProcess1"/>
    <dgm:cxn modelId="{DB7D314B-9FE8-4279-AA4A-232F9F990311}" type="presParOf" srcId="{982FED02-61B1-44E1-82EC-FDC577AE0852}" destId="{536364A4-10E4-4C50-8753-FA78A604C413}" srcOrd="2" destOrd="0" presId="urn:microsoft.com/office/officeart/2005/8/layout/lProcess1"/>
    <dgm:cxn modelId="{EAD1F66B-9B12-410D-BFA3-9CA297A235FA}" type="presParOf" srcId="{982FED02-61B1-44E1-82EC-FDC577AE0852}" destId="{AA4E3C3A-6735-488A-BC64-2F6CF2131700}" srcOrd="3" destOrd="0" presId="urn:microsoft.com/office/officeart/2005/8/layout/lProcess1"/>
    <dgm:cxn modelId="{F4662964-3F8E-4A3E-9DD7-9147FA5C2101}" type="presParOf" srcId="{982FED02-61B1-44E1-82EC-FDC577AE0852}" destId="{298B1A0B-C5E2-4E0A-A8D8-4600BB63AE07}" srcOrd="4" destOrd="0" presId="urn:microsoft.com/office/officeart/2005/8/layout/lProcess1"/>
    <dgm:cxn modelId="{B3E8B555-1ADB-453F-865A-C52ABDA5DD15}" type="presParOf" srcId="{982FED02-61B1-44E1-82EC-FDC577AE0852}" destId="{ECCC9146-B048-41C3-801D-799D655AB6FE}" srcOrd="5" destOrd="0" presId="urn:microsoft.com/office/officeart/2005/8/layout/lProcess1"/>
    <dgm:cxn modelId="{A3B344EE-DC3B-44DD-8731-3089572D80A6}" type="presParOf" srcId="{982FED02-61B1-44E1-82EC-FDC577AE0852}" destId="{49133CF7-C42C-4EAB-A62F-473F586F8022}" srcOrd="6" destOrd="0" presId="urn:microsoft.com/office/officeart/2005/8/layout/lProcess1"/>
    <dgm:cxn modelId="{B5361D04-2A3D-4914-832D-60178C3DED67}" type="presParOf" srcId="{A253F449-FD67-41F8-B731-833FD18FE715}" destId="{19371E48-BD80-4A23-8FD3-709170AB10FF}" srcOrd="1" destOrd="0" presId="urn:microsoft.com/office/officeart/2005/8/layout/lProcess1"/>
    <dgm:cxn modelId="{6A4361C4-D4E9-4199-AA41-A31E390974D7}" type="presParOf" srcId="{A253F449-FD67-41F8-B731-833FD18FE715}" destId="{5299C623-8C5B-4240-97F1-B2AB503B1D19}" srcOrd="2" destOrd="0" presId="urn:microsoft.com/office/officeart/2005/8/layout/lProcess1"/>
    <dgm:cxn modelId="{744DE3C5-00CA-4EA3-A334-7FB3C680F42D}" type="presParOf" srcId="{5299C623-8C5B-4240-97F1-B2AB503B1D19}" destId="{9884345E-4C5E-4F00-997B-2E3D2027E55A}" srcOrd="0" destOrd="0" presId="urn:microsoft.com/office/officeart/2005/8/layout/lProcess1"/>
    <dgm:cxn modelId="{446F28A6-BD07-404E-9D07-CB26C58DE33D}" type="presParOf" srcId="{5299C623-8C5B-4240-97F1-B2AB503B1D19}" destId="{9EE99B3E-C990-4669-95E5-CC2AB7BC20DD}" srcOrd="1" destOrd="0" presId="urn:microsoft.com/office/officeart/2005/8/layout/lProcess1"/>
    <dgm:cxn modelId="{FC04B4B3-CA96-4E9B-BCC9-586299359B4B}" type="presParOf" srcId="{5299C623-8C5B-4240-97F1-B2AB503B1D19}" destId="{67A225C1-737A-4DC4-9506-29C4E84F634B}" srcOrd="2" destOrd="0" presId="urn:microsoft.com/office/officeart/2005/8/layout/lProcess1"/>
    <dgm:cxn modelId="{C29235ED-8C73-4F88-BE30-841C8E2279B6}" type="presParOf" srcId="{5299C623-8C5B-4240-97F1-B2AB503B1D19}" destId="{EE7E0016-B318-469E-A325-E86A4386C001}" srcOrd="3" destOrd="0" presId="urn:microsoft.com/office/officeart/2005/8/layout/lProcess1"/>
    <dgm:cxn modelId="{E07002E7-F0F7-404A-85BB-637F54883260}" type="presParOf" srcId="{5299C623-8C5B-4240-97F1-B2AB503B1D19}" destId="{E7EF4E91-F297-44F7-AAC0-96F6653D7F72}" srcOrd="4" destOrd="0" presId="urn:microsoft.com/office/officeart/2005/8/layout/lProcess1"/>
    <dgm:cxn modelId="{884AA611-FB44-439D-8BC3-8D5DFB21417E}" type="presParOf" srcId="{5299C623-8C5B-4240-97F1-B2AB503B1D19}" destId="{4B1C9ACE-84E2-415E-8945-A202CD9C15D0}" srcOrd="5" destOrd="0" presId="urn:microsoft.com/office/officeart/2005/8/layout/lProcess1"/>
    <dgm:cxn modelId="{E7B79322-022A-4D93-BEB3-8BF765C29A17}" type="presParOf" srcId="{5299C623-8C5B-4240-97F1-B2AB503B1D19}" destId="{B15E7726-5380-4A03-8FD2-81C80EDE9E29}" srcOrd="6" destOrd="0" presId="urn:microsoft.com/office/officeart/2005/8/layout/l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2E4D70-5B19-42D5-AD2F-3911FB6DEFE0}" type="doc">
      <dgm:prSet loTypeId="urn:microsoft.com/office/officeart/2005/8/layout/process1" loCatId="process" qsTypeId="urn:microsoft.com/office/officeart/2005/8/quickstyle/simple2" qsCatId="simple" csTypeId="urn:microsoft.com/office/officeart/2005/8/colors/accent0_3" csCatId="mainScheme" phldr="1"/>
      <dgm:spPr/>
    </dgm:pt>
    <dgm:pt modelId="{33A27DD5-BAB3-4F6A-8F02-1B94AA8C6B0B}">
      <dgm:prSet phldrT="[Text]"/>
      <dgm:spPr>
        <a:solidFill>
          <a:srgbClr val="275269"/>
        </a:solidFill>
      </dgm:spPr>
      <dgm:t>
        <a:bodyPr/>
        <a:lstStyle/>
        <a:p>
          <a:pPr algn="l"/>
          <a:r>
            <a:rPr lang="sv-SE" b="1" dirty="0" smtClean="0"/>
            <a:t>Uppdrag</a:t>
          </a:r>
        </a:p>
        <a:p>
          <a:pPr algn="l"/>
          <a:r>
            <a:rPr lang="sv-SE" b="1" dirty="0" smtClean="0"/>
            <a:t>Mål </a:t>
          </a:r>
        </a:p>
        <a:p>
          <a:pPr algn="l"/>
          <a:r>
            <a:rPr lang="sv-SE" b="1" dirty="0" smtClean="0"/>
            <a:t>Resurser</a:t>
          </a:r>
          <a:endParaRPr lang="sv-SE" b="1" dirty="0"/>
        </a:p>
      </dgm:t>
    </dgm:pt>
    <dgm:pt modelId="{852CD2DF-DC12-48F2-9C43-A2BDC5D12B5A}" type="parTrans" cxnId="{3A90AB08-130B-422E-B22E-B575CDE3F93A}">
      <dgm:prSet/>
      <dgm:spPr/>
      <dgm:t>
        <a:bodyPr/>
        <a:lstStyle/>
        <a:p>
          <a:endParaRPr lang="sv-SE"/>
        </a:p>
      </dgm:t>
    </dgm:pt>
    <dgm:pt modelId="{87E2C664-308C-4E60-9165-CAA5A9590189}" type="sibTrans" cxnId="{3A90AB08-130B-422E-B22E-B575CDE3F93A}">
      <dgm:prSet/>
      <dgm:spPr>
        <a:solidFill>
          <a:schemeClr val="accent2"/>
        </a:solidFill>
      </dgm:spPr>
      <dgm:t>
        <a:bodyPr/>
        <a:lstStyle/>
        <a:p>
          <a:endParaRPr lang="sv-SE"/>
        </a:p>
      </dgm:t>
    </dgm:pt>
    <dgm:pt modelId="{7C6EE099-E7A5-4A8C-86F3-B5608CBD7276}">
      <dgm:prSet phldrT="[Text]"/>
      <dgm:spPr>
        <a:solidFill>
          <a:srgbClr val="275269"/>
        </a:solidFill>
      </dgm:spPr>
      <dgm:t>
        <a:bodyPr/>
        <a:lstStyle/>
        <a:p>
          <a:r>
            <a:rPr lang="sv-SE" b="1" dirty="0" smtClean="0"/>
            <a:t>Verksamhet Aktiviteter</a:t>
          </a:r>
          <a:endParaRPr lang="sv-SE" b="1" dirty="0"/>
        </a:p>
      </dgm:t>
    </dgm:pt>
    <dgm:pt modelId="{6822244B-4ED1-4F80-8830-EFE38AFA3511}" type="parTrans" cxnId="{35061563-16B0-467D-A572-0B38ABE111FC}">
      <dgm:prSet/>
      <dgm:spPr/>
      <dgm:t>
        <a:bodyPr/>
        <a:lstStyle/>
        <a:p>
          <a:endParaRPr lang="sv-SE"/>
        </a:p>
      </dgm:t>
    </dgm:pt>
    <dgm:pt modelId="{10C49C70-BAAE-4E40-BBD7-6A45B885366F}" type="sibTrans" cxnId="{35061563-16B0-467D-A572-0B38ABE111FC}">
      <dgm:prSet/>
      <dgm:spPr>
        <a:solidFill>
          <a:schemeClr val="accent2"/>
        </a:solidFill>
      </dgm:spPr>
      <dgm:t>
        <a:bodyPr/>
        <a:lstStyle/>
        <a:p>
          <a:endParaRPr lang="sv-SE"/>
        </a:p>
      </dgm:t>
    </dgm:pt>
    <dgm:pt modelId="{60318BAA-14D1-47C0-BCE9-AE931AE7133E}">
      <dgm:prSet phldrT="[Text]"/>
      <dgm:spPr>
        <a:solidFill>
          <a:srgbClr val="275269"/>
        </a:solidFill>
      </dgm:spPr>
      <dgm:t>
        <a:bodyPr/>
        <a:lstStyle/>
        <a:p>
          <a:r>
            <a:rPr lang="sv-SE" b="1" dirty="0" smtClean="0"/>
            <a:t>Prestationer</a:t>
          </a:r>
          <a:endParaRPr lang="sv-SE" b="1" dirty="0"/>
        </a:p>
      </dgm:t>
    </dgm:pt>
    <dgm:pt modelId="{6B950006-6F0F-411C-9851-E323F2BA0E8E}" type="parTrans" cxnId="{D52057C0-629F-44C5-B5CF-A0EFF7591B90}">
      <dgm:prSet/>
      <dgm:spPr/>
      <dgm:t>
        <a:bodyPr/>
        <a:lstStyle/>
        <a:p>
          <a:endParaRPr lang="sv-SE"/>
        </a:p>
      </dgm:t>
    </dgm:pt>
    <dgm:pt modelId="{72CAEAD7-97F8-448A-94CB-74A2FC6872B3}" type="sibTrans" cxnId="{D52057C0-629F-44C5-B5CF-A0EFF7591B90}">
      <dgm:prSet/>
      <dgm:spPr>
        <a:solidFill>
          <a:schemeClr val="accent2"/>
        </a:solidFill>
      </dgm:spPr>
      <dgm:t>
        <a:bodyPr/>
        <a:lstStyle/>
        <a:p>
          <a:endParaRPr lang="sv-SE"/>
        </a:p>
      </dgm:t>
    </dgm:pt>
    <dgm:pt modelId="{A455C5A0-CB10-4511-8BE9-E280FBD69F6A}">
      <dgm:prSet phldrT="[Text]"/>
      <dgm:spPr>
        <a:solidFill>
          <a:srgbClr val="275269"/>
        </a:solidFill>
      </dgm:spPr>
      <dgm:t>
        <a:bodyPr/>
        <a:lstStyle/>
        <a:p>
          <a:r>
            <a:rPr lang="sv-SE" b="1" dirty="0" smtClean="0"/>
            <a:t>Utfall/effekter</a:t>
          </a:r>
          <a:endParaRPr lang="sv-SE" b="1" dirty="0"/>
        </a:p>
      </dgm:t>
    </dgm:pt>
    <dgm:pt modelId="{5C429DAD-A10E-40E1-A03C-8195D3B66365}" type="parTrans" cxnId="{5D47D4A0-F709-4DE1-AD30-CFCB8429CB99}">
      <dgm:prSet/>
      <dgm:spPr/>
      <dgm:t>
        <a:bodyPr/>
        <a:lstStyle/>
        <a:p>
          <a:endParaRPr lang="sv-SE"/>
        </a:p>
      </dgm:t>
    </dgm:pt>
    <dgm:pt modelId="{E72911A0-872C-4D3F-93E8-1B4D5760B628}" type="sibTrans" cxnId="{5D47D4A0-F709-4DE1-AD30-CFCB8429CB99}">
      <dgm:prSet/>
      <dgm:spPr/>
      <dgm:t>
        <a:bodyPr/>
        <a:lstStyle/>
        <a:p>
          <a:endParaRPr lang="sv-SE"/>
        </a:p>
      </dgm:t>
    </dgm:pt>
    <dgm:pt modelId="{B8620591-1732-483D-B15D-57A20A26B716}" type="pres">
      <dgm:prSet presAssocID="{AD2E4D70-5B19-42D5-AD2F-3911FB6DEFE0}" presName="Name0" presStyleCnt="0">
        <dgm:presLayoutVars>
          <dgm:dir/>
          <dgm:resizeHandles val="exact"/>
        </dgm:presLayoutVars>
      </dgm:prSet>
      <dgm:spPr/>
    </dgm:pt>
    <dgm:pt modelId="{D9E44AF1-8341-4E0D-A45D-CFA66DF5E125}" type="pres">
      <dgm:prSet presAssocID="{33A27DD5-BAB3-4F6A-8F02-1B94AA8C6B0B}" presName="node" presStyleLbl="node1" presStyleIdx="0" presStyleCnt="4">
        <dgm:presLayoutVars>
          <dgm:bulletEnabled val="1"/>
        </dgm:presLayoutVars>
      </dgm:prSet>
      <dgm:spPr/>
      <dgm:t>
        <a:bodyPr/>
        <a:lstStyle/>
        <a:p>
          <a:endParaRPr lang="sv-SE"/>
        </a:p>
      </dgm:t>
    </dgm:pt>
    <dgm:pt modelId="{5BEC14E4-8CD3-4AA5-A29D-26946F3AF200}" type="pres">
      <dgm:prSet presAssocID="{87E2C664-308C-4E60-9165-CAA5A9590189}" presName="sibTrans" presStyleLbl="sibTrans2D1" presStyleIdx="0" presStyleCnt="3"/>
      <dgm:spPr/>
      <dgm:t>
        <a:bodyPr/>
        <a:lstStyle/>
        <a:p>
          <a:endParaRPr lang="sv-SE"/>
        </a:p>
      </dgm:t>
    </dgm:pt>
    <dgm:pt modelId="{93F4B99B-BD99-4DDC-A0CF-B14ABF40A90B}" type="pres">
      <dgm:prSet presAssocID="{87E2C664-308C-4E60-9165-CAA5A9590189}" presName="connectorText" presStyleLbl="sibTrans2D1" presStyleIdx="0" presStyleCnt="3"/>
      <dgm:spPr/>
      <dgm:t>
        <a:bodyPr/>
        <a:lstStyle/>
        <a:p>
          <a:endParaRPr lang="sv-SE"/>
        </a:p>
      </dgm:t>
    </dgm:pt>
    <dgm:pt modelId="{C58E5290-9379-4A7D-974A-E1B1AD928024}" type="pres">
      <dgm:prSet presAssocID="{7C6EE099-E7A5-4A8C-86F3-B5608CBD7276}" presName="node" presStyleLbl="node1" presStyleIdx="1" presStyleCnt="4">
        <dgm:presLayoutVars>
          <dgm:bulletEnabled val="1"/>
        </dgm:presLayoutVars>
      </dgm:prSet>
      <dgm:spPr/>
      <dgm:t>
        <a:bodyPr/>
        <a:lstStyle/>
        <a:p>
          <a:endParaRPr lang="sv-SE"/>
        </a:p>
      </dgm:t>
    </dgm:pt>
    <dgm:pt modelId="{37595B4A-1453-405E-A651-475E7F1F60D3}" type="pres">
      <dgm:prSet presAssocID="{10C49C70-BAAE-4E40-BBD7-6A45B885366F}" presName="sibTrans" presStyleLbl="sibTrans2D1" presStyleIdx="1" presStyleCnt="3"/>
      <dgm:spPr/>
      <dgm:t>
        <a:bodyPr/>
        <a:lstStyle/>
        <a:p>
          <a:endParaRPr lang="sv-SE"/>
        </a:p>
      </dgm:t>
    </dgm:pt>
    <dgm:pt modelId="{05B9A0DA-BF09-40AF-BACE-154FF8162318}" type="pres">
      <dgm:prSet presAssocID="{10C49C70-BAAE-4E40-BBD7-6A45B885366F}" presName="connectorText" presStyleLbl="sibTrans2D1" presStyleIdx="1" presStyleCnt="3"/>
      <dgm:spPr/>
      <dgm:t>
        <a:bodyPr/>
        <a:lstStyle/>
        <a:p>
          <a:endParaRPr lang="sv-SE"/>
        </a:p>
      </dgm:t>
    </dgm:pt>
    <dgm:pt modelId="{7A17F3DF-970B-427A-A313-7B8F858BBF3B}" type="pres">
      <dgm:prSet presAssocID="{60318BAA-14D1-47C0-BCE9-AE931AE7133E}" presName="node" presStyleLbl="node1" presStyleIdx="2" presStyleCnt="4">
        <dgm:presLayoutVars>
          <dgm:bulletEnabled val="1"/>
        </dgm:presLayoutVars>
      </dgm:prSet>
      <dgm:spPr/>
      <dgm:t>
        <a:bodyPr/>
        <a:lstStyle/>
        <a:p>
          <a:endParaRPr lang="sv-SE"/>
        </a:p>
      </dgm:t>
    </dgm:pt>
    <dgm:pt modelId="{FB989CA8-1627-4353-9552-A501AEA4D526}" type="pres">
      <dgm:prSet presAssocID="{72CAEAD7-97F8-448A-94CB-74A2FC6872B3}" presName="sibTrans" presStyleLbl="sibTrans2D1" presStyleIdx="2" presStyleCnt="3"/>
      <dgm:spPr/>
      <dgm:t>
        <a:bodyPr/>
        <a:lstStyle/>
        <a:p>
          <a:endParaRPr lang="sv-SE"/>
        </a:p>
      </dgm:t>
    </dgm:pt>
    <dgm:pt modelId="{69BBF584-F93E-4096-9BD0-CF73A9F7847B}" type="pres">
      <dgm:prSet presAssocID="{72CAEAD7-97F8-448A-94CB-74A2FC6872B3}" presName="connectorText" presStyleLbl="sibTrans2D1" presStyleIdx="2" presStyleCnt="3"/>
      <dgm:spPr/>
      <dgm:t>
        <a:bodyPr/>
        <a:lstStyle/>
        <a:p>
          <a:endParaRPr lang="sv-SE"/>
        </a:p>
      </dgm:t>
    </dgm:pt>
    <dgm:pt modelId="{EE26BAE2-12A8-4DDD-8576-55DF2CB981B1}" type="pres">
      <dgm:prSet presAssocID="{A455C5A0-CB10-4511-8BE9-E280FBD69F6A}" presName="node" presStyleLbl="node1" presStyleIdx="3" presStyleCnt="4">
        <dgm:presLayoutVars>
          <dgm:bulletEnabled val="1"/>
        </dgm:presLayoutVars>
      </dgm:prSet>
      <dgm:spPr/>
      <dgm:t>
        <a:bodyPr/>
        <a:lstStyle/>
        <a:p>
          <a:endParaRPr lang="sv-SE"/>
        </a:p>
      </dgm:t>
    </dgm:pt>
  </dgm:ptLst>
  <dgm:cxnLst>
    <dgm:cxn modelId="{08C7A282-F821-4BDA-9E10-7C628535A271}" type="presOf" srcId="{60318BAA-14D1-47C0-BCE9-AE931AE7133E}" destId="{7A17F3DF-970B-427A-A313-7B8F858BBF3B}" srcOrd="0" destOrd="0" presId="urn:microsoft.com/office/officeart/2005/8/layout/process1"/>
    <dgm:cxn modelId="{3A90AB08-130B-422E-B22E-B575CDE3F93A}" srcId="{AD2E4D70-5B19-42D5-AD2F-3911FB6DEFE0}" destId="{33A27DD5-BAB3-4F6A-8F02-1B94AA8C6B0B}" srcOrd="0" destOrd="0" parTransId="{852CD2DF-DC12-48F2-9C43-A2BDC5D12B5A}" sibTransId="{87E2C664-308C-4E60-9165-CAA5A9590189}"/>
    <dgm:cxn modelId="{7E61E12B-AA4D-4182-A08F-64F187BC02B8}" type="presOf" srcId="{87E2C664-308C-4E60-9165-CAA5A9590189}" destId="{93F4B99B-BD99-4DDC-A0CF-B14ABF40A90B}" srcOrd="1" destOrd="0" presId="urn:microsoft.com/office/officeart/2005/8/layout/process1"/>
    <dgm:cxn modelId="{6FE4D42C-A117-4379-A43E-054507A647FF}" type="presOf" srcId="{87E2C664-308C-4E60-9165-CAA5A9590189}" destId="{5BEC14E4-8CD3-4AA5-A29D-26946F3AF200}" srcOrd="0" destOrd="0" presId="urn:microsoft.com/office/officeart/2005/8/layout/process1"/>
    <dgm:cxn modelId="{883AAAC8-7E7A-460B-AD1A-514AA45214C6}" type="presOf" srcId="{33A27DD5-BAB3-4F6A-8F02-1B94AA8C6B0B}" destId="{D9E44AF1-8341-4E0D-A45D-CFA66DF5E125}" srcOrd="0" destOrd="0" presId="urn:microsoft.com/office/officeart/2005/8/layout/process1"/>
    <dgm:cxn modelId="{D52057C0-629F-44C5-B5CF-A0EFF7591B90}" srcId="{AD2E4D70-5B19-42D5-AD2F-3911FB6DEFE0}" destId="{60318BAA-14D1-47C0-BCE9-AE931AE7133E}" srcOrd="2" destOrd="0" parTransId="{6B950006-6F0F-411C-9851-E323F2BA0E8E}" sibTransId="{72CAEAD7-97F8-448A-94CB-74A2FC6872B3}"/>
    <dgm:cxn modelId="{3990ABF8-3F40-4FA0-B642-B667BC5995A5}" type="presOf" srcId="{10C49C70-BAAE-4E40-BBD7-6A45B885366F}" destId="{05B9A0DA-BF09-40AF-BACE-154FF8162318}" srcOrd="1" destOrd="0" presId="urn:microsoft.com/office/officeart/2005/8/layout/process1"/>
    <dgm:cxn modelId="{5D47D4A0-F709-4DE1-AD30-CFCB8429CB99}" srcId="{AD2E4D70-5B19-42D5-AD2F-3911FB6DEFE0}" destId="{A455C5A0-CB10-4511-8BE9-E280FBD69F6A}" srcOrd="3" destOrd="0" parTransId="{5C429DAD-A10E-40E1-A03C-8195D3B66365}" sibTransId="{E72911A0-872C-4D3F-93E8-1B4D5760B628}"/>
    <dgm:cxn modelId="{CFC2667B-3B8E-4A55-B80D-A90A055F6109}" type="presOf" srcId="{AD2E4D70-5B19-42D5-AD2F-3911FB6DEFE0}" destId="{B8620591-1732-483D-B15D-57A20A26B716}" srcOrd="0" destOrd="0" presId="urn:microsoft.com/office/officeart/2005/8/layout/process1"/>
    <dgm:cxn modelId="{BB6F7E77-5C20-4B48-A30B-A12399A24BE3}" type="presOf" srcId="{72CAEAD7-97F8-448A-94CB-74A2FC6872B3}" destId="{69BBF584-F93E-4096-9BD0-CF73A9F7847B}" srcOrd="1" destOrd="0" presId="urn:microsoft.com/office/officeart/2005/8/layout/process1"/>
    <dgm:cxn modelId="{009AC7A9-2422-4410-91B8-7CCF00877BAE}" type="presOf" srcId="{72CAEAD7-97F8-448A-94CB-74A2FC6872B3}" destId="{FB989CA8-1627-4353-9552-A501AEA4D526}" srcOrd="0" destOrd="0" presId="urn:microsoft.com/office/officeart/2005/8/layout/process1"/>
    <dgm:cxn modelId="{35061563-16B0-467D-A572-0B38ABE111FC}" srcId="{AD2E4D70-5B19-42D5-AD2F-3911FB6DEFE0}" destId="{7C6EE099-E7A5-4A8C-86F3-B5608CBD7276}" srcOrd="1" destOrd="0" parTransId="{6822244B-4ED1-4F80-8830-EFE38AFA3511}" sibTransId="{10C49C70-BAAE-4E40-BBD7-6A45B885366F}"/>
    <dgm:cxn modelId="{CA0094EA-B8E0-468D-B6C7-756A37123E52}" type="presOf" srcId="{A455C5A0-CB10-4511-8BE9-E280FBD69F6A}" destId="{EE26BAE2-12A8-4DDD-8576-55DF2CB981B1}" srcOrd="0" destOrd="0" presId="urn:microsoft.com/office/officeart/2005/8/layout/process1"/>
    <dgm:cxn modelId="{776FCC5A-E9C1-4244-A091-D8B9C4F3A745}" type="presOf" srcId="{10C49C70-BAAE-4E40-BBD7-6A45B885366F}" destId="{37595B4A-1453-405E-A651-475E7F1F60D3}" srcOrd="0" destOrd="0" presId="urn:microsoft.com/office/officeart/2005/8/layout/process1"/>
    <dgm:cxn modelId="{592C0A70-AF06-44BD-AB7A-8F541ACB5313}" type="presOf" srcId="{7C6EE099-E7A5-4A8C-86F3-B5608CBD7276}" destId="{C58E5290-9379-4A7D-974A-E1B1AD928024}" srcOrd="0" destOrd="0" presId="urn:microsoft.com/office/officeart/2005/8/layout/process1"/>
    <dgm:cxn modelId="{58E6C20C-C7C4-4F07-86BC-6127A1493F2B}" type="presParOf" srcId="{B8620591-1732-483D-B15D-57A20A26B716}" destId="{D9E44AF1-8341-4E0D-A45D-CFA66DF5E125}" srcOrd="0" destOrd="0" presId="urn:microsoft.com/office/officeart/2005/8/layout/process1"/>
    <dgm:cxn modelId="{4420D036-D304-4184-AA21-35AB8A1DBCF3}" type="presParOf" srcId="{B8620591-1732-483D-B15D-57A20A26B716}" destId="{5BEC14E4-8CD3-4AA5-A29D-26946F3AF200}" srcOrd="1" destOrd="0" presId="urn:microsoft.com/office/officeart/2005/8/layout/process1"/>
    <dgm:cxn modelId="{45D19708-CFDD-4C4B-A4C6-5E619C7B8515}" type="presParOf" srcId="{5BEC14E4-8CD3-4AA5-A29D-26946F3AF200}" destId="{93F4B99B-BD99-4DDC-A0CF-B14ABF40A90B}" srcOrd="0" destOrd="0" presId="urn:microsoft.com/office/officeart/2005/8/layout/process1"/>
    <dgm:cxn modelId="{9EBAFA75-867A-4E8A-94D9-1620AB252673}" type="presParOf" srcId="{B8620591-1732-483D-B15D-57A20A26B716}" destId="{C58E5290-9379-4A7D-974A-E1B1AD928024}" srcOrd="2" destOrd="0" presId="urn:microsoft.com/office/officeart/2005/8/layout/process1"/>
    <dgm:cxn modelId="{3F113516-A775-4A85-A9DA-592A18303801}" type="presParOf" srcId="{B8620591-1732-483D-B15D-57A20A26B716}" destId="{37595B4A-1453-405E-A651-475E7F1F60D3}" srcOrd="3" destOrd="0" presId="urn:microsoft.com/office/officeart/2005/8/layout/process1"/>
    <dgm:cxn modelId="{326AB2AB-B67B-4249-BE30-579A921B2029}" type="presParOf" srcId="{37595B4A-1453-405E-A651-475E7F1F60D3}" destId="{05B9A0DA-BF09-40AF-BACE-154FF8162318}" srcOrd="0" destOrd="0" presId="urn:microsoft.com/office/officeart/2005/8/layout/process1"/>
    <dgm:cxn modelId="{04A4715E-6AEA-443D-8A73-0F964952EED3}" type="presParOf" srcId="{B8620591-1732-483D-B15D-57A20A26B716}" destId="{7A17F3DF-970B-427A-A313-7B8F858BBF3B}" srcOrd="4" destOrd="0" presId="urn:microsoft.com/office/officeart/2005/8/layout/process1"/>
    <dgm:cxn modelId="{069BC45A-605A-4371-A95C-F2129E99AC91}" type="presParOf" srcId="{B8620591-1732-483D-B15D-57A20A26B716}" destId="{FB989CA8-1627-4353-9552-A501AEA4D526}" srcOrd="5" destOrd="0" presId="urn:microsoft.com/office/officeart/2005/8/layout/process1"/>
    <dgm:cxn modelId="{80DAA877-13EA-4AA9-825D-663F43602460}" type="presParOf" srcId="{FB989CA8-1627-4353-9552-A501AEA4D526}" destId="{69BBF584-F93E-4096-9BD0-CF73A9F7847B}" srcOrd="0" destOrd="0" presId="urn:microsoft.com/office/officeart/2005/8/layout/process1"/>
    <dgm:cxn modelId="{EDD3DD64-1E0E-4200-AB10-AC1156625DE7}" type="presParOf" srcId="{B8620591-1732-483D-B15D-57A20A26B716}" destId="{EE26BAE2-12A8-4DDD-8576-55DF2CB981B1}"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4BA332-B6A0-4B57-A02C-156013A31235}" type="doc">
      <dgm:prSet loTypeId="urn:microsoft.com/office/officeart/2005/8/layout/hChevron3" loCatId="process" qsTypeId="urn:microsoft.com/office/officeart/2005/8/quickstyle/simple1" qsCatId="simple" csTypeId="urn:microsoft.com/office/officeart/2005/8/colors/colorful1" csCatId="colorful" phldr="1"/>
      <dgm:spPr/>
    </dgm:pt>
    <dgm:pt modelId="{08E5FBCB-6C01-40CD-91CB-12B2B0D12BE7}">
      <dgm:prSet phldrT="[Text]" custT="1"/>
      <dgm:spPr/>
      <dgm:t>
        <a:bodyPr/>
        <a:lstStyle/>
        <a:p>
          <a:r>
            <a:rPr lang="sv-SE" sz="1400" dirty="0" smtClean="0"/>
            <a:t>Jan</a:t>
          </a:r>
          <a:endParaRPr lang="sv-SE" sz="1400" dirty="0"/>
        </a:p>
      </dgm:t>
    </dgm:pt>
    <dgm:pt modelId="{8A7F8122-B955-4E6E-BE22-EF9CD889F6E3}" type="parTrans" cxnId="{AC1EEBA0-DFE0-47F6-8E6F-E5192EEF6524}">
      <dgm:prSet/>
      <dgm:spPr/>
      <dgm:t>
        <a:bodyPr/>
        <a:lstStyle/>
        <a:p>
          <a:endParaRPr lang="sv-SE"/>
        </a:p>
      </dgm:t>
    </dgm:pt>
    <dgm:pt modelId="{DFE62558-F699-479C-93A2-BAAAB6771788}" type="sibTrans" cxnId="{AC1EEBA0-DFE0-47F6-8E6F-E5192EEF6524}">
      <dgm:prSet/>
      <dgm:spPr/>
      <dgm:t>
        <a:bodyPr/>
        <a:lstStyle/>
        <a:p>
          <a:endParaRPr lang="sv-SE"/>
        </a:p>
      </dgm:t>
    </dgm:pt>
    <dgm:pt modelId="{8BBAC095-B9FD-4FB2-97FE-4D3BB9C28061}">
      <dgm:prSet phldrT="[Text]" custT="1"/>
      <dgm:spPr>
        <a:solidFill>
          <a:srgbClr val="92D050"/>
        </a:solidFill>
      </dgm:spPr>
      <dgm:t>
        <a:bodyPr/>
        <a:lstStyle/>
        <a:p>
          <a:r>
            <a:rPr lang="sv-SE" sz="1400" dirty="0" smtClean="0"/>
            <a:t>April</a:t>
          </a:r>
          <a:endParaRPr lang="sv-SE" sz="1400" dirty="0"/>
        </a:p>
      </dgm:t>
    </dgm:pt>
    <dgm:pt modelId="{B83F628C-055C-4F54-A479-A54EEA2676A8}" type="parTrans" cxnId="{BCB00995-4583-4AF7-9E57-523FD4DE1DED}">
      <dgm:prSet/>
      <dgm:spPr/>
      <dgm:t>
        <a:bodyPr/>
        <a:lstStyle/>
        <a:p>
          <a:endParaRPr lang="sv-SE"/>
        </a:p>
      </dgm:t>
    </dgm:pt>
    <dgm:pt modelId="{01CC6730-F207-4B28-9FF3-663A9DC76E4E}" type="sibTrans" cxnId="{BCB00995-4583-4AF7-9E57-523FD4DE1DED}">
      <dgm:prSet/>
      <dgm:spPr/>
      <dgm:t>
        <a:bodyPr/>
        <a:lstStyle/>
        <a:p>
          <a:endParaRPr lang="sv-SE"/>
        </a:p>
      </dgm:t>
    </dgm:pt>
    <dgm:pt modelId="{3AF9F150-314F-40B3-851C-947E2B39F366}">
      <dgm:prSet phldrT="[Text]" custT="1"/>
      <dgm:spPr>
        <a:solidFill>
          <a:schemeClr val="accent3">
            <a:lumMod val="75000"/>
          </a:schemeClr>
        </a:solidFill>
      </dgm:spPr>
      <dgm:t>
        <a:bodyPr/>
        <a:lstStyle/>
        <a:p>
          <a:r>
            <a:rPr lang="sv-SE" sz="1400" dirty="0" smtClean="0"/>
            <a:t>Maj</a:t>
          </a:r>
          <a:endParaRPr lang="sv-SE" sz="1400" dirty="0"/>
        </a:p>
      </dgm:t>
    </dgm:pt>
    <dgm:pt modelId="{6FFAF8E4-595C-4B73-A536-AF162D575849}" type="parTrans" cxnId="{12BCBBDC-C264-4899-8407-746F767DADD8}">
      <dgm:prSet/>
      <dgm:spPr/>
      <dgm:t>
        <a:bodyPr/>
        <a:lstStyle/>
        <a:p>
          <a:endParaRPr lang="sv-SE"/>
        </a:p>
      </dgm:t>
    </dgm:pt>
    <dgm:pt modelId="{683F5947-2374-4080-AF8C-87A3ABC168A7}" type="sibTrans" cxnId="{12BCBBDC-C264-4899-8407-746F767DADD8}">
      <dgm:prSet/>
      <dgm:spPr/>
      <dgm:t>
        <a:bodyPr/>
        <a:lstStyle/>
        <a:p>
          <a:endParaRPr lang="sv-SE"/>
        </a:p>
      </dgm:t>
    </dgm:pt>
    <dgm:pt modelId="{4C56AE0D-BF3D-4725-9458-DDB388109384}">
      <dgm:prSet phldrT="[Text]" custT="1"/>
      <dgm:spPr/>
      <dgm:t>
        <a:bodyPr/>
        <a:lstStyle/>
        <a:p>
          <a:r>
            <a:rPr lang="sv-SE" sz="1400" dirty="0" smtClean="0"/>
            <a:t>Juni</a:t>
          </a:r>
          <a:endParaRPr lang="sv-SE" sz="1400" dirty="0"/>
        </a:p>
      </dgm:t>
    </dgm:pt>
    <dgm:pt modelId="{28C354F8-C30F-4C4D-9B26-D995EAEF060A}" type="parTrans" cxnId="{9ADC6FA7-CF63-4C23-80CF-D40E463E9148}">
      <dgm:prSet/>
      <dgm:spPr/>
      <dgm:t>
        <a:bodyPr/>
        <a:lstStyle/>
        <a:p>
          <a:endParaRPr lang="sv-SE"/>
        </a:p>
      </dgm:t>
    </dgm:pt>
    <dgm:pt modelId="{CA6BDC7B-D70E-4A94-A1CE-5C02C26E2571}" type="sibTrans" cxnId="{9ADC6FA7-CF63-4C23-80CF-D40E463E9148}">
      <dgm:prSet/>
      <dgm:spPr/>
      <dgm:t>
        <a:bodyPr/>
        <a:lstStyle/>
        <a:p>
          <a:endParaRPr lang="sv-SE"/>
        </a:p>
      </dgm:t>
    </dgm:pt>
    <dgm:pt modelId="{2013AF3B-611B-4C3E-9F44-FDC0902E8EAA}">
      <dgm:prSet phldrT="[Text]" custT="1"/>
      <dgm:spPr/>
      <dgm:t>
        <a:bodyPr/>
        <a:lstStyle/>
        <a:p>
          <a:r>
            <a:rPr lang="sv-SE" sz="1400" dirty="0" smtClean="0"/>
            <a:t>Nov</a:t>
          </a:r>
          <a:endParaRPr lang="sv-SE" sz="1400" dirty="0"/>
        </a:p>
      </dgm:t>
    </dgm:pt>
    <dgm:pt modelId="{9D5FA906-2E46-434E-B5E5-D4E7DC15AE87}" type="parTrans" cxnId="{89751EC9-F5BC-4861-B1E7-5E444F9D9866}">
      <dgm:prSet/>
      <dgm:spPr/>
      <dgm:t>
        <a:bodyPr/>
        <a:lstStyle/>
        <a:p>
          <a:endParaRPr lang="sv-SE"/>
        </a:p>
      </dgm:t>
    </dgm:pt>
    <dgm:pt modelId="{980D667C-7A23-4E6C-9226-5503AFC60331}" type="sibTrans" cxnId="{89751EC9-F5BC-4861-B1E7-5E444F9D9866}">
      <dgm:prSet/>
      <dgm:spPr/>
      <dgm:t>
        <a:bodyPr/>
        <a:lstStyle/>
        <a:p>
          <a:endParaRPr lang="sv-SE"/>
        </a:p>
      </dgm:t>
    </dgm:pt>
    <dgm:pt modelId="{7AA9BF6F-C51F-404C-AB16-66D5A1C3D820}">
      <dgm:prSet phldrT="[Text]" custT="1"/>
      <dgm:spPr>
        <a:solidFill>
          <a:schemeClr val="accent1"/>
        </a:solidFill>
      </dgm:spPr>
      <dgm:t>
        <a:bodyPr/>
        <a:lstStyle/>
        <a:p>
          <a:r>
            <a:rPr lang="sv-SE" sz="1400" dirty="0" smtClean="0"/>
            <a:t>Dec</a:t>
          </a:r>
          <a:endParaRPr lang="sv-SE" sz="1400" dirty="0"/>
        </a:p>
      </dgm:t>
    </dgm:pt>
    <dgm:pt modelId="{00E0D80C-D47B-4120-A836-19ED79DB2E9D}" type="parTrans" cxnId="{A3D724E9-77BE-4032-A3AA-AE29DA77C4BB}">
      <dgm:prSet/>
      <dgm:spPr/>
      <dgm:t>
        <a:bodyPr/>
        <a:lstStyle/>
        <a:p>
          <a:endParaRPr lang="sv-SE"/>
        </a:p>
      </dgm:t>
    </dgm:pt>
    <dgm:pt modelId="{A57D8D88-A365-4FD9-8109-6DEDF940A1B3}" type="sibTrans" cxnId="{A3D724E9-77BE-4032-A3AA-AE29DA77C4BB}">
      <dgm:prSet/>
      <dgm:spPr/>
      <dgm:t>
        <a:bodyPr/>
        <a:lstStyle/>
        <a:p>
          <a:endParaRPr lang="sv-SE"/>
        </a:p>
      </dgm:t>
    </dgm:pt>
    <dgm:pt modelId="{601B6270-E9AE-49D4-8EEE-3FAF2CA14235}">
      <dgm:prSet phldrT="[Text]" custT="1"/>
      <dgm:spPr>
        <a:solidFill>
          <a:schemeClr val="accent1"/>
        </a:solidFill>
      </dgm:spPr>
      <dgm:t>
        <a:bodyPr/>
        <a:lstStyle/>
        <a:p>
          <a:r>
            <a:rPr lang="sv-SE" sz="1400" dirty="0" smtClean="0"/>
            <a:t>Feb</a:t>
          </a:r>
          <a:endParaRPr lang="sv-SE" sz="1400" dirty="0"/>
        </a:p>
      </dgm:t>
    </dgm:pt>
    <dgm:pt modelId="{DF185634-52F3-405B-BB02-78AA562EB91B}" type="parTrans" cxnId="{79950BCE-AB9A-45A6-9925-3EEBFAE6D3E4}">
      <dgm:prSet/>
      <dgm:spPr/>
      <dgm:t>
        <a:bodyPr/>
        <a:lstStyle/>
        <a:p>
          <a:endParaRPr lang="sv-SE"/>
        </a:p>
      </dgm:t>
    </dgm:pt>
    <dgm:pt modelId="{EED53716-E8D8-4FB0-9F1F-743E24208567}" type="sibTrans" cxnId="{79950BCE-AB9A-45A6-9925-3EEBFAE6D3E4}">
      <dgm:prSet/>
      <dgm:spPr/>
      <dgm:t>
        <a:bodyPr/>
        <a:lstStyle/>
        <a:p>
          <a:endParaRPr lang="sv-SE"/>
        </a:p>
      </dgm:t>
    </dgm:pt>
    <dgm:pt modelId="{1A5B21F5-3CCB-4B04-A289-47B4C6BBA07A}">
      <dgm:prSet phldrT="[Text]" custT="1"/>
      <dgm:spPr/>
      <dgm:t>
        <a:bodyPr/>
        <a:lstStyle/>
        <a:p>
          <a:r>
            <a:rPr lang="sv-SE" sz="1400" dirty="0" smtClean="0"/>
            <a:t>Mar</a:t>
          </a:r>
          <a:endParaRPr lang="sv-SE" sz="1400" dirty="0"/>
        </a:p>
      </dgm:t>
    </dgm:pt>
    <dgm:pt modelId="{759566E2-1B8B-47A7-A53F-57B43F6DE424}" type="parTrans" cxnId="{5A626C3C-18E5-4727-915E-2FEEDC871EB8}">
      <dgm:prSet/>
      <dgm:spPr/>
      <dgm:t>
        <a:bodyPr/>
        <a:lstStyle/>
        <a:p>
          <a:endParaRPr lang="sv-SE"/>
        </a:p>
      </dgm:t>
    </dgm:pt>
    <dgm:pt modelId="{2FD04815-B9F9-4F4B-B7EB-CC6B3AC158B8}" type="sibTrans" cxnId="{5A626C3C-18E5-4727-915E-2FEEDC871EB8}">
      <dgm:prSet/>
      <dgm:spPr/>
      <dgm:t>
        <a:bodyPr/>
        <a:lstStyle/>
        <a:p>
          <a:endParaRPr lang="sv-SE"/>
        </a:p>
      </dgm:t>
    </dgm:pt>
    <dgm:pt modelId="{C5BF3A17-ED63-4B77-AD44-44D68C844DD2}">
      <dgm:prSet phldrT="[Text]" custT="1"/>
      <dgm:spPr>
        <a:solidFill>
          <a:schemeClr val="accent1"/>
        </a:solidFill>
      </dgm:spPr>
      <dgm:t>
        <a:bodyPr/>
        <a:lstStyle/>
        <a:p>
          <a:r>
            <a:rPr lang="sv-SE" sz="1400" dirty="0" smtClean="0"/>
            <a:t>Juli</a:t>
          </a:r>
          <a:endParaRPr lang="sv-SE" sz="1400" dirty="0"/>
        </a:p>
      </dgm:t>
    </dgm:pt>
    <dgm:pt modelId="{C8D1F868-5F65-4C85-ADF9-EE58FE732849}" type="parTrans" cxnId="{74D306D5-C29B-4FF3-8B71-EAFF78E6297F}">
      <dgm:prSet/>
      <dgm:spPr/>
      <dgm:t>
        <a:bodyPr/>
        <a:lstStyle/>
        <a:p>
          <a:endParaRPr lang="sv-SE"/>
        </a:p>
      </dgm:t>
    </dgm:pt>
    <dgm:pt modelId="{0D4E5E00-A471-4CBE-A8D1-AE2D1A2D4C59}" type="sibTrans" cxnId="{74D306D5-C29B-4FF3-8B71-EAFF78E6297F}">
      <dgm:prSet/>
      <dgm:spPr/>
      <dgm:t>
        <a:bodyPr/>
        <a:lstStyle/>
        <a:p>
          <a:endParaRPr lang="sv-SE"/>
        </a:p>
      </dgm:t>
    </dgm:pt>
    <dgm:pt modelId="{0907E7B9-1B7F-430A-8BC7-44DFF9293D07}">
      <dgm:prSet phldrT="[Text]" custT="1"/>
      <dgm:spPr/>
      <dgm:t>
        <a:bodyPr/>
        <a:lstStyle/>
        <a:p>
          <a:r>
            <a:rPr lang="sv-SE" sz="1400" dirty="0" smtClean="0"/>
            <a:t>Aug</a:t>
          </a:r>
          <a:endParaRPr lang="sv-SE" sz="1400" dirty="0"/>
        </a:p>
      </dgm:t>
    </dgm:pt>
    <dgm:pt modelId="{B9694DBA-A97E-4111-801A-DDBCAF923845}" type="parTrans" cxnId="{E6017832-41A9-498B-B860-B9C724BB9ABE}">
      <dgm:prSet/>
      <dgm:spPr/>
      <dgm:t>
        <a:bodyPr/>
        <a:lstStyle/>
        <a:p>
          <a:endParaRPr lang="sv-SE"/>
        </a:p>
      </dgm:t>
    </dgm:pt>
    <dgm:pt modelId="{64DF214B-8D81-4CBA-A3E5-91F8CBABD22E}" type="sibTrans" cxnId="{E6017832-41A9-498B-B860-B9C724BB9ABE}">
      <dgm:prSet/>
      <dgm:spPr/>
      <dgm:t>
        <a:bodyPr/>
        <a:lstStyle/>
        <a:p>
          <a:endParaRPr lang="sv-SE"/>
        </a:p>
      </dgm:t>
    </dgm:pt>
    <dgm:pt modelId="{B702F6F8-3F9D-4ADC-ABBF-91C9769A87AE}">
      <dgm:prSet phldrT="[Text]" custT="1"/>
      <dgm:spPr/>
      <dgm:t>
        <a:bodyPr/>
        <a:lstStyle/>
        <a:p>
          <a:r>
            <a:rPr lang="sv-SE" sz="1400" dirty="0" smtClean="0"/>
            <a:t>Sep</a:t>
          </a:r>
          <a:endParaRPr lang="sv-SE" sz="1400" dirty="0"/>
        </a:p>
      </dgm:t>
    </dgm:pt>
    <dgm:pt modelId="{2E095753-91BC-47B2-958C-C267FD999F21}" type="parTrans" cxnId="{505F97AB-4078-4763-A1EA-FB8E1C47131A}">
      <dgm:prSet/>
      <dgm:spPr/>
      <dgm:t>
        <a:bodyPr/>
        <a:lstStyle/>
        <a:p>
          <a:endParaRPr lang="sv-SE"/>
        </a:p>
      </dgm:t>
    </dgm:pt>
    <dgm:pt modelId="{40C2B565-69C5-4F38-A13B-BDB24A2E144B}" type="sibTrans" cxnId="{505F97AB-4078-4763-A1EA-FB8E1C47131A}">
      <dgm:prSet/>
      <dgm:spPr/>
      <dgm:t>
        <a:bodyPr/>
        <a:lstStyle/>
        <a:p>
          <a:endParaRPr lang="sv-SE"/>
        </a:p>
      </dgm:t>
    </dgm:pt>
    <dgm:pt modelId="{3A234DAB-784B-41F6-A9BC-8DCB95EC8EF9}">
      <dgm:prSet phldrT="[Text]" custT="1"/>
      <dgm:spPr>
        <a:solidFill>
          <a:srgbClr val="CC66FF"/>
        </a:solidFill>
      </dgm:spPr>
      <dgm:t>
        <a:bodyPr/>
        <a:lstStyle/>
        <a:p>
          <a:r>
            <a:rPr lang="sv-SE" sz="1400" dirty="0" smtClean="0"/>
            <a:t>Okt</a:t>
          </a:r>
          <a:endParaRPr lang="sv-SE" sz="1400" dirty="0"/>
        </a:p>
      </dgm:t>
    </dgm:pt>
    <dgm:pt modelId="{5D280437-550F-4992-BF1B-BEF3A3224B04}" type="parTrans" cxnId="{7173AA28-69D9-4E71-A145-F0BB38CD7C36}">
      <dgm:prSet/>
      <dgm:spPr/>
      <dgm:t>
        <a:bodyPr/>
        <a:lstStyle/>
        <a:p>
          <a:endParaRPr lang="sv-SE"/>
        </a:p>
      </dgm:t>
    </dgm:pt>
    <dgm:pt modelId="{E7EAA4AA-21DD-4EA0-BE7B-78436C61B5FD}" type="sibTrans" cxnId="{7173AA28-69D9-4E71-A145-F0BB38CD7C36}">
      <dgm:prSet/>
      <dgm:spPr/>
      <dgm:t>
        <a:bodyPr/>
        <a:lstStyle/>
        <a:p>
          <a:endParaRPr lang="sv-SE"/>
        </a:p>
      </dgm:t>
    </dgm:pt>
    <dgm:pt modelId="{E7A1AFDB-9E2F-41CC-B31E-A02A2AB7DEF2}" type="pres">
      <dgm:prSet presAssocID="{324BA332-B6A0-4B57-A02C-156013A31235}" presName="Name0" presStyleCnt="0">
        <dgm:presLayoutVars>
          <dgm:dir/>
          <dgm:resizeHandles val="exact"/>
        </dgm:presLayoutVars>
      </dgm:prSet>
      <dgm:spPr/>
    </dgm:pt>
    <dgm:pt modelId="{1CBBAEDD-8934-46B2-9CAC-FCFC2916F7CF}" type="pres">
      <dgm:prSet presAssocID="{08E5FBCB-6C01-40CD-91CB-12B2B0D12BE7}" presName="parTxOnly" presStyleLbl="node1" presStyleIdx="0" presStyleCnt="12" custScaleX="555996" custScaleY="555996" custLinFactNeighborX="-6576">
        <dgm:presLayoutVars>
          <dgm:bulletEnabled val="1"/>
        </dgm:presLayoutVars>
      </dgm:prSet>
      <dgm:spPr>
        <a:prstGeom prst="rect">
          <a:avLst/>
        </a:prstGeom>
      </dgm:spPr>
      <dgm:t>
        <a:bodyPr/>
        <a:lstStyle/>
        <a:p>
          <a:endParaRPr lang="sv-SE"/>
        </a:p>
      </dgm:t>
    </dgm:pt>
    <dgm:pt modelId="{3DF93E49-BD99-491A-81D4-CEB89D8F3E65}" type="pres">
      <dgm:prSet presAssocID="{DFE62558-F699-479C-93A2-BAAAB6771788}" presName="parSpace" presStyleCnt="0"/>
      <dgm:spPr/>
    </dgm:pt>
    <dgm:pt modelId="{CA345B46-676E-4A45-BB4D-3F5F719C3773}" type="pres">
      <dgm:prSet presAssocID="{601B6270-E9AE-49D4-8EEE-3FAF2CA14235}" presName="parTxOnly" presStyleLbl="node1" presStyleIdx="1" presStyleCnt="12" custScaleX="555996" custScaleY="555996" custLinFactNeighborX="33607">
        <dgm:presLayoutVars>
          <dgm:bulletEnabled val="1"/>
        </dgm:presLayoutVars>
      </dgm:prSet>
      <dgm:spPr>
        <a:prstGeom prst="rect">
          <a:avLst/>
        </a:prstGeom>
      </dgm:spPr>
      <dgm:t>
        <a:bodyPr/>
        <a:lstStyle/>
        <a:p>
          <a:endParaRPr lang="sv-SE"/>
        </a:p>
      </dgm:t>
    </dgm:pt>
    <dgm:pt modelId="{377E7C84-430F-425B-83FF-56695C819445}" type="pres">
      <dgm:prSet presAssocID="{EED53716-E8D8-4FB0-9F1F-743E24208567}" presName="parSpace" presStyleCnt="0"/>
      <dgm:spPr/>
    </dgm:pt>
    <dgm:pt modelId="{3E2C428A-FD78-46E8-9BFD-94E594C9A527}" type="pres">
      <dgm:prSet presAssocID="{1A5B21F5-3CCB-4B04-A289-47B4C6BBA07A}" presName="parTxOnly" presStyleLbl="node1" presStyleIdx="2" presStyleCnt="12" custScaleX="555996" custScaleY="555996" custLinFactNeighborX="21964">
        <dgm:presLayoutVars>
          <dgm:bulletEnabled val="1"/>
        </dgm:presLayoutVars>
      </dgm:prSet>
      <dgm:spPr>
        <a:prstGeom prst="rect">
          <a:avLst/>
        </a:prstGeom>
      </dgm:spPr>
      <dgm:t>
        <a:bodyPr/>
        <a:lstStyle/>
        <a:p>
          <a:endParaRPr lang="sv-SE"/>
        </a:p>
      </dgm:t>
    </dgm:pt>
    <dgm:pt modelId="{C3E1D3D8-AB78-4F68-B786-840CDB5AD4F6}" type="pres">
      <dgm:prSet presAssocID="{2FD04815-B9F9-4F4B-B7EB-CC6B3AC158B8}" presName="parSpace" presStyleCnt="0"/>
      <dgm:spPr/>
    </dgm:pt>
    <dgm:pt modelId="{96366464-4090-4CEC-AD7A-C3C640325E43}" type="pres">
      <dgm:prSet presAssocID="{8BBAC095-B9FD-4FB2-97FE-4D3BB9C28061}" presName="parTxOnly" presStyleLbl="node1" presStyleIdx="3" presStyleCnt="12" custScaleX="555996" custScaleY="555996" custLinFactNeighborX="21964">
        <dgm:presLayoutVars>
          <dgm:bulletEnabled val="1"/>
        </dgm:presLayoutVars>
      </dgm:prSet>
      <dgm:spPr>
        <a:prstGeom prst="rect">
          <a:avLst/>
        </a:prstGeom>
      </dgm:spPr>
      <dgm:t>
        <a:bodyPr/>
        <a:lstStyle/>
        <a:p>
          <a:endParaRPr lang="sv-SE"/>
        </a:p>
      </dgm:t>
    </dgm:pt>
    <dgm:pt modelId="{6C697122-C253-4F5B-98F8-5A13A9B752E6}" type="pres">
      <dgm:prSet presAssocID="{01CC6730-F207-4B28-9FF3-663A9DC76E4E}" presName="parSpace" presStyleCnt="0"/>
      <dgm:spPr/>
    </dgm:pt>
    <dgm:pt modelId="{1DC99916-2F40-4514-A031-AA2A3CE09ED1}" type="pres">
      <dgm:prSet presAssocID="{3AF9F150-314F-40B3-851C-947E2B39F366}" presName="parTxOnly" presStyleLbl="node1" presStyleIdx="4" presStyleCnt="12" custScaleX="555996" custScaleY="555996" custLinFactNeighborX="21964">
        <dgm:presLayoutVars>
          <dgm:bulletEnabled val="1"/>
        </dgm:presLayoutVars>
      </dgm:prSet>
      <dgm:spPr>
        <a:prstGeom prst="rect">
          <a:avLst/>
        </a:prstGeom>
      </dgm:spPr>
      <dgm:t>
        <a:bodyPr/>
        <a:lstStyle/>
        <a:p>
          <a:endParaRPr lang="sv-SE"/>
        </a:p>
      </dgm:t>
    </dgm:pt>
    <dgm:pt modelId="{4CFEDE76-FEF6-4BD3-B51F-2D69A2A42233}" type="pres">
      <dgm:prSet presAssocID="{683F5947-2374-4080-AF8C-87A3ABC168A7}" presName="parSpace" presStyleCnt="0"/>
      <dgm:spPr/>
    </dgm:pt>
    <dgm:pt modelId="{E02278B9-7BB0-45B6-A9D7-9B9298EC1371}" type="pres">
      <dgm:prSet presAssocID="{4C56AE0D-BF3D-4725-9458-DDB388109384}" presName="parTxOnly" presStyleLbl="node1" presStyleIdx="5" presStyleCnt="12" custScaleX="555996" custScaleY="555996" custLinFactNeighborX="21964">
        <dgm:presLayoutVars>
          <dgm:bulletEnabled val="1"/>
        </dgm:presLayoutVars>
      </dgm:prSet>
      <dgm:spPr>
        <a:prstGeom prst="rect">
          <a:avLst/>
        </a:prstGeom>
      </dgm:spPr>
      <dgm:t>
        <a:bodyPr/>
        <a:lstStyle/>
        <a:p>
          <a:endParaRPr lang="sv-SE"/>
        </a:p>
      </dgm:t>
    </dgm:pt>
    <dgm:pt modelId="{DB334250-3F0E-42F4-AD79-A544233A2E9E}" type="pres">
      <dgm:prSet presAssocID="{CA6BDC7B-D70E-4A94-A1CE-5C02C26E2571}" presName="parSpace" presStyleCnt="0"/>
      <dgm:spPr/>
    </dgm:pt>
    <dgm:pt modelId="{328F77C8-9409-40F0-8FD3-C8332B195128}" type="pres">
      <dgm:prSet presAssocID="{C5BF3A17-ED63-4B77-AD44-44D68C844DD2}" presName="parTxOnly" presStyleLbl="node1" presStyleIdx="6" presStyleCnt="12" custScaleX="555996" custScaleY="555996" custLinFactNeighborX="21964">
        <dgm:presLayoutVars>
          <dgm:bulletEnabled val="1"/>
        </dgm:presLayoutVars>
      </dgm:prSet>
      <dgm:spPr>
        <a:prstGeom prst="rect">
          <a:avLst/>
        </a:prstGeom>
      </dgm:spPr>
      <dgm:t>
        <a:bodyPr/>
        <a:lstStyle/>
        <a:p>
          <a:endParaRPr lang="sv-SE"/>
        </a:p>
      </dgm:t>
    </dgm:pt>
    <dgm:pt modelId="{BD20A36A-17AD-4FF4-BC7A-77C77C51542C}" type="pres">
      <dgm:prSet presAssocID="{0D4E5E00-A471-4CBE-A8D1-AE2D1A2D4C59}" presName="parSpace" presStyleCnt="0"/>
      <dgm:spPr/>
    </dgm:pt>
    <dgm:pt modelId="{7F0843C2-621E-42FD-BB59-C272782CE8C5}" type="pres">
      <dgm:prSet presAssocID="{0907E7B9-1B7F-430A-8BC7-44DFF9293D07}" presName="parTxOnly" presStyleLbl="node1" presStyleIdx="7" presStyleCnt="12" custScaleX="555996" custScaleY="555996" custLinFactNeighborX="21964">
        <dgm:presLayoutVars>
          <dgm:bulletEnabled val="1"/>
        </dgm:presLayoutVars>
      </dgm:prSet>
      <dgm:spPr>
        <a:prstGeom prst="rect">
          <a:avLst/>
        </a:prstGeom>
      </dgm:spPr>
      <dgm:t>
        <a:bodyPr/>
        <a:lstStyle/>
        <a:p>
          <a:endParaRPr lang="sv-SE"/>
        </a:p>
      </dgm:t>
    </dgm:pt>
    <dgm:pt modelId="{8F8705B1-F233-44BC-800E-6F5C153A357B}" type="pres">
      <dgm:prSet presAssocID="{64DF214B-8D81-4CBA-A3E5-91F8CBABD22E}" presName="parSpace" presStyleCnt="0"/>
      <dgm:spPr/>
    </dgm:pt>
    <dgm:pt modelId="{DE83A47E-AEDC-4355-B3F4-599B820FBDFD}" type="pres">
      <dgm:prSet presAssocID="{B702F6F8-3F9D-4ADC-ABBF-91C9769A87AE}" presName="parTxOnly" presStyleLbl="node1" presStyleIdx="8" presStyleCnt="12" custScaleX="555996" custScaleY="555996">
        <dgm:presLayoutVars>
          <dgm:bulletEnabled val="1"/>
        </dgm:presLayoutVars>
      </dgm:prSet>
      <dgm:spPr>
        <a:prstGeom prst="rect">
          <a:avLst/>
        </a:prstGeom>
      </dgm:spPr>
      <dgm:t>
        <a:bodyPr/>
        <a:lstStyle/>
        <a:p>
          <a:endParaRPr lang="sv-SE"/>
        </a:p>
      </dgm:t>
    </dgm:pt>
    <dgm:pt modelId="{1D4DAE39-DF98-48DF-B6B5-A24923495293}" type="pres">
      <dgm:prSet presAssocID="{40C2B565-69C5-4F38-A13B-BDB24A2E144B}" presName="parSpace" presStyleCnt="0"/>
      <dgm:spPr/>
    </dgm:pt>
    <dgm:pt modelId="{CD06460A-1696-4120-815E-93876F08D9C6}" type="pres">
      <dgm:prSet presAssocID="{3A234DAB-784B-41F6-A9BC-8DCB95EC8EF9}" presName="parTxOnly" presStyleLbl="node1" presStyleIdx="9" presStyleCnt="12" custScaleX="555996" custScaleY="555996">
        <dgm:presLayoutVars>
          <dgm:bulletEnabled val="1"/>
        </dgm:presLayoutVars>
      </dgm:prSet>
      <dgm:spPr>
        <a:prstGeom prst="rect">
          <a:avLst/>
        </a:prstGeom>
      </dgm:spPr>
      <dgm:t>
        <a:bodyPr/>
        <a:lstStyle/>
        <a:p>
          <a:endParaRPr lang="sv-SE"/>
        </a:p>
      </dgm:t>
    </dgm:pt>
    <dgm:pt modelId="{635E78AF-201A-495F-A133-72EC8543F4D0}" type="pres">
      <dgm:prSet presAssocID="{E7EAA4AA-21DD-4EA0-BE7B-78436C61B5FD}" presName="parSpace" presStyleCnt="0"/>
      <dgm:spPr/>
    </dgm:pt>
    <dgm:pt modelId="{C2266513-0866-44C9-9B31-2514C746EB9A}" type="pres">
      <dgm:prSet presAssocID="{2013AF3B-611B-4C3E-9F44-FDC0902E8EAA}" presName="parTxOnly" presStyleLbl="node1" presStyleIdx="10" presStyleCnt="12" custScaleX="555996" custScaleY="555996">
        <dgm:presLayoutVars>
          <dgm:bulletEnabled val="1"/>
        </dgm:presLayoutVars>
      </dgm:prSet>
      <dgm:spPr>
        <a:prstGeom prst="rect">
          <a:avLst/>
        </a:prstGeom>
      </dgm:spPr>
      <dgm:t>
        <a:bodyPr/>
        <a:lstStyle/>
        <a:p>
          <a:endParaRPr lang="sv-SE"/>
        </a:p>
      </dgm:t>
    </dgm:pt>
    <dgm:pt modelId="{731F54A1-0512-4F3A-8F2E-1608337E93B3}" type="pres">
      <dgm:prSet presAssocID="{980D667C-7A23-4E6C-9226-5503AFC60331}" presName="parSpace" presStyleCnt="0"/>
      <dgm:spPr/>
    </dgm:pt>
    <dgm:pt modelId="{07355976-1DC9-4D3A-8956-6242BBCD2128}" type="pres">
      <dgm:prSet presAssocID="{7AA9BF6F-C51F-404C-AB16-66D5A1C3D820}" presName="parTxOnly" presStyleLbl="node1" presStyleIdx="11" presStyleCnt="12" custScaleX="555996" custScaleY="555996">
        <dgm:presLayoutVars>
          <dgm:bulletEnabled val="1"/>
        </dgm:presLayoutVars>
      </dgm:prSet>
      <dgm:spPr>
        <a:prstGeom prst="rect">
          <a:avLst/>
        </a:prstGeom>
      </dgm:spPr>
      <dgm:t>
        <a:bodyPr/>
        <a:lstStyle/>
        <a:p>
          <a:endParaRPr lang="sv-SE"/>
        </a:p>
      </dgm:t>
    </dgm:pt>
  </dgm:ptLst>
  <dgm:cxnLst>
    <dgm:cxn modelId="{7173AA28-69D9-4E71-A145-F0BB38CD7C36}" srcId="{324BA332-B6A0-4B57-A02C-156013A31235}" destId="{3A234DAB-784B-41F6-A9BC-8DCB95EC8EF9}" srcOrd="9" destOrd="0" parTransId="{5D280437-550F-4992-BF1B-BEF3A3224B04}" sibTransId="{E7EAA4AA-21DD-4EA0-BE7B-78436C61B5FD}"/>
    <dgm:cxn modelId="{436F5D47-66E1-405F-A296-D8B94AF6A971}" type="presOf" srcId="{8BBAC095-B9FD-4FB2-97FE-4D3BB9C28061}" destId="{96366464-4090-4CEC-AD7A-C3C640325E43}" srcOrd="0" destOrd="0" presId="urn:microsoft.com/office/officeart/2005/8/layout/hChevron3"/>
    <dgm:cxn modelId="{89751EC9-F5BC-4861-B1E7-5E444F9D9866}" srcId="{324BA332-B6A0-4B57-A02C-156013A31235}" destId="{2013AF3B-611B-4C3E-9F44-FDC0902E8EAA}" srcOrd="10" destOrd="0" parTransId="{9D5FA906-2E46-434E-B5E5-D4E7DC15AE87}" sibTransId="{980D667C-7A23-4E6C-9226-5503AFC60331}"/>
    <dgm:cxn modelId="{F7A22AB3-5536-458E-B55A-3A2A4869176D}" type="presOf" srcId="{3AF9F150-314F-40B3-851C-947E2B39F366}" destId="{1DC99916-2F40-4514-A031-AA2A3CE09ED1}" srcOrd="0" destOrd="0" presId="urn:microsoft.com/office/officeart/2005/8/layout/hChevron3"/>
    <dgm:cxn modelId="{79950BCE-AB9A-45A6-9925-3EEBFAE6D3E4}" srcId="{324BA332-B6A0-4B57-A02C-156013A31235}" destId="{601B6270-E9AE-49D4-8EEE-3FAF2CA14235}" srcOrd="1" destOrd="0" parTransId="{DF185634-52F3-405B-BB02-78AA562EB91B}" sibTransId="{EED53716-E8D8-4FB0-9F1F-743E24208567}"/>
    <dgm:cxn modelId="{176CB62C-81EC-470F-B0B1-B5B9D09D3B80}" type="presOf" srcId="{C5BF3A17-ED63-4B77-AD44-44D68C844DD2}" destId="{328F77C8-9409-40F0-8FD3-C8332B195128}" srcOrd="0" destOrd="0" presId="urn:microsoft.com/office/officeart/2005/8/layout/hChevron3"/>
    <dgm:cxn modelId="{BCB00995-4583-4AF7-9E57-523FD4DE1DED}" srcId="{324BA332-B6A0-4B57-A02C-156013A31235}" destId="{8BBAC095-B9FD-4FB2-97FE-4D3BB9C28061}" srcOrd="3" destOrd="0" parTransId="{B83F628C-055C-4F54-A479-A54EEA2676A8}" sibTransId="{01CC6730-F207-4B28-9FF3-663A9DC76E4E}"/>
    <dgm:cxn modelId="{BDCAD2D0-70EE-4293-96DA-192B5EB8041B}" type="presOf" srcId="{0907E7B9-1B7F-430A-8BC7-44DFF9293D07}" destId="{7F0843C2-621E-42FD-BB59-C272782CE8C5}" srcOrd="0" destOrd="0" presId="urn:microsoft.com/office/officeart/2005/8/layout/hChevron3"/>
    <dgm:cxn modelId="{40C99B7D-E8F2-46B6-A5E9-70FCE7A5C5D5}" type="presOf" srcId="{7AA9BF6F-C51F-404C-AB16-66D5A1C3D820}" destId="{07355976-1DC9-4D3A-8956-6242BBCD2128}" srcOrd="0" destOrd="0" presId="urn:microsoft.com/office/officeart/2005/8/layout/hChevron3"/>
    <dgm:cxn modelId="{9ADC6FA7-CF63-4C23-80CF-D40E463E9148}" srcId="{324BA332-B6A0-4B57-A02C-156013A31235}" destId="{4C56AE0D-BF3D-4725-9458-DDB388109384}" srcOrd="5" destOrd="0" parTransId="{28C354F8-C30F-4C4D-9B26-D995EAEF060A}" sibTransId="{CA6BDC7B-D70E-4A94-A1CE-5C02C26E2571}"/>
    <dgm:cxn modelId="{12BCBBDC-C264-4899-8407-746F767DADD8}" srcId="{324BA332-B6A0-4B57-A02C-156013A31235}" destId="{3AF9F150-314F-40B3-851C-947E2B39F366}" srcOrd="4" destOrd="0" parTransId="{6FFAF8E4-595C-4B73-A536-AF162D575849}" sibTransId="{683F5947-2374-4080-AF8C-87A3ABC168A7}"/>
    <dgm:cxn modelId="{D21CDDEF-FCBF-4BF8-9D09-4B27C5236584}" type="presOf" srcId="{2013AF3B-611B-4C3E-9F44-FDC0902E8EAA}" destId="{C2266513-0866-44C9-9B31-2514C746EB9A}" srcOrd="0" destOrd="0" presId="urn:microsoft.com/office/officeart/2005/8/layout/hChevron3"/>
    <dgm:cxn modelId="{5A626C3C-18E5-4727-915E-2FEEDC871EB8}" srcId="{324BA332-B6A0-4B57-A02C-156013A31235}" destId="{1A5B21F5-3CCB-4B04-A289-47B4C6BBA07A}" srcOrd="2" destOrd="0" parTransId="{759566E2-1B8B-47A7-A53F-57B43F6DE424}" sibTransId="{2FD04815-B9F9-4F4B-B7EB-CC6B3AC158B8}"/>
    <dgm:cxn modelId="{A3D724E9-77BE-4032-A3AA-AE29DA77C4BB}" srcId="{324BA332-B6A0-4B57-A02C-156013A31235}" destId="{7AA9BF6F-C51F-404C-AB16-66D5A1C3D820}" srcOrd="11" destOrd="0" parTransId="{00E0D80C-D47B-4120-A836-19ED79DB2E9D}" sibTransId="{A57D8D88-A365-4FD9-8109-6DEDF940A1B3}"/>
    <dgm:cxn modelId="{A3AE6EA7-655A-45B1-B5CD-62FA4C9BD542}" type="presOf" srcId="{1A5B21F5-3CCB-4B04-A289-47B4C6BBA07A}" destId="{3E2C428A-FD78-46E8-9BFD-94E594C9A527}" srcOrd="0" destOrd="0" presId="urn:microsoft.com/office/officeart/2005/8/layout/hChevron3"/>
    <dgm:cxn modelId="{505F97AB-4078-4763-A1EA-FB8E1C47131A}" srcId="{324BA332-B6A0-4B57-A02C-156013A31235}" destId="{B702F6F8-3F9D-4ADC-ABBF-91C9769A87AE}" srcOrd="8" destOrd="0" parTransId="{2E095753-91BC-47B2-958C-C267FD999F21}" sibTransId="{40C2B565-69C5-4F38-A13B-BDB24A2E144B}"/>
    <dgm:cxn modelId="{DA2092AD-A853-4194-9F7D-7677CABBD700}" type="presOf" srcId="{601B6270-E9AE-49D4-8EEE-3FAF2CA14235}" destId="{CA345B46-676E-4A45-BB4D-3F5F719C3773}" srcOrd="0" destOrd="0" presId="urn:microsoft.com/office/officeart/2005/8/layout/hChevron3"/>
    <dgm:cxn modelId="{51B7FC97-D980-4B04-8AB9-D36306CB400E}" type="presOf" srcId="{B702F6F8-3F9D-4ADC-ABBF-91C9769A87AE}" destId="{DE83A47E-AEDC-4355-B3F4-599B820FBDFD}" srcOrd="0" destOrd="0" presId="urn:microsoft.com/office/officeart/2005/8/layout/hChevron3"/>
    <dgm:cxn modelId="{BADB7488-AF4D-41DC-957A-2D848953A74B}" type="presOf" srcId="{3A234DAB-784B-41F6-A9BC-8DCB95EC8EF9}" destId="{CD06460A-1696-4120-815E-93876F08D9C6}" srcOrd="0" destOrd="0" presId="urn:microsoft.com/office/officeart/2005/8/layout/hChevron3"/>
    <dgm:cxn modelId="{D94576BD-F20C-4052-8EF6-1F48DFB1F15B}" type="presOf" srcId="{324BA332-B6A0-4B57-A02C-156013A31235}" destId="{E7A1AFDB-9E2F-41CC-B31E-A02A2AB7DEF2}" srcOrd="0" destOrd="0" presId="urn:microsoft.com/office/officeart/2005/8/layout/hChevron3"/>
    <dgm:cxn modelId="{E6017832-41A9-498B-B860-B9C724BB9ABE}" srcId="{324BA332-B6A0-4B57-A02C-156013A31235}" destId="{0907E7B9-1B7F-430A-8BC7-44DFF9293D07}" srcOrd="7" destOrd="0" parTransId="{B9694DBA-A97E-4111-801A-DDBCAF923845}" sibTransId="{64DF214B-8D81-4CBA-A3E5-91F8CBABD22E}"/>
    <dgm:cxn modelId="{AC1EEBA0-DFE0-47F6-8E6F-E5192EEF6524}" srcId="{324BA332-B6A0-4B57-A02C-156013A31235}" destId="{08E5FBCB-6C01-40CD-91CB-12B2B0D12BE7}" srcOrd="0" destOrd="0" parTransId="{8A7F8122-B955-4E6E-BE22-EF9CD889F6E3}" sibTransId="{DFE62558-F699-479C-93A2-BAAAB6771788}"/>
    <dgm:cxn modelId="{073CAC29-6E22-4453-BA22-C378C5F89355}" type="presOf" srcId="{4C56AE0D-BF3D-4725-9458-DDB388109384}" destId="{E02278B9-7BB0-45B6-A9D7-9B9298EC1371}" srcOrd="0" destOrd="0" presId="urn:microsoft.com/office/officeart/2005/8/layout/hChevron3"/>
    <dgm:cxn modelId="{37CE1437-6434-415D-9A8D-C189BC732575}" type="presOf" srcId="{08E5FBCB-6C01-40CD-91CB-12B2B0D12BE7}" destId="{1CBBAEDD-8934-46B2-9CAC-FCFC2916F7CF}" srcOrd="0" destOrd="0" presId="urn:microsoft.com/office/officeart/2005/8/layout/hChevron3"/>
    <dgm:cxn modelId="{74D306D5-C29B-4FF3-8B71-EAFF78E6297F}" srcId="{324BA332-B6A0-4B57-A02C-156013A31235}" destId="{C5BF3A17-ED63-4B77-AD44-44D68C844DD2}" srcOrd="6" destOrd="0" parTransId="{C8D1F868-5F65-4C85-ADF9-EE58FE732849}" sibTransId="{0D4E5E00-A471-4CBE-A8D1-AE2D1A2D4C59}"/>
    <dgm:cxn modelId="{0BD3F811-8BF8-47BA-BF0E-3B074C9AFC03}" type="presParOf" srcId="{E7A1AFDB-9E2F-41CC-B31E-A02A2AB7DEF2}" destId="{1CBBAEDD-8934-46B2-9CAC-FCFC2916F7CF}" srcOrd="0" destOrd="0" presId="urn:microsoft.com/office/officeart/2005/8/layout/hChevron3"/>
    <dgm:cxn modelId="{E00A24B4-CAC9-430B-858A-9C0A5FA99E55}" type="presParOf" srcId="{E7A1AFDB-9E2F-41CC-B31E-A02A2AB7DEF2}" destId="{3DF93E49-BD99-491A-81D4-CEB89D8F3E65}" srcOrd="1" destOrd="0" presId="urn:microsoft.com/office/officeart/2005/8/layout/hChevron3"/>
    <dgm:cxn modelId="{496850D0-4036-4917-839E-0D9F8A73E99B}" type="presParOf" srcId="{E7A1AFDB-9E2F-41CC-B31E-A02A2AB7DEF2}" destId="{CA345B46-676E-4A45-BB4D-3F5F719C3773}" srcOrd="2" destOrd="0" presId="urn:microsoft.com/office/officeart/2005/8/layout/hChevron3"/>
    <dgm:cxn modelId="{3C1CC348-F1A6-4303-A91C-821BA6B7C1C7}" type="presParOf" srcId="{E7A1AFDB-9E2F-41CC-B31E-A02A2AB7DEF2}" destId="{377E7C84-430F-425B-83FF-56695C819445}" srcOrd="3" destOrd="0" presId="urn:microsoft.com/office/officeart/2005/8/layout/hChevron3"/>
    <dgm:cxn modelId="{D95A50DD-2507-40D7-B5C2-68257E67A906}" type="presParOf" srcId="{E7A1AFDB-9E2F-41CC-B31E-A02A2AB7DEF2}" destId="{3E2C428A-FD78-46E8-9BFD-94E594C9A527}" srcOrd="4" destOrd="0" presId="urn:microsoft.com/office/officeart/2005/8/layout/hChevron3"/>
    <dgm:cxn modelId="{859C1086-183D-43E2-8D80-95716D077B31}" type="presParOf" srcId="{E7A1AFDB-9E2F-41CC-B31E-A02A2AB7DEF2}" destId="{C3E1D3D8-AB78-4F68-B786-840CDB5AD4F6}" srcOrd="5" destOrd="0" presId="urn:microsoft.com/office/officeart/2005/8/layout/hChevron3"/>
    <dgm:cxn modelId="{9178D92E-2C00-47C1-8CA1-102148B20B45}" type="presParOf" srcId="{E7A1AFDB-9E2F-41CC-B31E-A02A2AB7DEF2}" destId="{96366464-4090-4CEC-AD7A-C3C640325E43}" srcOrd="6" destOrd="0" presId="urn:microsoft.com/office/officeart/2005/8/layout/hChevron3"/>
    <dgm:cxn modelId="{4A541EAD-18E0-4057-A26A-5FC255A16468}" type="presParOf" srcId="{E7A1AFDB-9E2F-41CC-B31E-A02A2AB7DEF2}" destId="{6C697122-C253-4F5B-98F8-5A13A9B752E6}" srcOrd="7" destOrd="0" presId="urn:microsoft.com/office/officeart/2005/8/layout/hChevron3"/>
    <dgm:cxn modelId="{ACB24A25-6285-45DF-A60F-0D160455FB5B}" type="presParOf" srcId="{E7A1AFDB-9E2F-41CC-B31E-A02A2AB7DEF2}" destId="{1DC99916-2F40-4514-A031-AA2A3CE09ED1}" srcOrd="8" destOrd="0" presId="urn:microsoft.com/office/officeart/2005/8/layout/hChevron3"/>
    <dgm:cxn modelId="{92050DB6-A58E-4828-B72F-16C0E4E91E7B}" type="presParOf" srcId="{E7A1AFDB-9E2F-41CC-B31E-A02A2AB7DEF2}" destId="{4CFEDE76-FEF6-4BD3-B51F-2D69A2A42233}" srcOrd="9" destOrd="0" presId="urn:microsoft.com/office/officeart/2005/8/layout/hChevron3"/>
    <dgm:cxn modelId="{28475D90-B86E-426D-A1A7-F4A8B3469FEF}" type="presParOf" srcId="{E7A1AFDB-9E2F-41CC-B31E-A02A2AB7DEF2}" destId="{E02278B9-7BB0-45B6-A9D7-9B9298EC1371}" srcOrd="10" destOrd="0" presId="urn:microsoft.com/office/officeart/2005/8/layout/hChevron3"/>
    <dgm:cxn modelId="{8E4448CB-C04A-41E0-A979-8E680DF08D00}" type="presParOf" srcId="{E7A1AFDB-9E2F-41CC-B31E-A02A2AB7DEF2}" destId="{DB334250-3F0E-42F4-AD79-A544233A2E9E}" srcOrd="11" destOrd="0" presId="urn:microsoft.com/office/officeart/2005/8/layout/hChevron3"/>
    <dgm:cxn modelId="{2225EB49-8D6D-4270-B8C9-395C19530E36}" type="presParOf" srcId="{E7A1AFDB-9E2F-41CC-B31E-A02A2AB7DEF2}" destId="{328F77C8-9409-40F0-8FD3-C8332B195128}" srcOrd="12" destOrd="0" presId="urn:microsoft.com/office/officeart/2005/8/layout/hChevron3"/>
    <dgm:cxn modelId="{E3BDFCEB-3B5C-4753-A1E7-DAF2C717B0F9}" type="presParOf" srcId="{E7A1AFDB-9E2F-41CC-B31E-A02A2AB7DEF2}" destId="{BD20A36A-17AD-4FF4-BC7A-77C77C51542C}" srcOrd="13" destOrd="0" presId="urn:microsoft.com/office/officeart/2005/8/layout/hChevron3"/>
    <dgm:cxn modelId="{7935C742-E5E8-4D86-A8F5-F436080D5ECA}" type="presParOf" srcId="{E7A1AFDB-9E2F-41CC-B31E-A02A2AB7DEF2}" destId="{7F0843C2-621E-42FD-BB59-C272782CE8C5}" srcOrd="14" destOrd="0" presId="urn:microsoft.com/office/officeart/2005/8/layout/hChevron3"/>
    <dgm:cxn modelId="{015FCF5F-9CDB-44EF-9579-A67A2F83EE21}" type="presParOf" srcId="{E7A1AFDB-9E2F-41CC-B31E-A02A2AB7DEF2}" destId="{8F8705B1-F233-44BC-800E-6F5C153A357B}" srcOrd="15" destOrd="0" presId="urn:microsoft.com/office/officeart/2005/8/layout/hChevron3"/>
    <dgm:cxn modelId="{CDE11AA5-B5DA-40A7-9F3B-599459ED222B}" type="presParOf" srcId="{E7A1AFDB-9E2F-41CC-B31E-A02A2AB7DEF2}" destId="{DE83A47E-AEDC-4355-B3F4-599B820FBDFD}" srcOrd="16" destOrd="0" presId="urn:microsoft.com/office/officeart/2005/8/layout/hChevron3"/>
    <dgm:cxn modelId="{3EDF4913-639A-4F32-9F32-B3BBDB38CFAD}" type="presParOf" srcId="{E7A1AFDB-9E2F-41CC-B31E-A02A2AB7DEF2}" destId="{1D4DAE39-DF98-48DF-B6B5-A24923495293}" srcOrd="17" destOrd="0" presId="urn:microsoft.com/office/officeart/2005/8/layout/hChevron3"/>
    <dgm:cxn modelId="{B0EF6016-3CCB-4F68-90D2-C10413BE23B2}" type="presParOf" srcId="{E7A1AFDB-9E2F-41CC-B31E-A02A2AB7DEF2}" destId="{CD06460A-1696-4120-815E-93876F08D9C6}" srcOrd="18" destOrd="0" presId="urn:microsoft.com/office/officeart/2005/8/layout/hChevron3"/>
    <dgm:cxn modelId="{217B9C98-3F1C-4767-AE05-40D3C39D9FCA}" type="presParOf" srcId="{E7A1AFDB-9E2F-41CC-B31E-A02A2AB7DEF2}" destId="{635E78AF-201A-495F-A133-72EC8543F4D0}" srcOrd="19" destOrd="0" presId="urn:microsoft.com/office/officeart/2005/8/layout/hChevron3"/>
    <dgm:cxn modelId="{605E1A6C-4090-4A0F-AF48-B9551B0277AA}" type="presParOf" srcId="{E7A1AFDB-9E2F-41CC-B31E-A02A2AB7DEF2}" destId="{C2266513-0866-44C9-9B31-2514C746EB9A}" srcOrd="20" destOrd="0" presId="urn:microsoft.com/office/officeart/2005/8/layout/hChevron3"/>
    <dgm:cxn modelId="{2380B3E6-AD10-41FD-BBE8-630B0BB75EA1}" type="presParOf" srcId="{E7A1AFDB-9E2F-41CC-B31E-A02A2AB7DEF2}" destId="{731F54A1-0512-4F3A-8F2E-1608337E93B3}" srcOrd="21" destOrd="0" presId="urn:microsoft.com/office/officeart/2005/8/layout/hChevron3"/>
    <dgm:cxn modelId="{87FEE2F3-2C3A-423A-AC7C-F7A8D58DEDDC}" type="presParOf" srcId="{E7A1AFDB-9E2F-41CC-B31E-A02A2AB7DEF2}" destId="{07355976-1DC9-4D3A-8956-6242BBCD2128}" srcOrd="22" destOrd="0" presId="urn:microsoft.com/office/officeart/2005/8/layout/hChevron3"/>
  </dgm:cxnLst>
  <dgm:bg>
    <a:effect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646C07-06B9-4493-8D40-22FEF3936F9F}" type="doc">
      <dgm:prSet loTypeId="urn:microsoft.com/office/officeart/2005/8/layout/venn1" loCatId="relationship" qsTypeId="urn:microsoft.com/office/officeart/2005/8/quickstyle/simple1" qsCatId="simple" csTypeId="urn:microsoft.com/office/officeart/2005/8/colors/accent1_2" csCatId="accent1" phldr="1"/>
      <dgm:spPr/>
    </dgm:pt>
    <dgm:pt modelId="{34F3EB2C-84EF-43E3-A73F-0324836239DC}">
      <dgm:prSet phldrT="[Text]" custT="1"/>
      <dgm:spPr>
        <a:solidFill>
          <a:schemeClr val="accent1">
            <a:alpha val="50000"/>
          </a:schemeClr>
        </a:solidFill>
      </dgm:spPr>
      <dgm:t>
        <a:bodyPr/>
        <a:lstStyle/>
        <a:p>
          <a:r>
            <a:rPr lang="sv-SE" sz="2000" dirty="0" smtClean="0">
              <a:solidFill>
                <a:srgbClr val="2C2C2C"/>
              </a:solidFill>
            </a:rPr>
            <a:t>Göteborgs samhället</a:t>
          </a:r>
          <a:endParaRPr lang="sv-SE" sz="2000" dirty="0">
            <a:solidFill>
              <a:srgbClr val="2C2C2C"/>
            </a:solidFill>
          </a:endParaRPr>
        </a:p>
      </dgm:t>
    </dgm:pt>
    <dgm:pt modelId="{04C86A91-B748-4BF7-A6CA-B5BB99F6835C}" type="parTrans" cxnId="{60BED79D-20FF-4084-9DD8-66977B65AEBB}">
      <dgm:prSet/>
      <dgm:spPr/>
      <dgm:t>
        <a:bodyPr/>
        <a:lstStyle/>
        <a:p>
          <a:endParaRPr lang="sv-SE"/>
        </a:p>
      </dgm:t>
    </dgm:pt>
    <dgm:pt modelId="{8301F73A-2C4C-4DCB-BE4B-31188875AD91}" type="sibTrans" cxnId="{60BED79D-20FF-4084-9DD8-66977B65AEBB}">
      <dgm:prSet/>
      <dgm:spPr/>
      <dgm:t>
        <a:bodyPr/>
        <a:lstStyle/>
        <a:p>
          <a:endParaRPr lang="sv-SE"/>
        </a:p>
      </dgm:t>
    </dgm:pt>
    <dgm:pt modelId="{DFC864E8-18F6-4C57-8990-B16DD1227335}">
      <dgm:prSet phldrT="[Text]" custT="1"/>
      <dgm:spPr>
        <a:solidFill>
          <a:schemeClr val="accent2">
            <a:alpha val="50000"/>
          </a:schemeClr>
        </a:solidFill>
      </dgm:spPr>
      <dgm:t>
        <a:bodyPr/>
        <a:lstStyle/>
        <a:p>
          <a:r>
            <a:rPr lang="sv-SE" sz="2000" dirty="0" smtClean="0">
              <a:solidFill>
                <a:srgbClr val="2C2C2C"/>
              </a:solidFill>
            </a:rPr>
            <a:t>Medborgaren</a:t>
          </a:r>
          <a:endParaRPr lang="sv-SE" sz="2000" dirty="0">
            <a:solidFill>
              <a:srgbClr val="2C2C2C"/>
            </a:solidFill>
          </a:endParaRPr>
        </a:p>
      </dgm:t>
    </dgm:pt>
    <dgm:pt modelId="{F0F1A41C-E3D7-4191-BB82-DCFE00837309}" type="parTrans" cxnId="{390FED09-B6DA-42C2-9754-8EFDC34AE6C4}">
      <dgm:prSet/>
      <dgm:spPr/>
      <dgm:t>
        <a:bodyPr/>
        <a:lstStyle/>
        <a:p>
          <a:endParaRPr lang="sv-SE"/>
        </a:p>
      </dgm:t>
    </dgm:pt>
    <dgm:pt modelId="{2B198316-36F6-4A3A-8D78-CC872B3AAD16}" type="sibTrans" cxnId="{390FED09-B6DA-42C2-9754-8EFDC34AE6C4}">
      <dgm:prSet/>
      <dgm:spPr/>
      <dgm:t>
        <a:bodyPr/>
        <a:lstStyle/>
        <a:p>
          <a:endParaRPr lang="sv-SE"/>
        </a:p>
      </dgm:t>
    </dgm:pt>
    <dgm:pt modelId="{20211230-1C22-47B2-A051-4B7743901BD2}">
      <dgm:prSet phldrT="[Text]" custT="1"/>
      <dgm:spPr>
        <a:solidFill>
          <a:schemeClr val="accent4">
            <a:alpha val="50000"/>
          </a:schemeClr>
        </a:solidFill>
        <a:ln>
          <a:solidFill>
            <a:schemeClr val="bg1"/>
          </a:solidFill>
        </a:ln>
      </dgm:spPr>
      <dgm:t>
        <a:bodyPr/>
        <a:lstStyle/>
        <a:p>
          <a:r>
            <a:rPr lang="sv-SE" sz="2000" dirty="0" smtClean="0">
              <a:solidFill>
                <a:srgbClr val="2C2C2C"/>
              </a:solidFill>
            </a:rPr>
            <a:t>Verksamheten</a:t>
          </a:r>
        </a:p>
      </dgm:t>
    </dgm:pt>
    <dgm:pt modelId="{1F19D697-B643-4FE2-A39E-456B669AB060}" type="sibTrans" cxnId="{2ED7FE79-997D-4901-B80F-CF71BA53BB19}">
      <dgm:prSet/>
      <dgm:spPr/>
      <dgm:t>
        <a:bodyPr/>
        <a:lstStyle/>
        <a:p>
          <a:endParaRPr lang="sv-SE"/>
        </a:p>
      </dgm:t>
    </dgm:pt>
    <dgm:pt modelId="{9545ED84-8639-4D7C-8D92-5582BB092DD4}" type="parTrans" cxnId="{2ED7FE79-997D-4901-B80F-CF71BA53BB19}">
      <dgm:prSet/>
      <dgm:spPr/>
      <dgm:t>
        <a:bodyPr/>
        <a:lstStyle/>
        <a:p>
          <a:endParaRPr lang="sv-SE"/>
        </a:p>
      </dgm:t>
    </dgm:pt>
    <dgm:pt modelId="{ABAEC1AC-3960-4D8A-AD55-A00347312E28}" type="pres">
      <dgm:prSet presAssocID="{6C646C07-06B9-4493-8D40-22FEF3936F9F}" presName="compositeShape" presStyleCnt="0">
        <dgm:presLayoutVars>
          <dgm:chMax val="7"/>
          <dgm:dir/>
          <dgm:resizeHandles val="exact"/>
        </dgm:presLayoutVars>
      </dgm:prSet>
      <dgm:spPr/>
    </dgm:pt>
    <dgm:pt modelId="{875025BD-6D7D-40F8-BF48-0ED5CE2FE721}" type="pres">
      <dgm:prSet presAssocID="{34F3EB2C-84EF-43E3-A73F-0324836239DC}" presName="circ1" presStyleLbl="vennNode1" presStyleIdx="0" presStyleCnt="3"/>
      <dgm:spPr/>
      <dgm:t>
        <a:bodyPr/>
        <a:lstStyle/>
        <a:p>
          <a:endParaRPr lang="sv-SE"/>
        </a:p>
      </dgm:t>
    </dgm:pt>
    <dgm:pt modelId="{F795059C-F392-4924-B39C-69C16F29014D}" type="pres">
      <dgm:prSet presAssocID="{34F3EB2C-84EF-43E3-A73F-0324836239DC}" presName="circ1Tx" presStyleLbl="revTx" presStyleIdx="0" presStyleCnt="0">
        <dgm:presLayoutVars>
          <dgm:chMax val="0"/>
          <dgm:chPref val="0"/>
          <dgm:bulletEnabled val="1"/>
        </dgm:presLayoutVars>
      </dgm:prSet>
      <dgm:spPr/>
      <dgm:t>
        <a:bodyPr/>
        <a:lstStyle/>
        <a:p>
          <a:endParaRPr lang="sv-SE"/>
        </a:p>
      </dgm:t>
    </dgm:pt>
    <dgm:pt modelId="{524C3F6C-3F5D-4679-B1B0-CBDC2C29C09E}" type="pres">
      <dgm:prSet presAssocID="{20211230-1C22-47B2-A051-4B7743901BD2}" presName="circ2" presStyleLbl="vennNode1" presStyleIdx="1" presStyleCnt="3" custLinFactNeighborY="2083"/>
      <dgm:spPr/>
      <dgm:t>
        <a:bodyPr/>
        <a:lstStyle/>
        <a:p>
          <a:endParaRPr lang="sv-SE"/>
        </a:p>
      </dgm:t>
    </dgm:pt>
    <dgm:pt modelId="{0D6B1191-3C0B-4692-8DDC-449AF7BC16DF}" type="pres">
      <dgm:prSet presAssocID="{20211230-1C22-47B2-A051-4B7743901BD2}" presName="circ2Tx" presStyleLbl="revTx" presStyleIdx="0" presStyleCnt="0">
        <dgm:presLayoutVars>
          <dgm:chMax val="0"/>
          <dgm:chPref val="0"/>
          <dgm:bulletEnabled val="1"/>
        </dgm:presLayoutVars>
      </dgm:prSet>
      <dgm:spPr/>
      <dgm:t>
        <a:bodyPr/>
        <a:lstStyle/>
        <a:p>
          <a:endParaRPr lang="sv-SE"/>
        </a:p>
      </dgm:t>
    </dgm:pt>
    <dgm:pt modelId="{4F6AA469-A54E-40CB-A7D2-70870997067B}" type="pres">
      <dgm:prSet presAssocID="{DFC864E8-18F6-4C57-8990-B16DD1227335}" presName="circ3" presStyleLbl="vennNode1" presStyleIdx="2" presStyleCnt="3"/>
      <dgm:spPr/>
      <dgm:t>
        <a:bodyPr/>
        <a:lstStyle/>
        <a:p>
          <a:endParaRPr lang="sv-SE"/>
        </a:p>
      </dgm:t>
    </dgm:pt>
    <dgm:pt modelId="{DB1AC458-4793-48EB-BE4F-50F37611CA42}" type="pres">
      <dgm:prSet presAssocID="{DFC864E8-18F6-4C57-8990-B16DD1227335}" presName="circ3Tx" presStyleLbl="revTx" presStyleIdx="0" presStyleCnt="0">
        <dgm:presLayoutVars>
          <dgm:chMax val="0"/>
          <dgm:chPref val="0"/>
          <dgm:bulletEnabled val="1"/>
        </dgm:presLayoutVars>
      </dgm:prSet>
      <dgm:spPr/>
      <dgm:t>
        <a:bodyPr/>
        <a:lstStyle/>
        <a:p>
          <a:endParaRPr lang="sv-SE"/>
        </a:p>
      </dgm:t>
    </dgm:pt>
  </dgm:ptLst>
  <dgm:cxnLst>
    <dgm:cxn modelId="{B6338AD8-9B07-49E7-92F4-B6C28A46D7A5}" type="presOf" srcId="{34F3EB2C-84EF-43E3-A73F-0324836239DC}" destId="{875025BD-6D7D-40F8-BF48-0ED5CE2FE721}" srcOrd="0" destOrd="0" presId="urn:microsoft.com/office/officeart/2005/8/layout/venn1"/>
    <dgm:cxn modelId="{390FED09-B6DA-42C2-9754-8EFDC34AE6C4}" srcId="{6C646C07-06B9-4493-8D40-22FEF3936F9F}" destId="{DFC864E8-18F6-4C57-8990-B16DD1227335}" srcOrd="2" destOrd="0" parTransId="{F0F1A41C-E3D7-4191-BB82-DCFE00837309}" sibTransId="{2B198316-36F6-4A3A-8D78-CC872B3AAD16}"/>
    <dgm:cxn modelId="{51A1DBDA-E00E-4F33-A7ED-2AF65190B85E}" type="presOf" srcId="{6C646C07-06B9-4493-8D40-22FEF3936F9F}" destId="{ABAEC1AC-3960-4D8A-AD55-A00347312E28}" srcOrd="0" destOrd="0" presId="urn:microsoft.com/office/officeart/2005/8/layout/venn1"/>
    <dgm:cxn modelId="{80F8B609-EB7A-484A-85DF-BEDF2746EB3E}" type="presOf" srcId="{34F3EB2C-84EF-43E3-A73F-0324836239DC}" destId="{F795059C-F392-4924-B39C-69C16F29014D}" srcOrd="1" destOrd="0" presId="urn:microsoft.com/office/officeart/2005/8/layout/venn1"/>
    <dgm:cxn modelId="{3A5D1367-0E7A-4B99-A3EC-5C124250EFDC}" type="presOf" srcId="{DFC864E8-18F6-4C57-8990-B16DD1227335}" destId="{4F6AA469-A54E-40CB-A7D2-70870997067B}" srcOrd="0" destOrd="0" presId="urn:microsoft.com/office/officeart/2005/8/layout/venn1"/>
    <dgm:cxn modelId="{E228AAD7-8916-4105-B1D6-C8F8BA6A41AD}" type="presOf" srcId="{DFC864E8-18F6-4C57-8990-B16DD1227335}" destId="{DB1AC458-4793-48EB-BE4F-50F37611CA42}" srcOrd="1" destOrd="0" presId="urn:microsoft.com/office/officeart/2005/8/layout/venn1"/>
    <dgm:cxn modelId="{2ED7FE79-997D-4901-B80F-CF71BA53BB19}" srcId="{6C646C07-06B9-4493-8D40-22FEF3936F9F}" destId="{20211230-1C22-47B2-A051-4B7743901BD2}" srcOrd="1" destOrd="0" parTransId="{9545ED84-8639-4D7C-8D92-5582BB092DD4}" sibTransId="{1F19D697-B643-4FE2-A39E-456B669AB060}"/>
    <dgm:cxn modelId="{6F247435-3DDC-4A40-A7C6-5695DF8945F7}" type="presOf" srcId="{20211230-1C22-47B2-A051-4B7743901BD2}" destId="{0D6B1191-3C0B-4692-8DDC-449AF7BC16DF}" srcOrd="1" destOrd="0" presId="urn:microsoft.com/office/officeart/2005/8/layout/venn1"/>
    <dgm:cxn modelId="{B97EA290-8689-40E1-B260-B72FE959E472}" type="presOf" srcId="{20211230-1C22-47B2-A051-4B7743901BD2}" destId="{524C3F6C-3F5D-4679-B1B0-CBDC2C29C09E}" srcOrd="0" destOrd="0" presId="urn:microsoft.com/office/officeart/2005/8/layout/venn1"/>
    <dgm:cxn modelId="{60BED79D-20FF-4084-9DD8-66977B65AEBB}" srcId="{6C646C07-06B9-4493-8D40-22FEF3936F9F}" destId="{34F3EB2C-84EF-43E3-A73F-0324836239DC}" srcOrd="0" destOrd="0" parTransId="{04C86A91-B748-4BF7-A6CA-B5BB99F6835C}" sibTransId="{8301F73A-2C4C-4DCB-BE4B-31188875AD91}"/>
    <dgm:cxn modelId="{32EBA836-39D2-46B8-8424-F92B876DBB04}" type="presParOf" srcId="{ABAEC1AC-3960-4D8A-AD55-A00347312E28}" destId="{875025BD-6D7D-40F8-BF48-0ED5CE2FE721}" srcOrd="0" destOrd="0" presId="urn:microsoft.com/office/officeart/2005/8/layout/venn1"/>
    <dgm:cxn modelId="{AD446556-5DCA-4E5D-897C-05674804A03B}" type="presParOf" srcId="{ABAEC1AC-3960-4D8A-AD55-A00347312E28}" destId="{F795059C-F392-4924-B39C-69C16F29014D}" srcOrd="1" destOrd="0" presId="urn:microsoft.com/office/officeart/2005/8/layout/venn1"/>
    <dgm:cxn modelId="{F1865B0D-9B16-42B5-886E-CDF0FAEDBEA3}" type="presParOf" srcId="{ABAEC1AC-3960-4D8A-AD55-A00347312E28}" destId="{524C3F6C-3F5D-4679-B1B0-CBDC2C29C09E}" srcOrd="2" destOrd="0" presId="urn:microsoft.com/office/officeart/2005/8/layout/venn1"/>
    <dgm:cxn modelId="{4131D38C-C0B2-49F7-9699-7E4817E11B7D}" type="presParOf" srcId="{ABAEC1AC-3960-4D8A-AD55-A00347312E28}" destId="{0D6B1191-3C0B-4692-8DDC-449AF7BC16DF}" srcOrd="3" destOrd="0" presId="urn:microsoft.com/office/officeart/2005/8/layout/venn1"/>
    <dgm:cxn modelId="{9D3779ED-1E7A-4DC8-808E-232B660BF90B}" type="presParOf" srcId="{ABAEC1AC-3960-4D8A-AD55-A00347312E28}" destId="{4F6AA469-A54E-40CB-A7D2-70870997067B}" srcOrd="4" destOrd="0" presId="urn:microsoft.com/office/officeart/2005/8/layout/venn1"/>
    <dgm:cxn modelId="{682D92FC-3766-4A4C-80B1-FA1BAAC9FD34}" type="presParOf" srcId="{ABAEC1AC-3960-4D8A-AD55-A00347312E28}" destId="{DB1AC458-4793-48EB-BE4F-50F37611CA42}"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1CDBF8-78DF-468F-BB63-FFA931776DEB}">
      <dsp:nvSpPr>
        <dsp:cNvPr id="0" name=""/>
        <dsp:cNvSpPr/>
      </dsp:nvSpPr>
      <dsp:spPr>
        <a:xfrm>
          <a:off x="75343" y="109054"/>
          <a:ext cx="760644" cy="760644"/>
        </a:xfrm>
        <a:prstGeom prst="pie">
          <a:avLst>
            <a:gd name="adj1" fmla="val 16200000"/>
            <a:gd name="adj2" fmla="val 2052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44450">
            <a:lnSpc>
              <a:spcPct val="100000"/>
            </a:lnSpc>
            <a:spcBef>
              <a:spcPct val="0"/>
            </a:spcBef>
            <a:spcAft>
              <a:spcPts val="0"/>
            </a:spcAft>
          </a:pPr>
          <a:r>
            <a:rPr lang="sv-SE" sz="100" b="1" kern="1200" dirty="0" smtClean="0"/>
            <a:t>Reglementen ägardirektiv</a:t>
          </a:r>
        </a:p>
        <a:p>
          <a:pPr lvl="0" algn="ctr" defTabSz="44450">
            <a:lnSpc>
              <a:spcPct val="100000"/>
            </a:lnSpc>
            <a:spcBef>
              <a:spcPct val="0"/>
            </a:spcBef>
            <a:spcAft>
              <a:spcPts val="0"/>
            </a:spcAft>
          </a:pPr>
          <a:r>
            <a:rPr lang="sv-SE" sz="100" b="1" kern="1200" dirty="0" smtClean="0"/>
            <a:t>bolagsordningar</a:t>
          </a:r>
          <a:endParaRPr lang="sv-SE" sz="100" b="1" kern="1200" dirty="0"/>
        </a:p>
      </dsp:txBody>
      <dsp:txXfrm>
        <a:off x="465263" y="222698"/>
        <a:ext cx="258075" cy="176578"/>
      </dsp:txXfrm>
    </dsp:sp>
    <dsp:sp modelId="{F528FE0A-F939-4C7F-9BF1-80FBFD9408F4}">
      <dsp:nvSpPr>
        <dsp:cNvPr id="0" name=""/>
        <dsp:cNvSpPr/>
      </dsp:nvSpPr>
      <dsp:spPr>
        <a:xfrm>
          <a:off x="74901" y="108152"/>
          <a:ext cx="760644" cy="760644"/>
        </a:xfrm>
        <a:prstGeom prst="pie">
          <a:avLst>
            <a:gd name="adj1" fmla="val 20520000"/>
            <a:gd name="adj2" fmla="val 324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44450">
            <a:lnSpc>
              <a:spcPct val="100000"/>
            </a:lnSpc>
            <a:spcBef>
              <a:spcPct val="0"/>
            </a:spcBef>
            <a:spcAft>
              <a:spcPts val="0"/>
            </a:spcAft>
          </a:pPr>
          <a:r>
            <a:rPr lang="sv-SE" sz="100" b="1" kern="1200" dirty="0" smtClean="0"/>
            <a:t>Kommunfull-mäktiges budget</a:t>
          </a:r>
          <a:endParaRPr lang="sv-SE" sz="100" b="1" kern="1200" dirty="0"/>
        </a:p>
      </dsp:txBody>
      <dsp:txXfrm>
        <a:off x="572037" y="452253"/>
        <a:ext cx="226382" cy="191066"/>
      </dsp:txXfrm>
    </dsp:sp>
    <dsp:sp modelId="{5E13CA19-C071-40C7-9C75-6489D47D4172}">
      <dsp:nvSpPr>
        <dsp:cNvPr id="0" name=""/>
        <dsp:cNvSpPr/>
      </dsp:nvSpPr>
      <dsp:spPr>
        <a:xfrm>
          <a:off x="76134" y="109072"/>
          <a:ext cx="760644" cy="760644"/>
        </a:xfrm>
        <a:prstGeom prst="pie">
          <a:avLst>
            <a:gd name="adj1" fmla="val 3240000"/>
            <a:gd name="adj2" fmla="val 756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44450">
            <a:lnSpc>
              <a:spcPct val="100000"/>
            </a:lnSpc>
            <a:spcBef>
              <a:spcPct val="0"/>
            </a:spcBef>
            <a:spcAft>
              <a:spcPts val="0"/>
            </a:spcAft>
          </a:pPr>
          <a:r>
            <a:rPr lang="sv-SE" sz="100" b="1" kern="1200" dirty="0" smtClean="0"/>
            <a:t>Regler,</a:t>
          </a:r>
        </a:p>
        <a:p>
          <a:pPr lvl="0" algn="ctr" defTabSz="44450">
            <a:lnSpc>
              <a:spcPct val="100000"/>
            </a:lnSpc>
            <a:spcBef>
              <a:spcPct val="0"/>
            </a:spcBef>
            <a:spcAft>
              <a:spcPts val="0"/>
            </a:spcAft>
          </a:pPr>
          <a:r>
            <a:rPr lang="sv-SE" sz="100" b="1" kern="1200" dirty="0" smtClean="0"/>
            <a:t>riktlinjer, </a:t>
          </a:r>
        </a:p>
        <a:p>
          <a:pPr lvl="0" algn="ctr" defTabSz="44450">
            <a:lnSpc>
              <a:spcPct val="100000"/>
            </a:lnSpc>
            <a:spcBef>
              <a:spcPct val="0"/>
            </a:spcBef>
            <a:spcAft>
              <a:spcPts val="0"/>
            </a:spcAft>
          </a:pPr>
          <a:r>
            <a:rPr lang="sv-SE" sz="100" b="1" kern="1200" dirty="0" smtClean="0"/>
            <a:t>policyer, </a:t>
          </a:r>
          <a:r>
            <a:rPr lang="sv-SE" sz="100" b="1" kern="1200" dirty="0" err="1" smtClean="0"/>
            <a:t>etc</a:t>
          </a:r>
          <a:endParaRPr lang="sv-SE" sz="100" b="1" kern="1200" dirty="0" smtClean="0"/>
        </a:p>
      </dsp:txBody>
      <dsp:txXfrm>
        <a:off x="320626" y="679556"/>
        <a:ext cx="271658" cy="162995"/>
      </dsp:txXfrm>
    </dsp:sp>
    <dsp:sp modelId="{A4FEB9EA-BF72-49C3-9C9C-B3DDB79F1151}">
      <dsp:nvSpPr>
        <dsp:cNvPr id="0" name=""/>
        <dsp:cNvSpPr/>
      </dsp:nvSpPr>
      <dsp:spPr>
        <a:xfrm>
          <a:off x="74726" y="103132"/>
          <a:ext cx="760644" cy="760644"/>
        </a:xfrm>
        <a:prstGeom prst="pie">
          <a:avLst>
            <a:gd name="adj1" fmla="val 7560000"/>
            <a:gd name="adj2" fmla="val 1188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133350">
            <a:lnSpc>
              <a:spcPct val="90000"/>
            </a:lnSpc>
            <a:spcBef>
              <a:spcPct val="0"/>
            </a:spcBef>
            <a:spcAft>
              <a:spcPts val="0"/>
            </a:spcAft>
          </a:pPr>
          <a:r>
            <a:rPr lang="sv-SE" sz="300" b="1" kern="1200" dirty="0" smtClean="0"/>
            <a:t>Program,</a:t>
          </a:r>
        </a:p>
        <a:p>
          <a:pPr lvl="0" algn="ctr" defTabSz="133350">
            <a:lnSpc>
              <a:spcPct val="90000"/>
            </a:lnSpc>
            <a:spcBef>
              <a:spcPct val="0"/>
            </a:spcBef>
            <a:spcAft>
              <a:spcPts val="0"/>
            </a:spcAft>
          </a:pPr>
          <a:r>
            <a:rPr lang="sv-SE" sz="300" b="1" kern="1200" dirty="0" smtClean="0"/>
            <a:t>planer, </a:t>
          </a:r>
          <a:r>
            <a:rPr lang="sv-SE" sz="300" b="1" kern="1200" dirty="0" err="1" smtClean="0"/>
            <a:t>etc</a:t>
          </a:r>
          <a:endParaRPr lang="sv-SE" sz="300" b="1" kern="1200" dirty="0"/>
        </a:p>
      </dsp:txBody>
      <dsp:txXfrm>
        <a:off x="110948" y="447233"/>
        <a:ext cx="226382" cy="191066"/>
      </dsp:txXfrm>
    </dsp:sp>
    <dsp:sp modelId="{87B4C0A2-8E5C-4A2E-A805-0C4070343027}">
      <dsp:nvSpPr>
        <dsp:cNvPr id="0" name=""/>
        <dsp:cNvSpPr/>
      </dsp:nvSpPr>
      <dsp:spPr>
        <a:xfrm>
          <a:off x="75054" y="109293"/>
          <a:ext cx="760644" cy="760644"/>
        </a:xfrm>
        <a:prstGeom prst="pie">
          <a:avLst>
            <a:gd name="adj1" fmla="val 11880000"/>
            <a:gd name="adj2" fmla="val 1620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133350">
            <a:lnSpc>
              <a:spcPct val="90000"/>
            </a:lnSpc>
            <a:spcBef>
              <a:spcPct val="0"/>
            </a:spcBef>
            <a:spcAft>
              <a:spcPct val="35000"/>
            </a:spcAft>
          </a:pPr>
          <a:r>
            <a:rPr lang="sv-SE" sz="300" b="1" kern="1200" dirty="0" smtClean="0"/>
            <a:t>Löpande beslut</a:t>
          </a:r>
          <a:endParaRPr lang="sv-SE" sz="700" b="1" kern="1200" dirty="0"/>
        </a:p>
      </dsp:txBody>
      <dsp:txXfrm>
        <a:off x="185981" y="225201"/>
        <a:ext cx="258075" cy="176578"/>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ADEB93-EF5A-4DF1-9DCA-B9E93620B7B0}">
      <dsp:nvSpPr>
        <dsp:cNvPr id="0" name=""/>
        <dsp:cNvSpPr/>
      </dsp:nvSpPr>
      <dsp:spPr>
        <a:xfrm>
          <a:off x="304684" y="0"/>
          <a:ext cx="4336256" cy="4336256"/>
        </a:xfrm>
        <a:prstGeom prst="triangl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DEDF52-072E-4780-8143-5342140E1F6B}">
      <dsp:nvSpPr>
        <dsp:cNvPr id="0" name=""/>
        <dsp:cNvSpPr/>
      </dsp:nvSpPr>
      <dsp:spPr>
        <a:xfrm>
          <a:off x="2622005" y="435954"/>
          <a:ext cx="3471120" cy="1026473"/>
        </a:xfrm>
        <a:prstGeom prst="roundRect">
          <a:avLst/>
        </a:prstGeom>
        <a:solidFill>
          <a:schemeClr val="lt1">
            <a:alpha val="90000"/>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v-SE" sz="2000" b="0" kern="1200" dirty="0" smtClean="0">
              <a:solidFill>
                <a:srgbClr val="2C2C2C"/>
              </a:solidFill>
              <a:latin typeface="Arial" pitchFamily="34" charset="0"/>
              <a:cs typeface="Arial" pitchFamily="34" charset="0"/>
            </a:rPr>
            <a:t>Göteborgs Stad – </a:t>
          </a:r>
          <a:br>
            <a:rPr lang="sv-SE" sz="2000" b="0" kern="1200" dirty="0" smtClean="0">
              <a:solidFill>
                <a:srgbClr val="2C2C2C"/>
              </a:solidFill>
              <a:latin typeface="Arial" pitchFamily="34" charset="0"/>
              <a:cs typeface="Arial" pitchFamily="34" charset="0"/>
            </a:rPr>
          </a:br>
          <a:r>
            <a:rPr lang="sv-SE" sz="2000" b="0" kern="1200" dirty="0" smtClean="0">
              <a:solidFill>
                <a:srgbClr val="2C2C2C"/>
              </a:solidFill>
              <a:latin typeface="Arial" pitchFamily="34" charset="0"/>
              <a:cs typeface="Arial" pitchFamily="34" charset="0"/>
            </a:rPr>
            <a:t>hela staden perspektiv</a:t>
          </a:r>
          <a:endParaRPr lang="sv-SE" sz="2000" b="0" kern="1200" dirty="0">
            <a:solidFill>
              <a:srgbClr val="2C2C2C"/>
            </a:solidFill>
            <a:latin typeface="Arial" pitchFamily="34" charset="0"/>
            <a:cs typeface="Arial" pitchFamily="34" charset="0"/>
          </a:endParaRPr>
        </a:p>
      </dsp:txBody>
      <dsp:txXfrm>
        <a:off x="2622005" y="435954"/>
        <a:ext cx="3471120" cy="1026473"/>
      </dsp:txXfrm>
    </dsp:sp>
    <dsp:sp modelId="{B32B8494-E1DF-4A2D-8EEA-A60A71A87DB5}">
      <dsp:nvSpPr>
        <dsp:cNvPr id="0" name=""/>
        <dsp:cNvSpPr/>
      </dsp:nvSpPr>
      <dsp:spPr>
        <a:xfrm>
          <a:off x="2586224" y="1590736"/>
          <a:ext cx="3542684" cy="1026473"/>
        </a:xfrm>
        <a:prstGeom prst="roundRect">
          <a:avLst/>
        </a:prstGeom>
        <a:solidFill>
          <a:srgbClr val="FFC000">
            <a:alpha val="90000"/>
          </a:srgb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v-SE" sz="2000" b="0" kern="1200" dirty="0" smtClean="0">
              <a:solidFill>
                <a:srgbClr val="2C2C2C"/>
              </a:solidFill>
              <a:latin typeface="Arial" pitchFamily="34" charset="0"/>
              <a:cs typeface="Arial" pitchFamily="34" charset="0"/>
            </a:rPr>
            <a:t>Förvaltnings- och bolagsledning</a:t>
          </a:r>
          <a:endParaRPr lang="sv-SE" sz="2000" b="0" kern="1200" dirty="0">
            <a:solidFill>
              <a:srgbClr val="2C2C2C"/>
            </a:solidFill>
            <a:latin typeface="Arial" pitchFamily="34" charset="0"/>
            <a:cs typeface="Arial" pitchFamily="34" charset="0"/>
          </a:endParaRPr>
        </a:p>
      </dsp:txBody>
      <dsp:txXfrm>
        <a:off x="2586224" y="1590736"/>
        <a:ext cx="3542684" cy="1026473"/>
      </dsp:txXfrm>
    </dsp:sp>
    <dsp:sp modelId="{0923859A-9AD2-46B7-8046-08DC6E2C7450}">
      <dsp:nvSpPr>
        <dsp:cNvPr id="0" name=""/>
        <dsp:cNvSpPr/>
      </dsp:nvSpPr>
      <dsp:spPr>
        <a:xfrm>
          <a:off x="2558855" y="2745519"/>
          <a:ext cx="3597420" cy="1026473"/>
        </a:xfrm>
        <a:prstGeom prst="roundRect">
          <a:avLst/>
        </a:prstGeom>
        <a:solidFill>
          <a:srgbClr val="92D050">
            <a:alpha val="90000"/>
          </a:srgb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v-SE" sz="2000" b="0" kern="1200" dirty="0" smtClean="0">
              <a:solidFill>
                <a:srgbClr val="2C2C2C"/>
              </a:solidFill>
              <a:latin typeface="Arial" pitchFamily="34" charset="0"/>
              <a:cs typeface="Arial" pitchFamily="34" charset="0"/>
            </a:rPr>
            <a:t>Verksamheten (processer/områden/projekt</a:t>
          </a:r>
          <a:r>
            <a:rPr lang="sv-SE" sz="2000" b="0" kern="1200" dirty="0" smtClean="0">
              <a:latin typeface="Arial" pitchFamily="34" charset="0"/>
              <a:cs typeface="Arial" pitchFamily="34" charset="0"/>
            </a:rPr>
            <a:t>)</a:t>
          </a:r>
          <a:endParaRPr lang="sv-SE" sz="2000" b="0" kern="1200" dirty="0">
            <a:latin typeface="Arial" pitchFamily="34" charset="0"/>
            <a:cs typeface="Arial" pitchFamily="34" charset="0"/>
          </a:endParaRPr>
        </a:p>
      </dsp:txBody>
      <dsp:txXfrm>
        <a:off x="2558855" y="2745519"/>
        <a:ext cx="3597420" cy="1026473"/>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53B0EB-AA1F-4FAE-AE45-E1D4E5BD041F}">
      <dsp:nvSpPr>
        <dsp:cNvPr id="0" name=""/>
        <dsp:cNvSpPr/>
      </dsp:nvSpPr>
      <dsp:spPr>
        <a:xfrm>
          <a:off x="3456" y="1436937"/>
          <a:ext cx="1071383" cy="64283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v-SE" sz="1200" kern="1200" dirty="0" err="1">
              <a:solidFill>
                <a:schemeClr val="tx1">
                  <a:lumMod val="50000"/>
                </a:schemeClr>
              </a:solidFill>
            </a:rPr>
            <a:t>Risk-identifiering</a:t>
          </a:r>
          <a:endParaRPr lang="sv-SE" sz="1200" kern="1200" dirty="0">
            <a:solidFill>
              <a:schemeClr val="tx1">
                <a:lumMod val="50000"/>
              </a:schemeClr>
            </a:solidFill>
          </a:endParaRPr>
        </a:p>
      </dsp:txBody>
      <dsp:txXfrm>
        <a:off x="3456" y="1436937"/>
        <a:ext cx="1071383" cy="642830"/>
      </dsp:txXfrm>
    </dsp:sp>
    <dsp:sp modelId="{64B2BB65-9A6D-44FC-8135-2CB29C4B1066}">
      <dsp:nvSpPr>
        <dsp:cNvPr id="0" name=""/>
        <dsp:cNvSpPr/>
      </dsp:nvSpPr>
      <dsp:spPr>
        <a:xfrm>
          <a:off x="1181978" y="1625501"/>
          <a:ext cx="227133" cy="26570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sv-SE" sz="1200" kern="1200"/>
        </a:p>
      </dsp:txBody>
      <dsp:txXfrm>
        <a:off x="1181978" y="1625501"/>
        <a:ext cx="227133" cy="265703"/>
      </dsp:txXfrm>
    </dsp:sp>
    <dsp:sp modelId="{8A00FE71-04D6-4115-B467-D19E5CB6ACCC}">
      <dsp:nvSpPr>
        <dsp:cNvPr id="0" name=""/>
        <dsp:cNvSpPr/>
      </dsp:nvSpPr>
      <dsp:spPr>
        <a:xfrm>
          <a:off x="1503393" y="1436937"/>
          <a:ext cx="1071383" cy="642830"/>
        </a:xfrm>
        <a:prstGeom prst="roundRect">
          <a:avLst>
            <a:gd name="adj" fmla="val 10000"/>
          </a:avLst>
        </a:prstGeom>
        <a:solidFill>
          <a:schemeClr val="accent3">
            <a:hueOff val="583576"/>
            <a:satOff val="4185"/>
            <a:lumOff val="-1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v-SE" sz="1200" kern="1200" dirty="0">
              <a:solidFill>
                <a:schemeClr val="tx1">
                  <a:lumMod val="50000"/>
                </a:schemeClr>
              </a:solidFill>
            </a:rPr>
            <a:t>Riskanalys</a:t>
          </a:r>
        </a:p>
      </dsp:txBody>
      <dsp:txXfrm>
        <a:off x="1503393" y="1436937"/>
        <a:ext cx="1071383" cy="642830"/>
      </dsp:txXfrm>
    </dsp:sp>
    <dsp:sp modelId="{C5EAFA99-9E41-4BF9-A14D-E8C4EDDB1125}">
      <dsp:nvSpPr>
        <dsp:cNvPr id="0" name=""/>
        <dsp:cNvSpPr/>
      </dsp:nvSpPr>
      <dsp:spPr>
        <a:xfrm>
          <a:off x="2681915" y="1625501"/>
          <a:ext cx="227133" cy="265703"/>
        </a:xfrm>
        <a:prstGeom prst="rightArrow">
          <a:avLst>
            <a:gd name="adj1" fmla="val 60000"/>
            <a:gd name="adj2" fmla="val 50000"/>
          </a:avLst>
        </a:prstGeom>
        <a:solidFill>
          <a:schemeClr val="accent3">
            <a:hueOff val="778102"/>
            <a:satOff val="5580"/>
            <a:lumOff val="-248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sv-SE" sz="1200" kern="1200"/>
        </a:p>
      </dsp:txBody>
      <dsp:txXfrm>
        <a:off x="2681915" y="1625501"/>
        <a:ext cx="227133" cy="265703"/>
      </dsp:txXfrm>
    </dsp:sp>
    <dsp:sp modelId="{D3D5CC8C-5898-43C2-8EE6-49C1BE1C7A3B}">
      <dsp:nvSpPr>
        <dsp:cNvPr id="0" name=""/>
        <dsp:cNvSpPr/>
      </dsp:nvSpPr>
      <dsp:spPr>
        <a:xfrm>
          <a:off x="3003330" y="1436937"/>
          <a:ext cx="1071383" cy="642830"/>
        </a:xfrm>
        <a:prstGeom prst="roundRect">
          <a:avLst>
            <a:gd name="adj" fmla="val 10000"/>
          </a:avLst>
        </a:prstGeom>
        <a:solidFill>
          <a:schemeClr val="accent3">
            <a:hueOff val="1167153"/>
            <a:satOff val="8369"/>
            <a:lumOff val="-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v-SE" sz="1200" kern="1200" dirty="0" err="1">
              <a:solidFill>
                <a:schemeClr val="tx1">
                  <a:lumMod val="50000"/>
                </a:schemeClr>
              </a:solidFill>
            </a:rPr>
            <a:t>Risk-utvärdering</a:t>
          </a:r>
          <a:endParaRPr lang="sv-SE" sz="1200" kern="1200" dirty="0">
            <a:solidFill>
              <a:schemeClr val="tx1">
                <a:lumMod val="50000"/>
              </a:schemeClr>
            </a:solidFill>
          </a:endParaRPr>
        </a:p>
      </dsp:txBody>
      <dsp:txXfrm>
        <a:off x="3003330" y="1436937"/>
        <a:ext cx="1071383" cy="642830"/>
      </dsp:txXfrm>
    </dsp:sp>
    <dsp:sp modelId="{19DE4BA8-4FF6-4D80-A184-46A2A605E1B0}">
      <dsp:nvSpPr>
        <dsp:cNvPr id="0" name=""/>
        <dsp:cNvSpPr/>
      </dsp:nvSpPr>
      <dsp:spPr>
        <a:xfrm>
          <a:off x="4181852" y="1625501"/>
          <a:ext cx="227133" cy="265703"/>
        </a:xfrm>
        <a:prstGeom prst="rightArrow">
          <a:avLst>
            <a:gd name="adj1" fmla="val 60000"/>
            <a:gd name="adj2" fmla="val 50000"/>
          </a:avLst>
        </a:prstGeom>
        <a:solidFill>
          <a:schemeClr val="accent3">
            <a:hueOff val="1556204"/>
            <a:satOff val="11159"/>
            <a:lumOff val="-49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sv-SE" sz="1200" kern="1200"/>
        </a:p>
      </dsp:txBody>
      <dsp:txXfrm>
        <a:off x="4181852" y="1625501"/>
        <a:ext cx="227133" cy="265703"/>
      </dsp:txXfrm>
    </dsp:sp>
    <dsp:sp modelId="{A9E487B2-7EE1-430B-8A43-256ADC5B2E8C}">
      <dsp:nvSpPr>
        <dsp:cNvPr id="0" name=""/>
        <dsp:cNvSpPr/>
      </dsp:nvSpPr>
      <dsp:spPr>
        <a:xfrm>
          <a:off x="4503267" y="1436937"/>
          <a:ext cx="1071383" cy="642830"/>
        </a:xfrm>
        <a:prstGeom prst="roundRect">
          <a:avLst>
            <a:gd name="adj" fmla="val 10000"/>
          </a:avLst>
        </a:prstGeom>
        <a:solidFill>
          <a:schemeClr val="accent3">
            <a:hueOff val="1750729"/>
            <a:satOff val="12554"/>
            <a:lumOff val="-5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v-SE" sz="1200" kern="1200" dirty="0" err="1">
              <a:solidFill>
                <a:schemeClr val="tx1">
                  <a:lumMod val="50000"/>
                </a:schemeClr>
              </a:solidFill>
            </a:rPr>
            <a:t>Risk-behandling</a:t>
          </a:r>
          <a:endParaRPr lang="sv-SE" sz="1200" kern="1200" dirty="0">
            <a:solidFill>
              <a:schemeClr val="tx1">
                <a:lumMod val="50000"/>
              </a:schemeClr>
            </a:solidFill>
          </a:endParaRPr>
        </a:p>
      </dsp:txBody>
      <dsp:txXfrm>
        <a:off x="4503267" y="1436937"/>
        <a:ext cx="1071383" cy="642830"/>
      </dsp:txXfrm>
    </dsp:sp>
    <dsp:sp modelId="{1F19F1BA-AC78-4E99-91D6-0A0F2B83BC89}">
      <dsp:nvSpPr>
        <dsp:cNvPr id="0" name=""/>
        <dsp:cNvSpPr/>
      </dsp:nvSpPr>
      <dsp:spPr>
        <a:xfrm>
          <a:off x="5681789" y="1625501"/>
          <a:ext cx="227133" cy="265703"/>
        </a:xfrm>
        <a:prstGeom prst="rightArrow">
          <a:avLst>
            <a:gd name="adj1" fmla="val 60000"/>
            <a:gd name="adj2" fmla="val 50000"/>
          </a:avLst>
        </a:prstGeom>
        <a:solidFill>
          <a:schemeClr val="accent3">
            <a:hueOff val="2334305"/>
            <a:satOff val="16739"/>
            <a:lumOff val="-74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sv-SE" sz="1200" kern="1200"/>
        </a:p>
      </dsp:txBody>
      <dsp:txXfrm>
        <a:off x="5681789" y="1625501"/>
        <a:ext cx="227133" cy="265703"/>
      </dsp:txXfrm>
    </dsp:sp>
    <dsp:sp modelId="{8BE89BA0-62B7-4D2A-85E7-B6A53085E13A}">
      <dsp:nvSpPr>
        <dsp:cNvPr id="0" name=""/>
        <dsp:cNvSpPr/>
      </dsp:nvSpPr>
      <dsp:spPr>
        <a:xfrm>
          <a:off x="6003204" y="1436937"/>
          <a:ext cx="1071383" cy="642830"/>
        </a:xfrm>
        <a:prstGeom prst="roundRect">
          <a:avLst>
            <a:gd name="adj" fmla="val 10000"/>
          </a:avLst>
        </a:prstGeom>
        <a:solidFill>
          <a:schemeClr val="accent3">
            <a:hueOff val="2334305"/>
            <a:satOff val="16739"/>
            <a:lumOff val="-74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v-SE" sz="1200" kern="1200" dirty="0" smtClean="0">
              <a:solidFill>
                <a:schemeClr val="bg2"/>
              </a:solidFill>
            </a:rPr>
            <a:t>Uppföljning</a:t>
          </a:r>
          <a:endParaRPr lang="sv-SE" sz="1200" kern="1200" dirty="0">
            <a:solidFill>
              <a:schemeClr val="bg2"/>
            </a:solidFill>
          </a:endParaRPr>
        </a:p>
      </dsp:txBody>
      <dsp:txXfrm>
        <a:off x="6003204" y="1436937"/>
        <a:ext cx="1071383" cy="64283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5D668-0DE7-4CA2-8966-EE1A4EE9BE74}">
      <dsp:nvSpPr>
        <dsp:cNvPr id="0" name=""/>
        <dsp:cNvSpPr/>
      </dsp:nvSpPr>
      <dsp:spPr>
        <a:xfrm>
          <a:off x="3637" y="1618886"/>
          <a:ext cx="1981445" cy="1634277"/>
        </a:xfrm>
        <a:prstGeom prst="roundRect">
          <a:avLst>
            <a:gd name="adj" fmla="val 10000"/>
          </a:avLst>
        </a:prstGeom>
        <a:solidFill>
          <a:schemeClr val="accent4">
            <a:alpha val="90000"/>
            <a:tint val="4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endParaRPr lang="sv-SE" sz="1200" kern="1200" dirty="0"/>
        </a:p>
      </dsp:txBody>
      <dsp:txXfrm>
        <a:off x="3637" y="1618886"/>
        <a:ext cx="1981445" cy="1284075"/>
      </dsp:txXfrm>
    </dsp:sp>
    <dsp:sp modelId="{D9C5B63C-AFD2-41DC-8782-8AF9D9F17B54}">
      <dsp:nvSpPr>
        <dsp:cNvPr id="0" name=""/>
        <dsp:cNvSpPr/>
      </dsp:nvSpPr>
      <dsp:spPr>
        <a:xfrm>
          <a:off x="1142953" y="2100766"/>
          <a:ext cx="2048300" cy="2048300"/>
        </a:xfrm>
        <a:prstGeom prst="leftCircularArrow">
          <a:avLst>
            <a:gd name="adj1" fmla="val 2491"/>
            <a:gd name="adj2" fmla="val 301812"/>
            <a:gd name="adj3" fmla="val 2077323"/>
            <a:gd name="adj4" fmla="val 9024489"/>
            <a:gd name="adj5" fmla="val 2906"/>
          </a:avLst>
        </a:prstGeom>
        <a:solidFill>
          <a:schemeClr val="accent4">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49EA4CC-B805-415A-BFCD-3DCC0429669A}">
      <dsp:nvSpPr>
        <dsp:cNvPr id="0" name=""/>
        <dsp:cNvSpPr/>
      </dsp:nvSpPr>
      <dsp:spPr>
        <a:xfrm>
          <a:off x="443958" y="2902961"/>
          <a:ext cx="1761284" cy="700404"/>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sv-SE" sz="1700" kern="1200" dirty="0" smtClean="0"/>
            <a:t>Risker</a:t>
          </a:r>
          <a:endParaRPr lang="sv-SE" sz="1700" kern="1200" dirty="0"/>
        </a:p>
      </dsp:txBody>
      <dsp:txXfrm>
        <a:off x="443958" y="2902961"/>
        <a:ext cx="1761284" cy="700404"/>
      </dsp:txXfrm>
    </dsp:sp>
    <dsp:sp modelId="{9F407578-B82B-4B83-82BA-A215431E7D98}">
      <dsp:nvSpPr>
        <dsp:cNvPr id="0" name=""/>
        <dsp:cNvSpPr/>
      </dsp:nvSpPr>
      <dsp:spPr>
        <a:xfrm>
          <a:off x="2448197" y="1618886"/>
          <a:ext cx="1981445" cy="1634277"/>
        </a:xfrm>
        <a:prstGeom prst="roundRect">
          <a:avLst>
            <a:gd name="adj" fmla="val 10000"/>
          </a:avLst>
        </a:prstGeom>
        <a:solidFill>
          <a:schemeClr val="accent4">
            <a:alpha val="90000"/>
            <a:tint val="4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endParaRPr lang="sv-SE" sz="1200" kern="1200" dirty="0"/>
        </a:p>
      </dsp:txBody>
      <dsp:txXfrm>
        <a:off x="2448197" y="1969088"/>
        <a:ext cx="1981445" cy="1284075"/>
      </dsp:txXfrm>
    </dsp:sp>
    <dsp:sp modelId="{55C1887D-B9D4-47B1-9A61-553423A9871E}">
      <dsp:nvSpPr>
        <dsp:cNvPr id="0" name=""/>
        <dsp:cNvSpPr/>
      </dsp:nvSpPr>
      <dsp:spPr>
        <a:xfrm>
          <a:off x="3571001" y="658904"/>
          <a:ext cx="2301485" cy="2301485"/>
        </a:xfrm>
        <a:prstGeom prst="circularArrow">
          <a:avLst>
            <a:gd name="adj1" fmla="val 2217"/>
            <a:gd name="adj2" fmla="val 266916"/>
            <a:gd name="adj3" fmla="val 19557573"/>
            <a:gd name="adj4" fmla="val 12575511"/>
            <a:gd name="adj5" fmla="val 2586"/>
          </a:avLst>
        </a:prstGeom>
        <a:solidFill>
          <a:schemeClr val="accent4">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6919A5E-268E-42D4-9D13-1902EB00A12A}">
      <dsp:nvSpPr>
        <dsp:cNvPr id="0" name=""/>
        <dsp:cNvSpPr/>
      </dsp:nvSpPr>
      <dsp:spPr>
        <a:xfrm>
          <a:off x="2888518" y="1268683"/>
          <a:ext cx="1761284" cy="700404"/>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sv-SE" sz="1700" kern="1200" dirty="0" smtClean="0"/>
            <a:t>Åtgärder/</a:t>
          </a:r>
          <a:br>
            <a:rPr lang="sv-SE" sz="1700" kern="1200" dirty="0" smtClean="0"/>
          </a:br>
          <a:r>
            <a:rPr lang="sv-SE" sz="1700" kern="1200" dirty="0" smtClean="0"/>
            <a:t>Kontrollaktivteter</a:t>
          </a:r>
          <a:endParaRPr lang="sv-SE" sz="1700" kern="1200" dirty="0"/>
        </a:p>
      </dsp:txBody>
      <dsp:txXfrm>
        <a:off x="2888518" y="1268683"/>
        <a:ext cx="1761284" cy="700404"/>
      </dsp:txXfrm>
    </dsp:sp>
    <dsp:sp modelId="{4EBE21BA-81AA-4D66-AB44-D8523F3116FF}">
      <dsp:nvSpPr>
        <dsp:cNvPr id="0" name=""/>
        <dsp:cNvSpPr/>
      </dsp:nvSpPr>
      <dsp:spPr>
        <a:xfrm>
          <a:off x="4892756" y="1618886"/>
          <a:ext cx="1981445" cy="1634277"/>
        </a:xfrm>
        <a:prstGeom prst="roundRect">
          <a:avLst>
            <a:gd name="adj" fmla="val 10000"/>
          </a:avLst>
        </a:prstGeom>
        <a:solidFill>
          <a:schemeClr val="accent4">
            <a:alpha val="90000"/>
            <a:tint val="4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endParaRPr lang="sv-SE" sz="1200" kern="1200" dirty="0"/>
        </a:p>
      </dsp:txBody>
      <dsp:txXfrm>
        <a:off x="4892756" y="1618886"/>
        <a:ext cx="1981445" cy="1284075"/>
      </dsp:txXfrm>
    </dsp:sp>
    <dsp:sp modelId="{062C31C5-F1DF-425B-A062-CFB8BA002325}">
      <dsp:nvSpPr>
        <dsp:cNvPr id="0" name=""/>
        <dsp:cNvSpPr/>
      </dsp:nvSpPr>
      <dsp:spPr>
        <a:xfrm>
          <a:off x="5333077" y="2902961"/>
          <a:ext cx="1761284" cy="700404"/>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sv-SE" sz="1700" kern="1200" dirty="0" smtClean="0"/>
            <a:t>Uppföljning </a:t>
          </a:r>
          <a:endParaRPr lang="sv-SE" sz="1700" kern="1200" dirty="0"/>
        </a:p>
      </dsp:txBody>
      <dsp:txXfrm>
        <a:off x="5333077" y="2902961"/>
        <a:ext cx="1761284" cy="700404"/>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ADEB93-EF5A-4DF1-9DCA-B9E93620B7B0}">
      <dsp:nvSpPr>
        <dsp:cNvPr id="0" name=""/>
        <dsp:cNvSpPr/>
      </dsp:nvSpPr>
      <dsp:spPr>
        <a:xfrm>
          <a:off x="304684" y="0"/>
          <a:ext cx="4336256" cy="4336256"/>
        </a:xfrm>
        <a:prstGeom prst="triangl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DEDF52-072E-4780-8143-5342140E1F6B}">
      <dsp:nvSpPr>
        <dsp:cNvPr id="0" name=""/>
        <dsp:cNvSpPr/>
      </dsp:nvSpPr>
      <dsp:spPr>
        <a:xfrm>
          <a:off x="2622005" y="435954"/>
          <a:ext cx="3471120" cy="1026473"/>
        </a:xfrm>
        <a:prstGeom prst="roundRect">
          <a:avLst/>
        </a:prstGeom>
        <a:solidFill>
          <a:schemeClr val="lt1">
            <a:alpha val="90000"/>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v-SE" sz="2000" b="0" kern="1200" dirty="0" smtClean="0">
              <a:solidFill>
                <a:srgbClr val="2C2C2C"/>
              </a:solidFill>
              <a:latin typeface="Arial" pitchFamily="34" charset="0"/>
              <a:cs typeface="Arial" pitchFamily="34" charset="0"/>
            </a:rPr>
            <a:t>Göteborgs stad – </a:t>
          </a:r>
          <a:br>
            <a:rPr lang="sv-SE" sz="2000" b="0" kern="1200" dirty="0" smtClean="0">
              <a:solidFill>
                <a:srgbClr val="2C2C2C"/>
              </a:solidFill>
              <a:latin typeface="Arial" pitchFamily="34" charset="0"/>
              <a:cs typeface="Arial" pitchFamily="34" charset="0"/>
            </a:rPr>
          </a:br>
          <a:r>
            <a:rPr lang="sv-SE" sz="2000" b="0" kern="1200" dirty="0" smtClean="0">
              <a:solidFill>
                <a:srgbClr val="2C2C2C"/>
              </a:solidFill>
              <a:latin typeface="Arial" pitchFamily="34" charset="0"/>
              <a:cs typeface="Arial" pitchFamily="34" charset="0"/>
            </a:rPr>
            <a:t>hela staden perspektiv</a:t>
          </a:r>
          <a:endParaRPr lang="sv-SE" sz="2000" b="0" kern="1200" dirty="0">
            <a:solidFill>
              <a:srgbClr val="2C2C2C"/>
            </a:solidFill>
            <a:latin typeface="Arial" pitchFamily="34" charset="0"/>
            <a:cs typeface="Arial" pitchFamily="34" charset="0"/>
          </a:endParaRPr>
        </a:p>
      </dsp:txBody>
      <dsp:txXfrm>
        <a:off x="2622005" y="435954"/>
        <a:ext cx="3471120" cy="1026473"/>
      </dsp:txXfrm>
    </dsp:sp>
    <dsp:sp modelId="{B32B8494-E1DF-4A2D-8EEA-A60A71A87DB5}">
      <dsp:nvSpPr>
        <dsp:cNvPr id="0" name=""/>
        <dsp:cNvSpPr/>
      </dsp:nvSpPr>
      <dsp:spPr>
        <a:xfrm>
          <a:off x="2586224" y="1590736"/>
          <a:ext cx="3542684" cy="1026473"/>
        </a:xfrm>
        <a:prstGeom prst="roundRect">
          <a:avLst/>
        </a:prstGeom>
        <a:solidFill>
          <a:srgbClr val="FFC000">
            <a:alpha val="90000"/>
          </a:srgb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v-SE" sz="2000" b="0" kern="1200" dirty="0" smtClean="0">
              <a:solidFill>
                <a:srgbClr val="2C2C2C"/>
              </a:solidFill>
              <a:latin typeface="Arial" pitchFamily="34" charset="0"/>
              <a:cs typeface="Arial" pitchFamily="34" charset="0"/>
            </a:rPr>
            <a:t>Förvaltnings- och bolagsledning</a:t>
          </a:r>
          <a:endParaRPr lang="sv-SE" sz="2000" b="0" kern="1200" dirty="0">
            <a:solidFill>
              <a:srgbClr val="2C2C2C"/>
            </a:solidFill>
            <a:latin typeface="Arial" pitchFamily="34" charset="0"/>
            <a:cs typeface="Arial" pitchFamily="34" charset="0"/>
          </a:endParaRPr>
        </a:p>
      </dsp:txBody>
      <dsp:txXfrm>
        <a:off x="2586224" y="1590736"/>
        <a:ext cx="3542684" cy="1026473"/>
      </dsp:txXfrm>
    </dsp:sp>
    <dsp:sp modelId="{0923859A-9AD2-46B7-8046-08DC6E2C7450}">
      <dsp:nvSpPr>
        <dsp:cNvPr id="0" name=""/>
        <dsp:cNvSpPr/>
      </dsp:nvSpPr>
      <dsp:spPr>
        <a:xfrm>
          <a:off x="2558855" y="2745519"/>
          <a:ext cx="3597420" cy="1026473"/>
        </a:xfrm>
        <a:prstGeom prst="roundRect">
          <a:avLst/>
        </a:prstGeom>
        <a:solidFill>
          <a:srgbClr val="92D050">
            <a:alpha val="90000"/>
          </a:srgb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v-SE" sz="2000" b="0" kern="1200" dirty="0" smtClean="0">
              <a:solidFill>
                <a:srgbClr val="2C2C2C"/>
              </a:solidFill>
              <a:latin typeface="Arial" pitchFamily="34" charset="0"/>
              <a:cs typeface="Arial" pitchFamily="34" charset="0"/>
            </a:rPr>
            <a:t>Verksamheten (processer/områden/projekt)</a:t>
          </a:r>
          <a:endParaRPr lang="sv-SE" sz="2000" b="0" kern="1200" dirty="0">
            <a:solidFill>
              <a:srgbClr val="2C2C2C"/>
            </a:solidFill>
            <a:latin typeface="Arial" pitchFamily="34" charset="0"/>
            <a:cs typeface="Arial" pitchFamily="34" charset="0"/>
          </a:endParaRPr>
        </a:p>
      </dsp:txBody>
      <dsp:txXfrm>
        <a:off x="2558855" y="2745519"/>
        <a:ext cx="3597420" cy="1026473"/>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EAE16A-CA87-472B-8D4A-BE5044C08150}">
      <dsp:nvSpPr>
        <dsp:cNvPr id="0" name=""/>
        <dsp:cNvSpPr/>
      </dsp:nvSpPr>
      <dsp:spPr>
        <a:xfrm rot="5400000">
          <a:off x="4182541" y="-1946823"/>
          <a:ext cx="1707740" cy="627510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720725" lvl="1" indent="-273050" algn="l" defTabSz="1022350" rtl="0">
            <a:lnSpc>
              <a:spcPct val="90000"/>
            </a:lnSpc>
            <a:spcBef>
              <a:spcPct val="0"/>
            </a:spcBef>
            <a:spcAft>
              <a:spcPct val="15000"/>
            </a:spcAft>
            <a:buChar char="••"/>
            <a:tabLst/>
          </a:pPr>
          <a:r>
            <a:rPr kumimoji="0" lang="sv-SE" sz="2300" b="0" i="0" u="none" strike="noStrike" kern="1200" cap="none" normalizeH="0" baseline="0" dirty="0" smtClean="0">
              <a:ln/>
              <a:solidFill>
                <a:schemeClr val="tx1">
                  <a:lumMod val="50000"/>
                </a:schemeClr>
              </a:solidFill>
              <a:effectLst/>
              <a:latin typeface="Calibri" pitchFamily="34" charset="0"/>
              <a:cs typeface="Arial" charset="0"/>
            </a:rPr>
            <a:t>Mätning</a:t>
          </a:r>
          <a:endParaRPr lang="sv-SE" sz="2300" kern="1200" dirty="0">
            <a:solidFill>
              <a:schemeClr val="tx1">
                <a:lumMod val="50000"/>
              </a:schemeClr>
            </a:solidFill>
          </a:endParaRPr>
        </a:p>
        <a:p>
          <a:pPr marL="720725" lvl="1" indent="-273050" algn="l" defTabSz="1022350" rtl="0">
            <a:lnSpc>
              <a:spcPct val="90000"/>
            </a:lnSpc>
            <a:spcBef>
              <a:spcPct val="0"/>
            </a:spcBef>
            <a:spcAft>
              <a:spcPct val="15000"/>
            </a:spcAft>
            <a:buChar char="••"/>
            <a:tabLst/>
          </a:pPr>
          <a:r>
            <a:rPr kumimoji="0" lang="sv-SE" sz="2300" b="0" i="0" u="none" strike="noStrike" kern="1200" cap="none" normalizeH="0" baseline="0" dirty="0" smtClean="0">
              <a:ln/>
              <a:solidFill>
                <a:schemeClr val="tx1">
                  <a:lumMod val="50000"/>
                </a:schemeClr>
              </a:solidFill>
              <a:effectLst/>
              <a:latin typeface="Calibri" pitchFamily="34" charset="0"/>
              <a:cs typeface="Arial" charset="0"/>
            </a:rPr>
            <a:t>Analys</a:t>
          </a:r>
        </a:p>
        <a:p>
          <a:pPr marL="720725" lvl="1" indent="-273050" algn="l" defTabSz="1022350" rtl="0">
            <a:lnSpc>
              <a:spcPct val="90000"/>
            </a:lnSpc>
            <a:spcBef>
              <a:spcPct val="0"/>
            </a:spcBef>
            <a:spcAft>
              <a:spcPct val="15000"/>
            </a:spcAft>
            <a:buChar char="••"/>
            <a:tabLst/>
          </a:pPr>
          <a:r>
            <a:rPr kumimoji="0" lang="sv-SE" sz="2300" b="0" i="0" u="none" strike="noStrike" kern="1200" cap="none" normalizeH="0" baseline="0" dirty="0" smtClean="0">
              <a:ln/>
              <a:solidFill>
                <a:schemeClr val="tx1">
                  <a:lumMod val="50000"/>
                </a:schemeClr>
              </a:solidFill>
              <a:effectLst/>
              <a:latin typeface="Calibri" pitchFamily="34" charset="0"/>
              <a:cs typeface="Arial" charset="0"/>
            </a:rPr>
            <a:t>Slutsatser med rekommendationer</a:t>
          </a:r>
        </a:p>
        <a:p>
          <a:pPr marL="720725" lvl="1" indent="-273050" algn="l" defTabSz="1022350" rtl="0">
            <a:lnSpc>
              <a:spcPct val="90000"/>
            </a:lnSpc>
            <a:spcBef>
              <a:spcPct val="0"/>
            </a:spcBef>
            <a:spcAft>
              <a:spcPct val="15000"/>
            </a:spcAft>
            <a:buChar char="••"/>
            <a:tabLst/>
          </a:pPr>
          <a:r>
            <a:rPr kumimoji="0" lang="sv-SE" sz="2300" b="0" i="0" u="none" strike="noStrike" kern="1200" cap="none" normalizeH="0" baseline="0" dirty="0" smtClean="0">
              <a:ln/>
              <a:solidFill>
                <a:schemeClr val="tx1">
                  <a:lumMod val="50000"/>
                </a:schemeClr>
              </a:solidFill>
              <a:effectLst/>
              <a:latin typeface="Calibri" pitchFamily="34" charset="0"/>
              <a:cs typeface="Arial" charset="0"/>
            </a:rPr>
            <a:t>Rapport till nämnd/styrelser</a:t>
          </a:r>
        </a:p>
      </dsp:txBody>
      <dsp:txXfrm rot="5400000">
        <a:off x="4182541" y="-1946823"/>
        <a:ext cx="1707740" cy="6275107"/>
      </dsp:txXfrm>
    </dsp:sp>
    <dsp:sp modelId="{2C24F401-8452-4339-A16A-8B9FF73F4356}">
      <dsp:nvSpPr>
        <dsp:cNvPr id="0" name=""/>
        <dsp:cNvSpPr/>
      </dsp:nvSpPr>
      <dsp:spPr>
        <a:xfrm>
          <a:off x="285749" y="332673"/>
          <a:ext cx="1654515" cy="17711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kumimoji="0" lang="sv-SE" sz="2000" b="1" i="0" u="none" strike="noStrike" kern="1200" cap="none" normalizeH="0" baseline="0" dirty="0" smtClean="0">
              <a:ln/>
              <a:effectLst/>
              <a:latin typeface="Calibri" pitchFamily="34" charset="0"/>
              <a:cs typeface="Arial" charset="0"/>
            </a:rPr>
            <a:t>Förvaltning/</a:t>
          </a:r>
          <a:br>
            <a:rPr kumimoji="0" lang="sv-SE" sz="2000" b="1" i="0" u="none" strike="noStrike" kern="1200" cap="none" normalizeH="0" baseline="0" dirty="0" smtClean="0">
              <a:ln/>
              <a:effectLst/>
              <a:latin typeface="Calibri" pitchFamily="34" charset="0"/>
              <a:cs typeface="Arial" charset="0"/>
            </a:rPr>
          </a:br>
          <a:r>
            <a:rPr kumimoji="0" lang="sv-SE" sz="2000" b="1" i="0" u="none" strike="noStrike" kern="1200" cap="none" normalizeH="0" baseline="0" dirty="0" smtClean="0">
              <a:ln/>
              <a:effectLst/>
              <a:latin typeface="Calibri" pitchFamily="34" charset="0"/>
              <a:cs typeface="Arial" charset="0"/>
            </a:rPr>
            <a:t>bolag</a:t>
          </a:r>
          <a:endParaRPr lang="sv-SE" sz="2000" b="1" kern="1200" dirty="0"/>
        </a:p>
      </dsp:txBody>
      <dsp:txXfrm>
        <a:off x="285749" y="332673"/>
        <a:ext cx="1654515" cy="1771175"/>
      </dsp:txXfrm>
    </dsp:sp>
    <dsp:sp modelId="{8C20956D-5D2C-4197-8048-169CBADAE4D2}">
      <dsp:nvSpPr>
        <dsp:cNvPr id="0" name=""/>
        <dsp:cNvSpPr/>
      </dsp:nvSpPr>
      <dsp:spPr>
        <a:xfrm rot="5400000">
          <a:off x="4223948" y="73340"/>
          <a:ext cx="1707740" cy="627510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720725" lvl="1" indent="-273050" algn="l" defTabSz="1022350" rtl="0">
            <a:lnSpc>
              <a:spcPct val="90000"/>
            </a:lnSpc>
            <a:spcBef>
              <a:spcPct val="0"/>
            </a:spcBef>
            <a:spcAft>
              <a:spcPct val="15000"/>
            </a:spcAft>
            <a:buChar char="••"/>
          </a:pPr>
          <a:r>
            <a:rPr kumimoji="0" lang="sv-SE" sz="2300" b="0" i="0" u="none" strike="noStrike" kern="1200" cap="none" normalizeH="0" baseline="0" dirty="0" smtClean="0">
              <a:ln/>
              <a:solidFill>
                <a:schemeClr val="tx1">
                  <a:lumMod val="50000"/>
                </a:schemeClr>
              </a:solidFill>
              <a:effectLst/>
              <a:latin typeface="Calibri" pitchFamily="34" charset="0"/>
              <a:cs typeface="Arial" charset="0"/>
            </a:rPr>
            <a:t>Beställare av uppföljning - vad behövs?</a:t>
          </a:r>
          <a:endParaRPr lang="sv-SE" sz="2300" kern="1200" dirty="0">
            <a:solidFill>
              <a:schemeClr val="tx1">
                <a:lumMod val="50000"/>
              </a:schemeClr>
            </a:solidFill>
          </a:endParaRPr>
        </a:p>
        <a:p>
          <a:pPr marL="720725" lvl="1" indent="-273050" algn="l" defTabSz="1022350" rtl="0">
            <a:lnSpc>
              <a:spcPct val="90000"/>
            </a:lnSpc>
            <a:spcBef>
              <a:spcPct val="0"/>
            </a:spcBef>
            <a:spcAft>
              <a:spcPct val="15000"/>
            </a:spcAft>
            <a:buChar char="••"/>
          </a:pPr>
          <a:r>
            <a:rPr kumimoji="0" lang="sv-SE" sz="2300" b="0" i="0" u="none" strike="noStrike" kern="1200" cap="none" normalizeH="0" baseline="0" dirty="0" smtClean="0">
              <a:ln/>
              <a:solidFill>
                <a:schemeClr val="tx1">
                  <a:lumMod val="50000"/>
                </a:schemeClr>
              </a:solidFill>
              <a:effectLst/>
              <a:latin typeface="Calibri" pitchFamily="34" charset="0"/>
              <a:cs typeface="Arial" charset="0"/>
            </a:rPr>
            <a:t>Mottagare av </a:t>
          </a:r>
          <a:r>
            <a:rPr kumimoji="0" lang="sv-SE" sz="2300" b="0" i="0" u="none" strike="noStrike" kern="1200" cap="none" normalizeH="0" baseline="0" dirty="0" err="1" smtClean="0">
              <a:ln/>
              <a:solidFill>
                <a:schemeClr val="tx1">
                  <a:lumMod val="50000"/>
                </a:schemeClr>
              </a:solidFill>
              <a:effectLst/>
              <a:latin typeface="Calibri" pitchFamily="34" charset="0"/>
              <a:cs typeface="Arial" charset="0"/>
            </a:rPr>
            <a:t>Fv/Bo</a:t>
          </a:r>
          <a:r>
            <a:rPr kumimoji="0" lang="sv-SE" sz="2300" b="0" i="0" u="none" strike="noStrike" kern="1200" cap="none" normalizeH="0" baseline="0" dirty="0" smtClean="0">
              <a:ln/>
              <a:solidFill>
                <a:schemeClr val="tx1">
                  <a:lumMod val="50000"/>
                </a:schemeClr>
              </a:solidFill>
              <a:effectLst/>
              <a:latin typeface="Calibri" pitchFamily="34" charset="0"/>
              <a:cs typeface="Arial" charset="0"/>
            </a:rPr>
            <a:t> uppföljning</a:t>
          </a:r>
        </a:p>
        <a:p>
          <a:pPr marL="720725" lvl="1" indent="-273050" algn="l" defTabSz="1022350" rtl="0">
            <a:lnSpc>
              <a:spcPct val="90000"/>
            </a:lnSpc>
            <a:spcBef>
              <a:spcPct val="0"/>
            </a:spcBef>
            <a:spcAft>
              <a:spcPct val="15000"/>
            </a:spcAft>
            <a:buChar char="••"/>
          </a:pPr>
          <a:r>
            <a:rPr kumimoji="0" lang="sv-SE" sz="2300" b="0" i="0" u="none" strike="noStrike" kern="1200" cap="none" normalizeH="0" baseline="0" dirty="0" smtClean="0">
              <a:ln/>
              <a:solidFill>
                <a:schemeClr val="tx1">
                  <a:lumMod val="50000"/>
                </a:schemeClr>
              </a:solidFill>
              <a:effectLst/>
              <a:latin typeface="Calibri" pitchFamily="34" charset="0"/>
              <a:cs typeface="Arial" charset="0"/>
            </a:rPr>
            <a:t>Beslutar om </a:t>
          </a:r>
          <a:r>
            <a:rPr kumimoji="0" lang="sv-SE" sz="2300" b="0" i="0" u="none" strike="noStrike" kern="1200" cap="none" normalizeH="0" baseline="0" dirty="0" err="1" smtClean="0">
              <a:ln/>
              <a:solidFill>
                <a:schemeClr val="tx1">
                  <a:lumMod val="50000"/>
                </a:schemeClr>
              </a:solidFill>
              <a:effectLst/>
              <a:latin typeface="Calibri" pitchFamily="34" charset="0"/>
              <a:cs typeface="Arial" charset="0"/>
            </a:rPr>
            <a:t>Fv/Bo</a:t>
          </a:r>
          <a:r>
            <a:rPr kumimoji="0" lang="sv-SE" sz="2300" b="0" i="0" u="none" strike="noStrike" kern="1200" cap="none" normalizeH="0" baseline="0" dirty="0" smtClean="0">
              <a:ln/>
              <a:solidFill>
                <a:schemeClr val="tx1">
                  <a:lumMod val="50000"/>
                </a:schemeClr>
              </a:solidFill>
              <a:effectLst/>
              <a:latin typeface="Calibri" pitchFamily="34" charset="0"/>
              <a:cs typeface="Arial" charset="0"/>
            </a:rPr>
            <a:t> uppföljning</a:t>
          </a:r>
        </a:p>
        <a:p>
          <a:pPr marL="720725" lvl="1" indent="-273050" algn="l" defTabSz="1022350" rtl="0">
            <a:lnSpc>
              <a:spcPct val="90000"/>
            </a:lnSpc>
            <a:spcBef>
              <a:spcPct val="0"/>
            </a:spcBef>
            <a:spcAft>
              <a:spcPct val="15000"/>
            </a:spcAft>
            <a:buChar char="••"/>
          </a:pPr>
          <a:r>
            <a:rPr kumimoji="0" lang="sv-SE" sz="2300" b="0" i="0" u="none" strike="noStrike" kern="1200" cap="none" normalizeH="0" baseline="0" dirty="0" smtClean="0">
              <a:ln/>
              <a:solidFill>
                <a:schemeClr val="tx1">
                  <a:lumMod val="50000"/>
                </a:schemeClr>
              </a:solidFill>
              <a:effectLst/>
              <a:latin typeface="Calibri" pitchFamily="34" charset="0"/>
              <a:cs typeface="Arial" charset="0"/>
            </a:rPr>
            <a:t>Sammanfattar till kommunstyrelsen</a:t>
          </a:r>
        </a:p>
      </dsp:txBody>
      <dsp:txXfrm rot="5400000">
        <a:off x="4223948" y="73340"/>
        <a:ext cx="1707740" cy="6275107"/>
      </dsp:txXfrm>
    </dsp:sp>
    <dsp:sp modelId="{EEEC80A8-A52A-42DA-BE2F-54BA6C2DF927}">
      <dsp:nvSpPr>
        <dsp:cNvPr id="0" name=""/>
        <dsp:cNvSpPr/>
      </dsp:nvSpPr>
      <dsp:spPr>
        <a:xfrm>
          <a:off x="285749" y="2325306"/>
          <a:ext cx="1654515" cy="17711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kumimoji="0" lang="sv-SE" sz="2000" b="1" i="0" u="none" strike="noStrike" kern="1200" cap="none" normalizeH="0" baseline="0" dirty="0" smtClean="0">
              <a:ln/>
              <a:effectLst/>
              <a:latin typeface="Calibri" pitchFamily="34" charset="0"/>
              <a:cs typeface="Arial" charset="0"/>
            </a:rPr>
            <a:t>Nämnd/</a:t>
          </a:r>
          <a:br>
            <a:rPr kumimoji="0" lang="sv-SE" sz="2000" b="1" i="0" u="none" strike="noStrike" kern="1200" cap="none" normalizeH="0" baseline="0" dirty="0" smtClean="0">
              <a:ln/>
              <a:effectLst/>
              <a:latin typeface="Calibri" pitchFamily="34" charset="0"/>
              <a:cs typeface="Arial" charset="0"/>
            </a:rPr>
          </a:br>
          <a:r>
            <a:rPr kumimoji="0" lang="sv-SE" sz="2000" b="1" i="0" u="none" strike="noStrike" kern="1200" cap="none" normalizeH="0" baseline="0" dirty="0" smtClean="0">
              <a:ln/>
              <a:effectLst/>
              <a:latin typeface="Calibri" pitchFamily="34" charset="0"/>
              <a:cs typeface="Arial" charset="0"/>
            </a:rPr>
            <a:t>styrelse</a:t>
          </a:r>
          <a:endParaRPr lang="sv-SE" sz="2000" b="1" kern="1200" dirty="0"/>
        </a:p>
      </dsp:txBody>
      <dsp:txXfrm>
        <a:off x="285749" y="2325306"/>
        <a:ext cx="1654515" cy="1771175"/>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E44AF1-8341-4E0D-A45D-CFA66DF5E125}">
      <dsp:nvSpPr>
        <dsp:cNvPr id="0" name=""/>
        <dsp:cNvSpPr/>
      </dsp:nvSpPr>
      <dsp:spPr>
        <a:xfrm>
          <a:off x="3609" y="1871244"/>
          <a:ext cx="1578180" cy="1035680"/>
        </a:xfrm>
        <a:prstGeom prst="roundRect">
          <a:avLst>
            <a:gd name="adj" fmla="val 10000"/>
          </a:avLst>
        </a:prstGeom>
        <a:solidFill>
          <a:srgbClr val="275269"/>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sv-SE" sz="1700" b="1" kern="1200" dirty="0" smtClean="0"/>
            <a:t>Uppdrag</a:t>
          </a:r>
        </a:p>
        <a:p>
          <a:pPr lvl="0" algn="l" defTabSz="755650">
            <a:lnSpc>
              <a:spcPct val="90000"/>
            </a:lnSpc>
            <a:spcBef>
              <a:spcPct val="0"/>
            </a:spcBef>
            <a:spcAft>
              <a:spcPct val="35000"/>
            </a:spcAft>
          </a:pPr>
          <a:r>
            <a:rPr lang="sv-SE" sz="1700" b="1" kern="1200" dirty="0" smtClean="0"/>
            <a:t>Mål </a:t>
          </a:r>
        </a:p>
        <a:p>
          <a:pPr lvl="0" algn="l" defTabSz="755650">
            <a:lnSpc>
              <a:spcPct val="90000"/>
            </a:lnSpc>
            <a:spcBef>
              <a:spcPct val="0"/>
            </a:spcBef>
            <a:spcAft>
              <a:spcPct val="35000"/>
            </a:spcAft>
          </a:pPr>
          <a:r>
            <a:rPr lang="sv-SE" sz="1700" b="1" kern="1200" dirty="0" smtClean="0"/>
            <a:t>Resurser</a:t>
          </a:r>
          <a:endParaRPr lang="sv-SE" sz="1700" b="1" kern="1200" dirty="0"/>
        </a:p>
      </dsp:txBody>
      <dsp:txXfrm>
        <a:off x="3609" y="1871244"/>
        <a:ext cx="1578180" cy="1035680"/>
      </dsp:txXfrm>
    </dsp:sp>
    <dsp:sp modelId="{5BEC14E4-8CD3-4AA5-A29D-26946F3AF200}">
      <dsp:nvSpPr>
        <dsp:cNvPr id="0" name=""/>
        <dsp:cNvSpPr/>
      </dsp:nvSpPr>
      <dsp:spPr>
        <a:xfrm>
          <a:off x="1739607" y="2193390"/>
          <a:ext cx="334574" cy="391388"/>
        </a:xfrm>
        <a:prstGeom prst="rightArrow">
          <a:avLst>
            <a:gd name="adj1" fmla="val 60000"/>
            <a:gd name="adj2" fmla="val 50000"/>
          </a:avLst>
        </a:prstGeom>
        <a:solidFill>
          <a:schemeClr val="accent2"/>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sv-SE" sz="1400" kern="1200"/>
        </a:p>
      </dsp:txBody>
      <dsp:txXfrm>
        <a:off x="1739607" y="2193390"/>
        <a:ext cx="334574" cy="391388"/>
      </dsp:txXfrm>
    </dsp:sp>
    <dsp:sp modelId="{C58E5290-9379-4A7D-974A-E1B1AD928024}">
      <dsp:nvSpPr>
        <dsp:cNvPr id="0" name=""/>
        <dsp:cNvSpPr/>
      </dsp:nvSpPr>
      <dsp:spPr>
        <a:xfrm>
          <a:off x="2213061" y="1871244"/>
          <a:ext cx="1578180" cy="1035680"/>
        </a:xfrm>
        <a:prstGeom prst="roundRect">
          <a:avLst>
            <a:gd name="adj" fmla="val 10000"/>
          </a:avLst>
        </a:prstGeom>
        <a:solidFill>
          <a:srgbClr val="275269"/>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sv-SE" sz="1700" b="1" kern="1200" dirty="0" smtClean="0"/>
            <a:t>Verksamhet Aktiviteter</a:t>
          </a:r>
          <a:endParaRPr lang="sv-SE" sz="1700" b="1" kern="1200" dirty="0"/>
        </a:p>
      </dsp:txBody>
      <dsp:txXfrm>
        <a:off x="2213061" y="1871244"/>
        <a:ext cx="1578180" cy="1035680"/>
      </dsp:txXfrm>
    </dsp:sp>
    <dsp:sp modelId="{37595B4A-1453-405E-A651-475E7F1F60D3}">
      <dsp:nvSpPr>
        <dsp:cNvPr id="0" name=""/>
        <dsp:cNvSpPr/>
      </dsp:nvSpPr>
      <dsp:spPr>
        <a:xfrm>
          <a:off x="3949059" y="2193390"/>
          <a:ext cx="334574" cy="391388"/>
        </a:xfrm>
        <a:prstGeom prst="rightArrow">
          <a:avLst>
            <a:gd name="adj1" fmla="val 60000"/>
            <a:gd name="adj2" fmla="val 50000"/>
          </a:avLst>
        </a:prstGeom>
        <a:solidFill>
          <a:schemeClr val="accent2"/>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sv-SE" sz="1400" kern="1200"/>
        </a:p>
      </dsp:txBody>
      <dsp:txXfrm>
        <a:off x="3949059" y="2193390"/>
        <a:ext cx="334574" cy="391388"/>
      </dsp:txXfrm>
    </dsp:sp>
    <dsp:sp modelId="{7A17F3DF-970B-427A-A313-7B8F858BBF3B}">
      <dsp:nvSpPr>
        <dsp:cNvPr id="0" name=""/>
        <dsp:cNvSpPr/>
      </dsp:nvSpPr>
      <dsp:spPr>
        <a:xfrm>
          <a:off x="4422514" y="1871244"/>
          <a:ext cx="1578180" cy="1035680"/>
        </a:xfrm>
        <a:prstGeom prst="roundRect">
          <a:avLst>
            <a:gd name="adj" fmla="val 10000"/>
          </a:avLst>
        </a:prstGeom>
        <a:solidFill>
          <a:srgbClr val="275269"/>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sv-SE" sz="1700" b="1" kern="1200" dirty="0" smtClean="0"/>
            <a:t>Prestationer</a:t>
          </a:r>
          <a:endParaRPr lang="sv-SE" sz="1700" b="1" kern="1200" dirty="0"/>
        </a:p>
      </dsp:txBody>
      <dsp:txXfrm>
        <a:off x="4422514" y="1871244"/>
        <a:ext cx="1578180" cy="1035680"/>
      </dsp:txXfrm>
    </dsp:sp>
    <dsp:sp modelId="{FB989CA8-1627-4353-9552-A501AEA4D526}">
      <dsp:nvSpPr>
        <dsp:cNvPr id="0" name=""/>
        <dsp:cNvSpPr/>
      </dsp:nvSpPr>
      <dsp:spPr>
        <a:xfrm>
          <a:off x="6158512" y="2193390"/>
          <a:ext cx="334574" cy="391388"/>
        </a:xfrm>
        <a:prstGeom prst="rightArrow">
          <a:avLst>
            <a:gd name="adj1" fmla="val 60000"/>
            <a:gd name="adj2" fmla="val 50000"/>
          </a:avLst>
        </a:prstGeom>
        <a:solidFill>
          <a:schemeClr val="accent2"/>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sv-SE" sz="1400" kern="1200"/>
        </a:p>
      </dsp:txBody>
      <dsp:txXfrm>
        <a:off x="6158512" y="2193390"/>
        <a:ext cx="334574" cy="391388"/>
      </dsp:txXfrm>
    </dsp:sp>
    <dsp:sp modelId="{EE26BAE2-12A8-4DDD-8576-55DF2CB981B1}">
      <dsp:nvSpPr>
        <dsp:cNvPr id="0" name=""/>
        <dsp:cNvSpPr/>
      </dsp:nvSpPr>
      <dsp:spPr>
        <a:xfrm>
          <a:off x="6631966" y="1871244"/>
          <a:ext cx="1578180" cy="1035680"/>
        </a:xfrm>
        <a:prstGeom prst="roundRect">
          <a:avLst>
            <a:gd name="adj" fmla="val 10000"/>
          </a:avLst>
        </a:prstGeom>
        <a:solidFill>
          <a:srgbClr val="275269"/>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sv-SE" sz="1700" b="1" kern="1200" dirty="0" smtClean="0"/>
            <a:t>Utfall/effekter</a:t>
          </a:r>
          <a:endParaRPr lang="sv-SE" sz="1700" b="1" kern="1200" dirty="0"/>
        </a:p>
      </dsp:txBody>
      <dsp:txXfrm>
        <a:off x="6631966" y="1871244"/>
        <a:ext cx="1578180" cy="103568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308DDC-8A77-4289-BD6A-4F211B31F64B}">
      <dsp:nvSpPr>
        <dsp:cNvPr id="0" name=""/>
        <dsp:cNvSpPr/>
      </dsp:nvSpPr>
      <dsp:spPr>
        <a:xfrm>
          <a:off x="1927004" y="-113565"/>
          <a:ext cx="4598704" cy="4598704"/>
        </a:xfrm>
        <a:prstGeom prst="circularArrow">
          <a:avLst>
            <a:gd name="adj1" fmla="val 4668"/>
            <a:gd name="adj2" fmla="val 272909"/>
            <a:gd name="adj3" fmla="val 12878815"/>
            <a:gd name="adj4" fmla="val 17998584"/>
            <a:gd name="adj5" fmla="val 4847"/>
          </a:avLst>
        </a:prstGeom>
        <a:solidFill>
          <a:srgbClr val="C00000"/>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2E96255-9FDB-4FFD-9BFF-5A715F620ED9}">
      <dsp:nvSpPr>
        <dsp:cNvPr id="0" name=""/>
        <dsp:cNvSpPr/>
      </dsp:nvSpPr>
      <dsp:spPr>
        <a:xfrm>
          <a:off x="2713700" y="957"/>
          <a:ext cx="3025311" cy="1512655"/>
        </a:xfrm>
        <a:prstGeom prst="roundRect">
          <a:avLst/>
        </a:prstGeom>
        <a:gradFill flip="none" rotWithShape="0">
          <a:gsLst>
            <a:gs pos="0">
              <a:srgbClr val="0D4B75">
                <a:shade val="30000"/>
                <a:satMod val="115000"/>
              </a:srgbClr>
            </a:gs>
            <a:gs pos="50000">
              <a:srgbClr val="0D4B75">
                <a:shade val="67500"/>
                <a:satMod val="115000"/>
              </a:srgbClr>
            </a:gs>
            <a:gs pos="100000">
              <a:srgbClr val="0D4B75">
                <a:shade val="100000"/>
                <a:satMod val="115000"/>
              </a:srgbClr>
            </a:gs>
          </a:gsLst>
          <a:lin ang="2700000" scaled="1"/>
          <a:tileRect/>
        </a:gradFill>
        <a:ln>
          <a:noFill/>
        </a:ln>
        <a:effectLst>
          <a:outerShdw blurRad="292100" dist="139700" dir="2700000" algn="bl" rotWithShape="0">
            <a:prstClr val="black">
              <a:alpha val="65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sv-SE" sz="1600" b="1" kern="1200" dirty="0" smtClean="0">
              <a:solidFill>
                <a:schemeClr val="bg1"/>
              </a:solidFill>
            </a:rPr>
            <a:t>PLANERA</a:t>
          </a:r>
          <a:endParaRPr lang="sv-SE" sz="1600" b="1" kern="1200" dirty="0">
            <a:solidFill>
              <a:schemeClr val="bg1"/>
            </a:solidFill>
          </a:endParaRPr>
        </a:p>
        <a:p>
          <a:pPr marL="171450" lvl="1" indent="-171450" algn="l" defTabSz="711200">
            <a:lnSpc>
              <a:spcPct val="90000"/>
            </a:lnSpc>
            <a:spcBef>
              <a:spcPct val="0"/>
            </a:spcBef>
            <a:spcAft>
              <a:spcPct val="15000"/>
            </a:spcAft>
            <a:buChar char="••"/>
          </a:pPr>
          <a:r>
            <a:rPr lang="sv-SE" sz="1600" b="1" kern="1200" dirty="0" smtClean="0">
              <a:solidFill>
                <a:schemeClr val="bg1"/>
              </a:solidFill>
              <a:latin typeface="Arial" charset="0"/>
            </a:rPr>
            <a:t>Var står vi?</a:t>
          </a:r>
          <a:endParaRPr lang="sv-SE" sz="1600" kern="1200" dirty="0">
            <a:solidFill>
              <a:schemeClr val="bg1"/>
            </a:solidFill>
          </a:endParaRPr>
        </a:p>
        <a:p>
          <a:pPr marL="171450" lvl="1" indent="-171450" algn="l" defTabSz="711200">
            <a:lnSpc>
              <a:spcPct val="90000"/>
            </a:lnSpc>
            <a:spcBef>
              <a:spcPct val="0"/>
            </a:spcBef>
            <a:spcAft>
              <a:spcPct val="15000"/>
            </a:spcAft>
            <a:buChar char="••"/>
          </a:pPr>
          <a:r>
            <a:rPr lang="sv-SE" sz="1600" b="1" kern="1200" dirty="0" smtClean="0">
              <a:solidFill>
                <a:schemeClr val="bg1"/>
              </a:solidFill>
              <a:latin typeface="Arial" charset="0"/>
            </a:rPr>
            <a:t>Vad vill vi och hur gör vi? </a:t>
          </a:r>
          <a:endParaRPr lang="sv-SE" sz="1600" kern="1200" dirty="0">
            <a:solidFill>
              <a:schemeClr val="bg1"/>
            </a:solidFill>
          </a:endParaRPr>
        </a:p>
      </dsp:txBody>
      <dsp:txXfrm>
        <a:off x="2713700" y="957"/>
        <a:ext cx="3025311" cy="1512655"/>
      </dsp:txXfrm>
    </dsp:sp>
    <dsp:sp modelId="{FE9A783A-CB1D-4A45-B554-2CFC67A0C5CE}">
      <dsp:nvSpPr>
        <dsp:cNvPr id="0" name=""/>
        <dsp:cNvSpPr/>
      </dsp:nvSpPr>
      <dsp:spPr>
        <a:xfrm>
          <a:off x="4364940" y="1652198"/>
          <a:ext cx="3025311" cy="1512655"/>
        </a:xfrm>
        <a:prstGeom prst="roundRect">
          <a:avLst/>
        </a:prstGeom>
        <a:solidFill>
          <a:schemeClr val="accent2"/>
        </a:solidFill>
        <a:ln>
          <a:noFill/>
        </a:ln>
        <a:effectLst>
          <a:outerShdw blurRad="292100" dist="139700" dir="2700000" algn="bl" rotWithShape="0">
            <a:prstClr val="black">
              <a:alpha val="65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sv-SE" sz="1600" b="1" kern="1200" dirty="0" smtClean="0">
              <a:solidFill>
                <a:schemeClr val="tx2">
                  <a:lumMod val="50000"/>
                </a:schemeClr>
              </a:solidFill>
            </a:rPr>
            <a:t>GENOMFÖRA</a:t>
          </a:r>
          <a:endParaRPr lang="sv-SE" sz="1600" b="1" kern="1200" dirty="0">
            <a:solidFill>
              <a:schemeClr val="tx2">
                <a:lumMod val="50000"/>
              </a:schemeClr>
            </a:solidFill>
          </a:endParaRPr>
        </a:p>
        <a:p>
          <a:pPr marL="171450" lvl="1" indent="-171450" algn="l" defTabSz="711200">
            <a:lnSpc>
              <a:spcPct val="90000"/>
            </a:lnSpc>
            <a:spcBef>
              <a:spcPct val="0"/>
            </a:spcBef>
            <a:spcAft>
              <a:spcPct val="15000"/>
            </a:spcAft>
            <a:buChar char="••"/>
          </a:pPr>
          <a:r>
            <a:rPr lang="sv-SE" sz="1600" b="1" kern="1200" dirty="0" smtClean="0">
              <a:solidFill>
                <a:schemeClr val="tx2">
                  <a:lumMod val="50000"/>
                </a:schemeClr>
              </a:solidFill>
            </a:rPr>
            <a:t>Jobbar vi i enlighet med vad vi planerat? </a:t>
          </a:r>
          <a:endParaRPr lang="sv-SE" sz="1600" b="1" kern="1200" dirty="0">
            <a:solidFill>
              <a:schemeClr val="tx2">
                <a:lumMod val="50000"/>
              </a:schemeClr>
            </a:solidFill>
          </a:endParaRPr>
        </a:p>
        <a:p>
          <a:pPr marL="171450" lvl="1" indent="-171450" algn="l" defTabSz="711200">
            <a:lnSpc>
              <a:spcPct val="90000"/>
            </a:lnSpc>
            <a:spcBef>
              <a:spcPct val="0"/>
            </a:spcBef>
            <a:spcAft>
              <a:spcPct val="15000"/>
            </a:spcAft>
            <a:buChar char="••"/>
          </a:pPr>
          <a:r>
            <a:rPr lang="sv-SE" sz="1600" b="1" kern="1200" dirty="0" smtClean="0">
              <a:solidFill>
                <a:schemeClr val="tx2">
                  <a:lumMod val="50000"/>
                </a:schemeClr>
              </a:solidFill>
            </a:rPr>
            <a:t>Har vi behov av att korrigera vår plan?</a:t>
          </a:r>
          <a:endParaRPr lang="sv-SE" sz="1600" b="1" kern="1200" dirty="0">
            <a:solidFill>
              <a:schemeClr val="tx2">
                <a:lumMod val="50000"/>
              </a:schemeClr>
            </a:solidFill>
          </a:endParaRPr>
        </a:p>
      </dsp:txBody>
      <dsp:txXfrm>
        <a:off x="4364940" y="1652198"/>
        <a:ext cx="3025311" cy="1512655"/>
      </dsp:txXfrm>
    </dsp:sp>
    <dsp:sp modelId="{1B3B42AA-8719-4CE7-A4AC-AEE0EEF90894}">
      <dsp:nvSpPr>
        <dsp:cNvPr id="0" name=""/>
        <dsp:cNvSpPr/>
      </dsp:nvSpPr>
      <dsp:spPr>
        <a:xfrm>
          <a:off x="2713700" y="3303438"/>
          <a:ext cx="3025311" cy="1512655"/>
        </a:xfrm>
        <a:prstGeom prst="roundRect">
          <a:avLst/>
        </a:prstGeom>
        <a:solidFill>
          <a:schemeClr val="accent1">
            <a:lumMod val="60000"/>
            <a:lumOff val="40000"/>
          </a:schemeClr>
        </a:solidFill>
        <a:ln>
          <a:noFill/>
        </a:ln>
        <a:effectLst>
          <a:outerShdw blurRad="292100" dist="139700" dir="2700000" algn="bl" rotWithShape="0">
            <a:prstClr val="black">
              <a:alpha val="65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sv-SE" sz="1600" b="1" kern="1200" dirty="0" smtClean="0">
              <a:solidFill>
                <a:schemeClr val="tx2">
                  <a:lumMod val="50000"/>
                </a:schemeClr>
              </a:solidFill>
            </a:rPr>
            <a:t>FÖLJA UPP</a:t>
          </a:r>
          <a:endParaRPr lang="sv-SE" sz="1600" b="1" kern="1200" dirty="0">
            <a:solidFill>
              <a:schemeClr val="tx2">
                <a:lumMod val="50000"/>
              </a:schemeClr>
            </a:solidFill>
          </a:endParaRPr>
        </a:p>
        <a:p>
          <a:pPr marL="171450" lvl="1" indent="-171450" algn="l" defTabSz="711200">
            <a:lnSpc>
              <a:spcPct val="90000"/>
            </a:lnSpc>
            <a:spcBef>
              <a:spcPct val="0"/>
            </a:spcBef>
            <a:spcAft>
              <a:spcPct val="15000"/>
            </a:spcAft>
            <a:buChar char="••"/>
          </a:pPr>
          <a:r>
            <a:rPr lang="en-US" sz="1600" b="1" kern="1200" dirty="0" err="1" smtClean="0">
              <a:solidFill>
                <a:schemeClr val="tx2">
                  <a:lumMod val="50000"/>
                </a:schemeClr>
              </a:solidFill>
              <a:latin typeface="Arial" charset="0"/>
            </a:rPr>
            <a:t>Hur</a:t>
          </a:r>
          <a:r>
            <a:rPr lang="en-US" sz="1600" b="1" kern="1200" dirty="0" smtClean="0">
              <a:solidFill>
                <a:schemeClr val="tx2">
                  <a:lumMod val="50000"/>
                </a:schemeClr>
              </a:solidFill>
              <a:latin typeface="Arial" charset="0"/>
            </a:rPr>
            <a:t> </a:t>
          </a:r>
          <a:r>
            <a:rPr lang="en-US" sz="1600" b="1" kern="1200" dirty="0" err="1" smtClean="0">
              <a:solidFill>
                <a:schemeClr val="tx2">
                  <a:lumMod val="50000"/>
                </a:schemeClr>
              </a:solidFill>
              <a:latin typeface="Arial" charset="0"/>
            </a:rPr>
            <a:t>gick</a:t>
          </a:r>
          <a:r>
            <a:rPr lang="en-US" sz="1600" b="1" kern="1200" dirty="0" smtClean="0">
              <a:solidFill>
                <a:schemeClr val="tx2">
                  <a:lumMod val="50000"/>
                </a:schemeClr>
              </a:solidFill>
              <a:latin typeface="Arial" charset="0"/>
            </a:rPr>
            <a:t> </a:t>
          </a:r>
          <a:r>
            <a:rPr lang="en-US" sz="1600" b="1" kern="1200" dirty="0" err="1" smtClean="0">
              <a:solidFill>
                <a:schemeClr val="tx2">
                  <a:lumMod val="50000"/>
                </a:schemeClr>
              </a:solidFill>
              <a:latin typeface="Arial" charset="0"/>
            </a:rPr>
            <a:t>det</a:t>
          </a:r>
          <a:r>
            <a:rPr lang="en-US" sz="1600" b="1" kern="1200" dirty="0" smtClean="0">
              <a:solidFill>
                <a:schemeClr val="tx2">
                  <a:lumMod val="50000"/>
                </a:schemeClr>
              </a:solidFill>
              <a:latin typeface="Arial" charset="0"/>
            </a:rPr>
            <a:t>? </a:t>
          </a:r>
          <a:endParaRPr lang="sv-SE" sz="1600" kern="1200" dirty="0">
            <a:solidFill>
              <a:schemeClr val="tx2">
                <a:lumMod val="50000"/>
              </a:schemeClr>
            </a:solidFill>
          </a:endParaRPr>
        </a:p>
        <a:p>
          <a:pPr marL="171450" lvl="1" indent="-171450" algn="l" defTabSz="711200">
            <a:lnSpc>
              <a:spcPct val="90000"/>
            </a:lnSpc>
            <a:spcBef>
              <a:spcPct val="0"/>
            </a:spcBef>
            <a:spcAft>
              <a:spcPct val="15000"/>
            </a:spcAft>
            <a:buChar char="••"/>
          </a:pPr>
          <a:r>
            <a:rPr lang="en-US" sz="1600" b="1" kern="1200" dirty="0" err="1" smtClean="0">
              <a:solidFill>
                <a:schemeClr val="tx2">
                  <a:lumMod val="50000"/>
                </a:schemeClr>
              </a:solidFill>
              <a:latin typeface="Arial" charset="0"/>
            </a:rPr>
            <a:t>Vad</a:t>
          </a:r>
          <a:r>
            <a:rPr lang="en-US" sz="1600" b="1" kern="1200" dirty="0" smtClean="0">
              <a:solidFill>
                <a:schemeClr val="tx2">
                  <a:lumMod val="50000"/>
                </a:schemeClr>
              </a:solidFill>
              <a:latin typeface="Arial" charset="0"/>
            </a:rPr>
            <a:t> </a:t>
          </a:r>
          <a:r>
            <a:rPr lang="en-US" sz="1600" b="1" kern="1200" dirty="0" err="1" smtClean="0">
              <a:solidFill>
                <a:schemeClr val="tx2">
                  <a:lumMod val="50000"/>
                </a:schemeClr>
              </a:solidFill>
              <a:latin typeface="Arial" charset="0"/>
            </a:rPr>
            <a:t>gör</a:t>
          </a:r>
          <a:r>
            <a:rPr lang="en-US" sz="1600" b="1" kern="1200" dirty="0" smtClean="0">
              <a:solidFill>
                <a:schemeClr val="tx2">
                  <a:lumMod val="50000"/>
                </a:schemeClr>
              </a:solidFill>
              <a:latin typeface="Arial" charset="0"/>
            </a:rPr>
            <a:t> vi </a:t>
          </a:r>
          <a:r>
            <a:rPr lang="en-US" sz="1600" b="1" kern="1200" dirty="0" err="1" smtClean="0">
              <a:solidFill>
                <a:schemeClr val="tx2">
                  <a:lumMod val="50000"/>
                </a:schemeClr>
              </a:solidFill>
              <a:latin typeface="Arial" charset="0"/>
            </a:rPr>
            <a:t>åt</a:t>
          </a:r>
          <a:r>
            <a:rPr lang="en-US" sz="1600" b="1" kern="1200" dirty="0" smtClean="0">
              <a:solidFill>
                <a:schemeClr val="tx2">
                  <a:lumMod val="50000"/>
                </a:schemeClr>
              </a:solidFill>
              <a:latin typeface="Arial" charset="0"/>
            </a:rPr>
            <a:t> </a:t>
          </a:r>
          <a:r>
            <a:rPr lang="en-US" sz="1600" b="1" kern="1200" dirty="0" err="1" smtClean="0">
              <a:solidFill>
                <a:schemeClr val="tx2">
                  <a:lumMod val="50000"/>
                </a:schemeClr>
              </a:solidFill>
              <a:latin typeface="Arial" charset="0"/>
            </a:rPr>
            <a:t>det</a:t>
          </a:r>
          <a:r>
            <a:rPr lang="en-US" sz="1600" b="1" kern="1200" dirty="0" smtClean="0">
              <a:solidFill>
                <a:schemeClr val="tx2">
                  <a:lumMod val="50000"/>
                </a:schemeClr>
              </a:solidFill>
              <a:latin typeface="Arial" charset="0"/>
            </a:rPr>
            <a:t>?</a:t>
          </a:r>
          <a:endParaRPr lang="sv-SE" sz="1600" kern="1200" dirty="0">
            <a:solidFill>
              <a:schemeClr val="tx2">
                <a:lumMod val="50000"/>
              </a:schemeClr>
            </a:solidFill>
          </a:endParaRPr>
        </a:p>
      </dsp:txBody>
      <dsp:txXfrm>
        <a:off x="2713700" y="3303438"/>
        <a:ext cx="3025311" cy="1512655"/>
      </dsp:txXfrm>
    </dsp:sp>
    <dsp:sp modelId="{74C07544-D139-4040-9AE6-8C16E2B91BF3}">
      <dsp:nvSpPr>
        <dsp:cNvPr id="0" name=""/>
        <dsp:cNvSpPr/>
      </dsp:nvSpPr>
      <dsp:spPr>
        <a:xfrm>
          <a:off x="1062460" y="1652198"/>
          <a:ext cx="3025311" cy="1512655"/>
        </a:xfrm>
        <a:prstGeom prst="roundRect">
          <a:avLst/>
        </a:prstGeom>
        <a:solidFill>
          <a:schemeClr val="accent6"/>
        </a:solidFill>
        <a:ln>
          <a:noFill/>
        </a:ln>
        <a:effectLst>
          <a:outerShdw blurRad="292100" dist="139700" dir="2700000" algn="bl" rotWithShape="0">
            <a:prstClr val="black">
              <a:alpha val="65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sv-SE" sz="1600" b="1" kern="1200" dirty="0" smtClean="0">
              <a:solidFill>
                <a:schemeClr val="tx2">
                  <a:lumMod val="50000"/>
                </a:schemeClr>
              </a:solidFill>
            </a:rPr>
            <a:t>FÖRBÄTTRA</a:t>
          </a:r>
          <a:endParaRPr lang="sv-SE" sz="1600" kern="1200" dirty="0">
            <a:solidFill>
              <a:schemeClr val="tx2">
                <a:lumMod val="50000"/>
              </a:schemeClr>
            </a:solidFill>
          </a:endParaRPr>
        </a:p>
        <a:p>
          <a:pPr marL="171450" lvl="1" indent="-171450" algn="l" defTabSz="711200">
            <a:lnSpc>
              <a:spcPct val="90000"/>
            </a:lnSpc>
            <a:spcBef>
              <a:spcPct val="0"/>
            </a:spcBef>
            <a:spcAft>
              <a:spcPct val="15000"/>
            </a:spcAft>
            <a:buChar char="••"/>
          </a:pPr>
          <a:r>
            <a:rPr lang="sv-SE" sz="1600" b="1" kern="1200" dirty="0" smtClean="0">
              <a:solidFill>
                <a:schemeClr val="tx2">
                  <a:lumMod val="50000"/>
                </a:schemeClr>
              </a:solidFill>
            </a:rPr>
            <a:t>Hur går förbättringsarbetet?</a:t>
          </a:r>
          <a:endParaRPr lang="sv-SE" sz="1600" b="1" kern="1200" dirty="0">
            <a:solidFill>
              <a:schemeClr val="tx2">
                <a:lumMod val="50000"/>
              </a:schemeClr>
            </a:solidFill>
          </a:endParaRPr>
        </a:p>
        <a:p>
          <a:pPr marL="171450" lvl="1" indent="-171450" algn="l" defTabSz="711200">
            <a:lnSpc>
              <a:spcPct val="90000"/>
            </a:lnSpc>
            <a:spcBef>
              <a:spcPct val="0"/>
            </a:spcBef>
            <a:spcAft>
              <a:spcPct val="15000"/>
            </a:spcAft>
            <a:buChar char="••"/>
          </a:pPr>
          <a:r>
            <a:rPr lang="sv-SE" sz="1600" b="1" kern="1200" dirty="0" smtClean="0">
              <a:solidFill>
                <a:schemeClr val="tx2">
                  <a:lumMod val="50000"/>
                </a:schemeClr>
              </a:solidFill>
            </a:rPr>
            <a:t>Får vi de effekter vi tänkt?</a:t>
          </a:r>
          <a:endParaRPr lang="sv-SE" sz="1600" b="1" kern="1200" dirty="0">
            <a:solidFill>
              <a:schemeClr val="tx2">
                <a:lumMod val="50000"/>
              </a:schemeClr>
            </a:solidFill>
          </a:endParaRPr>
        </a:p>
      </dsp:txBody>
      <dsp:txXfrm>
        <a:off x="1062460" y="1652198"/>
        <a:ext cx="3025311" cy="151265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1CDBF8-78DF-468F-BB63-FFA931776DEB}">
      <dsp:nvSpPr>
        <dsp:cNvPr id="0" name=""/>
        <dsp:cNvSpPr/>
      </dsp:nvSpPr>
      <dsp:spPr>
        <a:xfrm>
          <a:off x="1463986" y="699930"/>
          <a:ext cx="4881954" cy="4881954"/>
        </a:xfrm>
        <a:prstGeom prst="pie">
          <a:avLst>
            <a:gd name="adj1" fmla="val 16200000"/>
            <a:gd name="adj2" fmla="val 2052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100000"/>
            </a:lnSpc>
            <a:spcBef>
              <a:spcPct val="0"/>
            </a:spcBef>
            <a:spcAft>
              <a:spcPts val="0"/>
            </a:spcAft>
          </a:pPr>
          <a:r>
            <a:rPr lang="sv-SE" sz="1600" b="1" kern="1200" dirty="0" smtClean="0">
              <a:solidFill>
                <a:schemeClr val="tx1">
                  <a:lumMod val="50000"/>
                </a:schemeClr>
              </a:solidFill>
            </a:rPr>
            <a:t>Reglementen ägardirektiv</a:t>
          </a:r>
        </a:p>
        <a:p>
          <a:pPr lvl="0" algn="ctr" defTabSz="711200">
            <a:lnSpc>
              <a:spcPct val="100000"/>
            </a:lnSpc>
            <a:spcBef>
              <a:spcPct val="0"/>
            </a:spcBef>
            <a:spcAft>
              <a:spcPts val="0"/>
            </a:spcAft>
          </a:pPr>
          <a:r>
            <a:rPr lang="sv-SE" sz="1600" b="1" kern="1200" dirty="0" smtClean="0">
              <a:solidFill>
                <a:schemeClr val="tx1">
                  <a:lumMod val="50000"/>
                </a:schemeClr>
              </a:solidFill>
            </a:rPr>
            <a:t>bolagsordningar</a:t>
          </a:r>
          <a:endParaRPr lang="sv-SE" sz="1600" b="1" kern="1200" dirty="0">
            <a:solidFill>
              <a:schemeClr val="tx1">
                <a:lumMod val="50000"/>
              </a:schemeClr>
            </a:solidFill>
          </a:endParaRPr>
        </a:p>
      </dsp:txBody>
      <dsp:txXfrm>
        <a:off x="3966569" y="1429317"/>
        <a:ext cx="1656377" cy="1133310"/>
      </dsp:txXfrm>
    </dsp:sp>
    <dsp:sp modelId="{F528FE0A-F939-4C7F-9BF1-80FBFD9408F4}">
      <dsp:nvSpPr>
        <dsp:cNvPr id="0" name=""/>
        <dsp:cNvSpPr/>
      </dsp:nvSpPr>
      <dsp:spPr>
        <a:xfrm>
          <a:off x="1461155" y="694141"/>
          <a:ext cx="4881954" cy="4881954"/>
        </a:xfrm>
        <a:prstGeom prst="pie">
          <a:avLst>
            <a:gd name="adj1" fmla="val 20520000"/>
            <a:gd name="adj2" fmla="val 324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100000"/>
            </a:lnSpc>
            <a:spcBef>
              <a:spcPct val="0"/>
            </a:spcBef>
            <a:spcAft>
              <a:spcPts val="0"/>
            </a:spcAft>
          </a:pPr>
          <a:r>
            <a:rPr lang="sv-SE" sz="1600" b="1" kern="1200" dirty="0" smtClean="0">
              <a:solidFill>
                <a:schemeClr val="tx1">
                  <a:lumMod val="50000"/>
                </a:schemeClr>
              </a:solidFill>
            </a:rPr>
            <a:t>Kommunfull-mäktiges budget</a:t>
          </a:r>
          <a:endParaRPr lang="sv-SE" sz="1600" b="1" kern="1200" dirty="0">
            <a:solidFill>
              <a:schemeClr val="tx1">
                <a:lumMod val="50000"/>
              </a:schemeClr>
            </a:solidFill>
          </a:endParaRPr>
        </a:p>
      </dsp:txBody>
      <dsp:txXfrm>
        <a:off x="4651860" y="2902644"/>
        <a:ext cx="1452962" cy="1226300"/>
      </dsp:txXfrm>
    </dsp:sp>
    <dsp:sp modelId="{5E13CA19-C071-40C7-9C75-6489D47D4172}">
      <dsp:nvSpPr>
        <dsp:cNvPr id="0" name=""/>
        <dsp:cNvSpPr/>
      </dsp:nvSpPr>
      <dsp:spPr>
        <a:xfrm>
          <a:off x="1469063" y="700048"/>
          <a:ext cx="4881954" cy="4881954"/>
        </a:xfrm>
        <a:prstGeom prst="pie">
          <a:avLst>
            <a:gd name="adj1" fmla="val 3240000"/>
            <a:gd name="adj2" fmla="val 756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100000"/>
            </a:lnSpc>
            <a:spcBef>
              <a:spcPct val="0"/>
            </a:spcBef>
            <a:spcAft>
              <a:spcPts val="0"/>
            </a:spcAft>
          </a:pPr>
          <a:r>
            <a:rPr lang="sv-SE" sz="1600" b="1" kern="1200" dirty="0" smtClean="0">
              <a:solidFill>
                <a:schemeClr val="tx1">
                  <a:lumMod val="50000"/>
                </a:schemeClr>
              </a:solidFill>
            </a:rPr>
            <a:t>Regler,</a:t>
          </a:r>
        </a:p>
        <a:p>
          <a:pPr lvl="0" algn="ctr" defTabSz="711200">
            <a:lnSpc>
              <a:spcPct val="100000"/>
            </a:lnSpc>
            <a:spcBef>
              <a:spcPct val="0"/>
            </a:spcBef>
            <a:spcAft>
              <a:spcPts val="0"/>
            </a:spcAft>
          </a:pPr>
          <a:r>
            <a:rPr lang="sv-SE" sz="1600" b="1" kern="1200" dirty="0" smtClean="0">
              <a:solidFill>
                <a:schemeClr val="tx1">
                  <a:lumMod val="50000"/>
                </a:schemeClr>
              </a:solidFill>
            </a:rPr>
            <a:t>riktlinjer, </a:t>
          </a:r>
        </a:p>
        <a:p>
          <a:pPr lvl="0" algn="ctr" defTabSz="711200">
            <a:lnSpc>
              <a:spcPct val="100000"/>
            </a:lnSpc>
            <a:spcBef>
              <a:spcPct val="0"/>
            </a:spcBef>
            <a:spcAft>
              <a:spcPts val="0"/>
            </a:spcAft>
          </a:pPr>
          <a:r>
            <a:rPr lang="sv-SE" sz="1600" b="1" kern="1200" dirty="0" smtClean="0">
              <a:solidFill>
                <a:schemeClr val="tx1">
                  <a:lumMod val="50000"/>
                </a:schemeClr>
              </a:solidFill>
            </a:rPr>
            <a:t>policyer, </a:t>
          </a:r>
          <a:r>
            <a:rPr lang="sv-SE" sz="1600" b="1" kern="1200" dirty="0" err="1" smtClean="0">
              <a:solidFill>
                <a:schemeClr val="tx1">
                  <a:lumMod val="50000"/>
                </a:schemeClr>
              </a:solidFill>
            </a:rPr>
            <a:t>etc</a:t>
          </a:r>
          <a:endParaRPr lang="sv-SE" sz="1600" b="1" kern="1200" dirty="0" smtClean="0">
            <a:solidFill>
              <a:schemeClr val="tx1">
                <a:lumMod val="50000"/>
              </a:schemeClr>
            </a:solidFill>
          </a:endParaRPr>
        </a:p>
      </dsp:txBody>
      <dsp:txXfrm>
        <a:off x="3038263" y="4361514"/>
        <a:ext cx="1743555" cy="1046133"/>
      </dsp:txXfrm>
    </dsp:sp>
    <dsp:sp modelId="{A4FEB9EA-BF72-49C3-9C9C-B3DDB79F1151}">
      <dsp:nvSpPr>
        <dsp:cNvPr id="0" name=""/>
        <dsp:cNvSpPr/>
      </dsp:nvSpPr>
      <dsp:spPr>
        <a:xfrm>
          <a:off x="1460032" y="691017"/>
          <a:ext cx="4881954" cy="4881954"/>
        </a:xfrm>
        <a:prstGeom prst="pie">
          <a:avLst>
            <a:gd name="adj1" fmla="val 7560000"/>
            <a:gd name="adj2" fmla="val 1188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ts val="0"/>
            </a:spcAft>
          </a:pPr>
          <a:r>
            <a:rPr lang="sv-SE" sz="1600" b="1" kern="1200" dirty="0" smtClean="0">
              <a:solidFill>
                <a:schemeClr val="tx1">
                  <a:lumMod val="50000"/>
                </a:schemeClr>
              </a:solidFill>
            </a:rPr>
            <a:t>Program,</a:t>
          </a:r>
        </a:p>
        <a:p>
          <a:pPr lvl="0" algn="ctr" defTabSz="711200">
            <a:lnSpc>
              <a:spcPct val="90000"/>
            </a:lnSpc>
            <a:spcBef>
              <a:spcPct val="0"/>
            </a:spcBef>
            <a:spcAft>
              <a:spcPts val="0"/>
            </a:spcAft>
          </a:pPr>
          <a:r>
            <a:rPr lang="sv-SE" sz="1600" b="1" kern="1200" dirty="0" smtClean="0">
              <a:solidFill>
                <a:schemeClr val="tx1">
                  <a:lumMod val="50000"/>
                </a:schemeClr>
              </a:solidFill>
            </a:rPr>
            <a:t>planer, </a:t>
          </a:r>
          <a:r>
            <a:rPr lang="sv-SE" sz="1600" b="1" kern="1200" dirty="0" err="1" smtClean="0">
              <a:solidFill>
                <a:schemeClr val="tx1">
                  <a:lumMod val="50000"/>
                </a:schemeClr>
              </a:solidFill>
            </a:rPr>
            <a:t>etc</a:t>
          </a:r>
          <a:endParaRPr lang="sv-SE" sz="1600" b="1" kern="1200" dirty="0">
            <a:solidFill>
              <a:schemeClr val="tx1">
                <a:lumMod val="50000"/>
              </a:schemeClr>
            </a:solidFill>
          </a:endParaRPr>
        </a:p>
      </dsp:txBody>
      <dsp:txXfrm>
        <a:off x="1692506" y="2899520"/>
        <a:ext cx="1452962" cy="1226300"/>
      </dsp:txXfrm>
    </dsp:sp>
    <dsp:sp modelId="{87B4C0A2-8E5C-4A2E-A805-0C4070343027}">
      <dsp:nvSpPr>
        <dsp:cNvPr id="0" name=""/>
        <dsp:cNvSpPr/>
      </dsp:nvSpPr>
      <dsp:spPr>
        <a:xfrm>
          <a:off x="1462131" y="701464"/>
          <a:ext cx="4881954" cy="4881954"/>
        </a:xfrm>
        <a:prstGeom prst="pie">
          <a:avLst>
            <a:gd name="adj1" fmla="val 11880000"/>
            <a:gd name="adj2" fmla="val 1620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sv-SE" sz="1600" b="1" kern="1200" dirty="0" smtClean="0">
              <a:solidFill>
                <a:schemeClr val="tx1">
                  <a:lumMod val="50000"/>
                </a:schemeClr>
              </a:solidFill>
            </a:rPr>
            <a:t>Löpande beslut</a:t>
          </a:r>
          <a:endParaRPr lang="sv-SE" sz="1100" b="1" kern="1200" dirty="0">
            <a:solidFill>
              <a:schemeClr val="tx1">
                <a:lumMod val="50000"/>
              </a:schemeClr>
            </a:solidFill>
          </a:endParaRPr>
        </a:p>
      </dsp:txBody>
      <dsp:txXfrm>
        <a:off x="2174083" y="1445381"/>
        <a:ext cx="1656377" cy="113331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308DDC-8A77-4289-BD6A-4F211B31F64B}">
      <dsp:nvSpPr>
        <dsp:cNvPr id="0" name=""/>
        <dsp:cNvSpPr/>
      </dsp:nvSpPr>
      <dsp:spPr>
        <a:xfrm>
          <a:off x="1927004" y="-113565"/>
          <a:ext cx="4598704" cy="4598704"/>
        </a:xfrm>
        <a:prstGeom prst="circularArrow">
          <a:avLst>
            <a:gd name="adj1" fmla="val 4668"/>
            <a:gd name="adj2" fmla="val 272909"/>
            <a:gd name="adj3" fmla="val 12878815"/>
            <a:gd name="adj4" fmla="val 17998584"/>
            <a:gd name="adj5" fmla="val 4847"/>
          </a:avLst>
        </a:prstGeom>
        <a:solidFill>
          <a:srgbClr val="C00000"/>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2E96255-9FDB-4FFD-9BFF-5A715F620ED9}">
      <dsp:nvSpPr>
        <dsp:cNvPr id="0" name=""/>
        <dsp:cNvSpPr/>
      </dsp:nvSpPr>
      <dsp:spPr>
        <a:xfrm>
          <a:off x="2713700" y="957"/>
          <a:ext cx="3025311" cy="1512655"/>
        </a:xfrm>
        <a:prstGeom prst="roundRect">
          <a:avLst/>
        </a:prstGeom>
        <a:gradFill flip="none" rotWithShape="0">
          <a:gsLst>
            <a:gs pos="0">
              <a:srgbClr val="0D4B75">
                <a:shade val="30000"/>
                <a:satMod val="115000"/>
              </a:srgbClr>
            </a:gs>
            <a:gs pos="50000">
              <a:srgbClr val="0D4B75">
                <a:shade val="67500"/>
                <a:satMod val="115000"/>
              </a:srgbClr>
            </a:gs>
            <a:gs pos="100000">
              <a:srgbClr val="0D4B75">
                <a:shade val="100000"/>
                <a:satMod val="115000"/>
              </a:srgbClr>
            </a:gs>
          </a:gsLst>
          <a:lin ang="2700000" scaled="1"/>
          <a:tileRect/>
        </a:gradFill>
        <a:ln>
          <a:noFill/>
        </a:ln>
        <a:effectLst>
          <a:outerShdw blurRad="292100" dist="139700" dir="2700000" algn="bl" rotWithShape="0">
            <a:prstClr val="black">
              <a:alpha val="65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sv-SE" sz="1600" b="1" kern="1200" dirty="0" smtClean="0">
              <a:solidFill>
                <a:schemeClr val="bg1"/>
              </a:solidFill>
            </a:rPr>
            <a:t>PLANERA</a:t>
          </a:r>
          <a:endParaRPr lang="sv-SE" sz="1600" b="1" kern="1200" dirty="0">
            <a:solidFill>
              <a:schemeClr val="bg1"/>
            </a:solidFill>
          </a:endParaRPr>
        </a:p>
        <a:p>
          <a:pPr marL="171450" lvl="1" indent="-171450" algn="l" defTabSz="711200">
            <a:lnSpc>
              <a:spcPct val="90000"/>
            </a:lnSpc>
            <a:spcBef>
              <a:spcPct val="0"/>
            </a:spcBef>
            <a:spcAft>
              <a:spcPct val="15000"/>
            </a:spcAft>
            <a:buChar char="••"/>
          </a:pPr>
          <a:r>
            <a:rPr lang="sv-SE" sz="1600" b="1" kern="1200" dirty="0" smtClean="0">
              <a:solidFill>
                <a:schemeClr val="bg1"/>
              </a:solidFill>
              <a:latin typeface="Arial" charset="0"/>
            </a:rPr>
            <a:t>Var står vi?</a:t>
          </a:r>
          <a:endParaRPr lang="sv-SE" sz="1600" kern="1200" dirty="0">
            <a:solidFill>
              <a:schemeClr val="bg1"/>
            </a:solidFill>
          </a:endParaRPr>
        </a:p>
        <a:p>
          <a:pPr marL="171450" lvl="1" indent="-171450" algn="l" defTabSz="711200">
            <a:lnSpc>
              <a:spcPct val="90000"/>
            </a:lnSpc>
            <a:spcBef>
              <a:spcPct val="0"/>
            </a:spcBef>
            <a:spcAft>
              <a:spcPct val="15000"/>
            </a:spcAft>
            <a:buChar char="••"/>
          </a:pPr>
          <a:r>
            <a:rPr lang="sv-SE" sz="1600" b="1" kern="1200" dirty="0" smtClean="0">
              <a:solidFill>
                <a:schemeClr val="bg1"/>
              </a:solidFill>
              <a:latin typeface="Arial" charset="0"/>
            </a:rPr>
            <a:t>Vad vill vi och hur gör vi? </a:t>
          </a:r>
          <a:endParaRPr lang="sv-SE" sz="1600" kern="1200" dirty="0">
            <a:solidFill>
              <a:schemeClr val="bg1"/>
            </a:solidFill>
          </a:endParaRPr>
        </a:p>
      </dsp:txBody>
      <dsp:txXfrm>
        <a:off x="2713700" y="957"/>
        <a:ext cx="3025311" cy="1512655"/>
      </dsp:txXfrm>
    </dsp:sp>
    <dsp:sp modelId="{FE9A783A-CB1D-4A45-B554-2CFC67A0C5CE}">
      <dsp:nvSpPr>
        <dsp:cNvPr id="0" name=""/>
        <dsp:cNvSpPr/>
      </dsp:nvSpPr>
      <dsp:spPr>
        <a:xfrm>
          <a:off x="4364940" y="1652198"/>
          <a:ext cx="3025311" cy="1512655"/>
        </a:xfrm>
        <a:prstGeom prst="roundRect">
          <a:avLst/>
        </a:prstGeom>
        <a:solidFill>
          <a:schemeClr val="accent2"/>
        </a:solidFill>
        <a:ln>
          <a:noFill/>
        </a:ln>
        <a:effectLst>
          <a:outerShdw blurRad="292100" dist="139700" dir="2700000" algn="bl" rotWithShape="0">
            <a:prstClr val="black">
              <a:alpha val="65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sv-SE" sz="1600" b="1" kern="1200" dirty="0" smtClean="0">
              <a:solidFill>
                <a:schemeClr val="tx2">
                  <a:lumMod val="50000"/>
                </a:schemeClr>
              </a:solidFill>
            </a:rPr>
            <a:t>GENOMFÖRA</a:t>
          </a:r>
          <a:endParaRPr lang="sv-SE" sz="1600" b="1" kern="1200" dirty="0">
            <a:solidFill>
              <a:schemeClr val="tx2">
                <a:lumMod val="50000"/>
              </a:schemeClr>
            </a:solidFill>
          </a:endParaRPr>
        </a:p>
        <a:p>
          <a:pPr marL="171450" lvl="1" indent="-171450" algn="l" defTabSz="711200">
            <a:lnSpc>
              <a:spcPct val="90000"/>
            </a:lnSpc>
            <a:spcBef>
              <a:spcPct val="0"/>
            </a:spcBef>
            <a:spcAft>
              <a:spcPct val="15000"/>
            </a:spcAft>
            <a:buChar char="••"/>
          </a:pPr>
          <a:r>
            <a:rPr lang="sv-SE" sz="1600" b="1" kern="1200" dirty="0" smtClean="0">
              <a:solidFill>
                <a:schemeClr val="tx2">
                  <a:lumMod val="50000"/>
                </a:schemeClr>
              </a:solidFill>
            </a:rPr>
            <a:t>Jobbar vi i enlighet med vad vi planerat? </a:t>
          </a:r>
          <a:endParaRPr lang="sv-SE" sz="1600" b="1" kern="1200" dirty="0">
            <a:solidFill>
              <a:schemeClr val="tx2">
                <a:lumMod val="50000"/>
              </a:schemeClr>
            </a:solidFill>
          </a:endParaRPr>
        </a:p>
        <a:p>
          <a:pPr marL="171450" lvl="1" indent="-171450" algn="l" defTabSz="711200">
            <a:lnSpc>
              <a:spcPct val="90000"/>
            </a:lnSpc>
            <a:spcBef>
              <a:spcPct val="0"/>
            </a:spcBef>
            <a:spcAft>
              <a:spcPct val="15000"/>
            </a:spcAft>
            <a:buChar char="••"/>
          </a:pPr>
          <a:r>
            <a:rPr lang="sv-SE" sz="1600" b="1" kern="1200" dirty="0" smtClean="0">
              <a:solidFill>
                <a:schemeClr val="tx2">
                  <a:lumMod val="50000"/>
                </a:schemeClr>
              </a:solidFill>
            </a:rPr>
            <a:t>Har vi behov av att korrigera vår plan?</a:t>
          </a:r>
          <a:endParaRPr lang="sv-SE" sz="1600" b="1" kern="1200" dirty="0">
            <a:solidFill>
              <a:schemeClr val="tx2">
                <a:lumMod val="50000"/>
              </a:schemeClr>
            </a:solidFill>
          </a:endParaRPr>
        </a:p>
      </dsp:txBody>
      <dsp:txXfrm>
        <a:off x="4364940" y="1652198"/>
        <a:ext cx="3025311" cy="1512655"/>
      </dsp:txXfrm>
    </dsp:sp>
    <dsp:sp modelId="{1B3B42AA-8719-4CE7-A4AC-AEE0EEF90894}">
      <dsp:nvSpPr>
        <dsp:cNvPr id="0" name=""/>
        <dsp:cNvSpPr/>
      </dsp:nvSpPr>
      <dsp:spPr>
        <a:xfrm>
          <a:off x="2713700" y="3303438"/>
          <a:ext cx="3025311" cy="1512655"/>
        </a:xfrm>
        <a:prstGeom prst="roundRect">
          <a:avLst/>
        </a:prstGeom>
        <a:solidFill>
          <a:schemeClr val="accent1">
            <a:lumMod val="60000"/>
            <a:lumOff val="40000"/>
          </a:schemeClr>
        </a:solidFill>
        <a:ln>
          <a:noFill/>
        </a:ln>
        <a:effectLst>
          <a:outerShdw blurRad="292100" dist="139700" dir="2700000" algn="bl" rotWithShape="0">
            <a:prstClr val="black">
              <a:alpha val="65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sv-SE" sz="1600" b="1" kern="1200" dirty="0" smtClean="0">
              <a:solidFill>
                <a:schemeClr val="tx2">
                  <a:lumMod val="50000"/>
                </a:schemeClr>
              </a:solidFill>
            </a:rPr>
            <a:t>FÖLJA UPP</a:t>
          </a:r>
          <a:endParaRPr lang="sv-SE" sz="1600" b="1" kern="1200" dirty="0">
            <a:solidFill>
              <a:schemeClr val="tx2">
                <a:lumMod val="50000"/>
              </a:schemeClr>
            </a:solidFill>
          </a:endParaRPr>
        </a:p>
        <a:p>
          <a:pPr marL="171450" lvl="1" indent="-171450" algn="l" defTabSz="711200">
            <a:lnSpc>
              <a:spcPct val="90000"/>
            </a:lnSpc>
            <a:spcBef>
              <a:spcPct val="0"/>
            </a:spcBef>
            <a:spcAft>
              <a:spcPct val="15000"/>
            </a:spcAft>
            <a:buChar char="••"/>
          </a:pPr>
          <a:r>
            <a:rPr lang="en-US" sz="1600" b="1" kern="1200" dirty="0" err="1" smtClean="0">
              <a:solidFill>
                <a:schemeClr val="tx2">
                  <a:lumMod val="50000"/>
                </a:schemeClr>
              </a:solidFill>
              <a:latin typeface="Arial" charset="0"/>
            </a:rPr>
            <a:t>Hur</a:t>
          </a:r>
          <a:r>
            <a:rPr lang="en-US" sz="1600" b="1" kern="1200" dirty="0" smtClean="0">
              <a:solidFill>
                <a:schemeClr val="tx2">
                  <a:lumMod val="50000"/>
                </a:schemeClr>
              </a:solidFill>
              <a:latin typeface="Arial" charset="0"/>
            </a:rPr>
            <a:t> </a:t>
          </a:r>
          <a:r>
            <a:rPr lang="en-US" sz="1600" b="1" kern="1200" dirty="0" err="1" smtClean="0">
              <a:solidFill>
                <a:schemeClr val="tx2">
                  <a:lumMod val="50000"/>
                </a:schemeClr>
              </a:solidFill>
              <a:latin typeface="Arial" charset="0"/>
            </a:rPr>
            <a:t>gick</a:t>
          </a:r>
          <a:r>
            <a:rPr lang="en-US" sz="1600" b="1" kern="1200" dirty="0" smtClean="0">
              <a:solidFill>
                <a:schemeClr val="tx2">
                  <a:lumMod val="50000"/>
                </a:schemeClr>
              </a:solidFill>
              <a:latin typeface="Arial" charset="0"/>
            </a:rPr>
            <a:t> </a:t>
          </a:r>
          <a:r>
            <a:rPr lang="en-US" sz="1600" b="1" kern="1200" dirty="0" err="1" smtClean="0">
              <a:solidFill>
                <a:schemeClr val="tx2">
                  <a:lumMod val="50000"/>
                </a:schemeClr>
              </a:solidFill>
              <a:latin typeface="Arial" charset="0"/>
            </a:rPr>
            <a:t>det</a:t>
          </a:r>
          <a:r>
            <a:rPr lang="en-US" sz="1600" b="1" kern="1200" dirty="0" smtClean="0">
              <a:solidFill>
                <a:schemeClr val="tx2">
                  <a:lumMod val="50000"/>
                </a:schemeClr>
              </a:solidFill>
              <a:latin typeface="Arial" charset="0"/>
            </a:rPr>
            <a:t>? </a:t>
          </a:r>
          <a:endParaRPr lang="sv-SE" sz="1600" kern="1200" dirty="0">
            <a:solidFill>
              <a:schemeClr val="tx2">
                <a:lumMod val="50000"/>
              </a:schemeClr>
            </a:solidFill>
          </a:endParaRPr>
        </a:p>
        <a:p>
          <a:pPr marL="171450" lvl="1" indent="-171450" algn="l" defTabSz="711200">
            <a:lnSpc>
              <a:spcPct val="90000"/>
            </a:lnSpc>
            <a:spcBef>
              <a:spcPct val="0"/>
            </a:spcBef>
            <a:spcAft>
              <a:spcPct val="15000"/>
            </a:spcAft>
            <a:buChar char="••"/>
          </a:pPr>
          <a:r>
            <a:rPr lang="en-US" sz="1600" b="1" kern="1200" dirty="0" err="1" smtClean="0">
              <a:solidFill>
                <a:schemeClr val="tx2">
                  <a:lumMod val="50000"/>
                </a:schemeClr>
              </a:solidFill>
              <a:latin typeface="Arial" charset="0"/>
            </a:rPr>
            <a:t>Vad</a:t>
          </a:r>
          <a:r>
            <a:rPr lang="en-US" sz="1600" b="1" kern="1200" dirty="0" smtClean="0">
              <a:solidFill>
                <a:schemeClr val="tx2">
                  <a:lumMod val="50000"/>
                </a:schemeClr>
              </a:solidFill>
              <a:latin typeface="Arial" charset="0"/>
            </a:rPr>
            <a:t> </a:t>
          </a:r>
          <a:r>
            <a:rPr lang="en-US" sz="1600" b="1" kern="1200" dirty="0" err="1" smtClean="0">
              <a:solidFill>
                <a:schemeClr val="tx2">
                  <a:lumMod val="50000"/>
                </a:schemeClr>
              </a:solidFill>
              <a:latin typeface="Arial" charset="0"/>
            </a:rPr>
            <a:t>gör</a:t>
          </a:r>
          <a:r>
            <a:rPr lang="en-US" sz="1600" b="1" kern="1200" dirty="0" smtClean="0">
              <a:solidFill>
                <a:schemeClr val="tx2">
                  <a:lumMod val="50000"/>
                </a:schemeClr>
              </a:solidFill>
              <a:latin typeface="Arial" charset="0"/>
            </a:rPr>
            <a:t> vi </a:t>
          </a:r>
          <a:r>
            <a:rPr lang="en-US" sz="1600" b="1" kern="1200" dirty="0" err="1" smtClean="0">
              <a:solidFill>
                <a:schemeClr val="tx2">
                  <a:lumMod val="50000"/>
                </a:schemeClr>
              </a:solidFill>
              <a:latin typeface="Arial" charset="0"/>
            </a:rPr>
            <a:t>åt</a:t>
          </a:r>
          <a:r>
            <a:rPr lang="en-US" sz="1600" b="1" kern="1200" dirty="0" smtClean="0">
              <a:solidFill>
                <a:schemeClr val="tx2">
                  <a:lumMod val="50000"/>
                </a:schemeClr>
              </a:solidFill>
              <a:latin typeface="Arial" charset="0"/>
            </a:rPr>
            <a:t> </a:t>
          </a:r>
          <a:r>
            <a:rPr lang="en-US" sz="1600" b="1" kern="1200" dirty="0" err="1" smtClean="0">
              <a:solidFill>
                <a:schemeClr val="tx2">
                  <a:lumMod val="50000"/>
                </a:schemeClr>
              </a:solidFill>
              <a:latin typeface="Arial" charset="0"/>
            </a:rPr>
            <a:t>det</a:t>
          </a:r>
          <a:r>
            <a:rPr lang="en-US" sz="1600" b="1" kern="1200" dirty="0" smtClean="0">
              <a:solidFill>
                <a:schemeClr val="tx2">
                  <a:lumMod val="50000"/>
                </a:schemeClr>
              </a:solidFill>
              <a:latin typeface="Arial" charset="0"/>
            </a:rPr>
            <a:t>?</a:t>
          </a:r>
          <a:endParaRPr lang="sv-SE" sz="1600" kern="1200" dirty="0">
            <a:solidFill>
              <a:schemeClr val="tx2">
                <a:lumMod val="50000"/>
              </a:schemeClr>
            </a:solidFill>
          </a:endParaRPr>
        </a:p>
      </dsp:txBody>
      <dsp:txXfrm>
        <a:off x="2713700" y="3303438"/>
        <a:ext cx="3025311" cy="1512655"/>
      </dsp:txXfrm>
    </dsp:sp>
    <dsp:sp modelId="{74C07544-D139-4040-9AE6-8C16E2B91BF3}">
      <dsp:nvSpPr>
        <dsp:cNvPr id="0" name=""/>
        <dsp:cNvSpPr/>
      </dsp:nvSpPr>
      <dsp:spPr>
        <a:xfrm>
          <a:off x="1062460" y="1652198"/>
          <a:ext cx="3025311" cy="1512655"/>
        </a:xfrm>
        <a:prstGeom prst="roundRect">
          <a:avLst/>
        </a:prstGeom>
        <a:solidFill>
          <a:schemeClr val="accent6"/>
        </a:solidFill>
        <a:ln>
          <a:noFill/>
        </a:ln>
        <a:effectLst>
          <a:outerShdw blurRad="292100" dist="139700" dir="2700000" algn="bl" rotWithShape="0">
            <a:prstClr val="black">
              <a:alpha val="65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sv-SE" sz="1600" b="1" kern="1200" dirty="0" smtClean="0">
              <a:solidFill>
                <a:schemeClr val="tx2">
                  <a:lumMod val="50000"/>
                </a:schemeClr>
              </a:solidFill>
            </a:rPr>
            <a:t>FÖRBÄTTRA</a:t>
          </a:r>
          <a:endParaRPr lang="sv-SE" sz="1600" kern="1200" dirty="0">
            <a:solidFill>
              <a:schemeClr val="tx2">
                <a:lumMod val="50000"/>
              </a:schemeClr>
            </a:solidFill>
          </a:endParaRPr>
        </a:p>
        <a:p>
          <a:pPr marL="171450" lvl="1" indent="-171450" algn="l" defTabSz="711200">
            <a:lnSpc>
              <a:spcPct val="90000"/>
            </a:lnSpc>
            <a:spcBef>
              <a:spcPct val="0"/>
            </a:spcBef>
            <a:spcAft>
              <a:spcPct val="15000"/>
            </a:spcAft>
            <a:buChar char="••"/>
          </a:pPr>
          <a:r>
            <a:rPr lang="sv-SE" sz="1600" b="1" kern="1200" dirty="0" smtClean="0">
              <a:solidFill>
                <a:schemeClr val="tx2">
                  <a:lumMod val="50000"/>
                </a:schemeClr>
              </a:solidFill>
            </a:rPr>
            <a:t>Hur går förbättringsarbetet?</a:t>
          </a:r>
          <a:endParaRPr lang="sv-SE" sz="1600" b="1" kern="1200" dirty="0">
            <a:solidFill>
              <a:schemeClr val="tx2">
                <a:lumMod val="50000"/>
              </a:schemeClr>
            </a:solidFill>
          </a:endParaRPr>
        </a:p>
        <a:p>
          <a:pPr marL="171450" lvl="1" indent="-171450" algn="l" defTabSz="711200">
            <a:lnSpc>
              <a:spcPct val="90000"/>
            </a:lnSpc>
            <a:spcBef>
              <a:spcPct val="0"/>
            </a:spcBef>
            <a:spcAft>
              <a:spcPct val="15000"/>
            </a:spcAft>
            <a:buChar char="••"/>
          </a:pPr>
          <a:r>
            <a:rPr lang="sv-SE" sz="1600" b="1" kern="1200" dirty="0" smtClean="0">
              <a:solidFill>
                <a:schemeClr val="tx2">
                  <a:lumMod val="50000"/>
                </a:schemeClr>
              </a:solidFill>
            </a:rPr>
            <a:t>Får vi de effekter vi tänkt?</a:t>
          </a:r>
          <a:endParaRPr lang="sv-SE" sz="1600" b="1" kern="1200" dirty="0">
            <a:solidFill>
              <a:schemeClr val="tx2">
                <a:lumMod val="50000"/>
              </a:schemeClr>
            </a:solidFill>
          </a:endParaRPr>
        </a:p>
      </dsp:txBody>
      <dsp:txXfrm>
        <a:off x="1062460" y="1652198"/>
        <a:ext cx="3025311" cy="151265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BBAEDD-8934-46B2-9CAC-FCFC2916F7CF}">
      <dsp:nvSpPr>
        <dsp:cNvPr id="0" name=""/>
        <dsp:cNvSpPr/>
      </dsp:nvSpPr>
      <dsp:spPr>
        <a:xfrm>
          <a:off x="1446" y="1848385"/>
          <a:ext cx="742739" cy="29709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sv-SE" sz="1400" kern="1200" dirty="0" smtClean="0"/>
            <a:t>Jan</a:t>
          </a:r>
          <a:endParaRPr lang="sv-SE" sz="1400" kern="1200" dirty="0"/>
        </a:p>
      </dsp:txBody>
      <dsp:txXfrm>
        <a:off x="1446" y="1848385"/>
        <a:ext cx="742739" cy="297095"/>
      </dsp:txXfrm>
    </dsp:sp>
    <dsp:sp modelId="{CA345B46-676E-4A45-BB4D-3F5F719C3773}">
      <dsp:nvSpPr>
        <dsp:cNvPr id="0" name=""/>
        <dsp:cNvSpPr/>
      </dsp:nvSpPr>
      <dsp:spPr>
        <a:xfrm>
          <a:off x="728204" y="1848385"/>
          <a:ext cx="742739" cy="297095"/>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sv-SE" sz="1400" kern="1200" dirty="0" smtClean="0"/>
            <a:t>Feb</a:t>
          </a:r>
          <a:endParaRPr lang="sv-SE" sz="1400" kern="1200" dirty="0"/>
        </a:p>
      </dsp:txBody>
      <dsp:txXfrm>
        <a:off x="728204" y="1848385"/>
        <a:ext cx="742739" cy="297095"/>
      </dsp:txXfrm>
    </dsp:sp>
    <dsp:sp modelId="{3E2C428A-FD78-46E8-9BFD-94E594C9A527}">
      <dsp:nvSpPr>
        <dsp:cNvPr id="0" name=""/>
        <dsp:cNvSpPr/>
      </dsp:nvSpPr>
      <dsp:spPr>
        <a:xfrm>
          <a:off x="1441115" y="1848385"/>
          <a:ext cx="742739" cy="29709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sv-SE" sz="1400" kern="1200" dirty="0" smtClean="0"/>
            <a:t>Mar</a:t>
          </a:r>
          <a:endParaRPr lang="sv-SE" sz="1400" kern="1200" dirty="0"/>
        </a:p>
      </dsp:txBody>
      <dsp:txXfrm>
        <a:off x="1441115" y="1848385"/>
        <a:ext cx="742739" cy="297095"/>
      </dsp:txXfrm>
    </dsp:sp>
    <dsp:sp modelId="{96366464-4090-4CEC-AD7A-C3C640325E43}">
      <dsp:nvSpPr>
        <dsp:cNvPr id="0" name=""/>
        <dsp:cNvSpPr/>
      </dsp:nvSpPr>
      <dsp:spPr>
        <a:xfrm>
          <a:off x="2157137" y="1848385"/>
          <a:ext cx="742739" cy="297095"/>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sv-SE" sz="1400" kern="1200" dirty="0" smtClean="0"/>
            <a:t>April</a:t>
          </a:r>
          <a:endParaRPr lang="sv-SE" sz="1400" kern="1200" dirty="0"/>
        </a:p>
      </dsp:txBody>
      <dsp:txXfrm>
        <a:off x="2157137" y="1848385"/>
        <a:ext cx="742739" cy="297095"/>
      </dsp:txXfrm>
    </dsp:sp>
    <dsp:sp modelId="{1DC99916-2F40-4514-A031-AA2A3CE09ED1}">
      <dsp:nvSpPr>
        <dsp:cNvPr id="0" name=""/>
        <dsp:cNvSpPr/>
      </dsp:nvSpPr>
      <dsp:spPr>
        <a:xfrm>
          <a:off x="2873158" y="1848385"/>
          <a:ext cx="742739" cy="297095"/>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sv-SE" sz="1400" kern="1200" dirty="0" smtClean="0"/>
            <a:t>Maj</a:t>
          </a:r>
          <a:endParaRPr lang="sv-SE" sz="1400" kern="1200" dirty="0"/>
        </a:p>
      </dsp:txBody>
      <dsp:txXfrm>
        <a:off x="2873158" y="1848385"/>
        <a:ext cx="742739" cy="297095"/>
      </dsp:txXfrm>
    </dsp:sp>
    <dsp:sp modelId="{E02278B9-7BB0-45B6-A9D7-9B9298EC1371}">
      <dsp:nvSpPr>
        <dsp:cNvPr id="0" name=""/>
        <dsp:cNvSpPr/>
      </dsp:nvSpPr>
      <dsp:spPr>
        <a:xfrm>
          <a:off x="3589180" y="1848385"/>
          <a:ext cx="742739" cy="29709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sv-SE" sz="1400" kern="1200" dirty="0" smtClean="0"/>
            <a:t>Juni</a:t>
          </a:r>
          <a:endParaRPr lang="sv-SE" sz="1400" kern="1200" dirty="0"/>
        </a:p>
      </dsp:txBody>
      <dsp:txXfrm>
        <a:off x="3589180" y="1848385"/>
        <a:ext cx="742739" cy="297095"/>
      </dsp:txXfrm>
    </dsp:sp>
    <dsp:sp modelId="{328F77C8-9409-40F0-8FD3-C8332B195128}">
      <dsp:nvSpPr>
        <dsp:cNvPr id="0" name=""/>
        <dsp:cNvSpPr/>
      </dsp:nvSpPr>
      <dsp:spPr>
        <a:xfrm>
          <a:off x="4305202" y="1848385"/>
          <a:ext cx="742739" cy="297095"/>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sv-SE" sz="1400" kern="1200" dirty="0" smtClean="0"/>
            <a:t>Juli</a:t>
          </a:r>
          <a:endParaRPr lang="sv-SE" sz="1400" kern="1200" dirty="0"/>
        </a:p>
      </dsp:txBody>
      <dsp:txXfrm>
        <a:off x="4305202" y="1848385"/>
        <a:ext cx="742739" cy="297095"/>
      </dsp:txXfrm>
    </dsp:sp>
    <dsp:sp modelId="{7F0843C2-621E-42FD-BB59-C272782CE8C5}">
      <dsp:nvSpPr>
        <dsp:cNvPr id="0" name=""/>
        <dsp:cNvSpPr/>
      </dsp:nvSpPr>
      <dsp:spPr>
        <a:xfrm>
          <a:off x="5021223" y="1848385"/>
          <a:ext cx="742739" cy="29709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sv-SE" sz="1400" kern="1200" dirty="0" smtClean="0"/>
            <a:t>Aug</a:t>
          </a:r>
          <a:endParaRPr lang="sv-SE" sz="1400" kern="1200" dirty="0"/>
        </a:p>
      </dsp:txBody>
      <dsp:txXfrm>
        <a:off x="5021223" y="1848385"/>
        <a:ext cx="742739" cy="297095"/>
      </dsp:txXfrm>
    </dsp:sp>
    <dsp:sp modelId="{DE83A47E-AEDC-4355-B3F4-599B820FBDFD}">
      <dsp:nvSpPr>
        <dsp:cNvPr id="0" name=""/>
        <dsp:cNvSpPr/>
      </dsp:nvSpPr>
      <dsp:spPr>
        <a:xfrm>
          <a:off x="5731377" y="1848385"/>
          <a:ext cx="742739" cy="29709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sv-SE" sz="1400" kern="1200" dirty="0" smtClean="0"/>
            <a:t>Sep</a:t>
          </a:r>
          <a:endParaRPr lang="sv-SE" sz="1400" kern="1200" dirty="0"/>
        </a:p>
      </dsp:txBody>
      <dsp:txXfrm>
        <a:off x="5731377" y="1848385"/>
        <a:ext cx="742739" cy="297095"/>
      </dsp:txXfrm>
    </dsp:sp>
    <dsp:sp modelId="{CD06460A-1696-4120-815E-93876F08D9C6}">
      <dsp:nvSpPr>
        <dsp:cNvPr id="0" name=""/>
        <dsp:cNvSpPr/>
      </dsp:nvSpPr>
      <dsp:spPr>
        <a:xfrm>
          <a:off x="6447398" y="1848385"/>
          <a:ext cx="742739" cy="297095"/>
        </a:xfrm>
        <a:prstGeom prst="rect">
          <a:avLst/>
        </a:prstGeom>
        <a:solidFill>
          <a:srgbClr val="CC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sv-SE" sz="1400" kern="1200" dirty="0" smtClean="0"/>
            <a:t>Okt</a:t>
          </a:r>
          <a:endParaRPr lang="sv-SE" sz="1400" kern="1200" dirty="0"/>
        </a:p>
      </dsp:txBody>
      <dsp:txXfrm>
        <a:off x="6447398" y="1848385"/>
        <a:ext cx="742739" cy="297095"/>
      </dsp:txXfrm>
    </dsp:sp>
    <dsp:sp modelId="{C2266513-0866-44C9-9B31-2514C746EB9A}">
      <dsp:nvSpPr>
        <dsp:cNvPr id="0" name=""/>
        <dsp:cNvSpPr/>
      </dsp:nvSpPr>
      <dsp:spPr>
        <a:xfrm>
          <a:off x="7163420" y="1848385"/>
          <a:ext cx="742739" cy="29709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sv-SE" sz="1400" kern="1200" dirty="0" smtClean="0"/>
            <a:t>Nov</a:t>
          </a:r>
          <a:endParaRPr lang="sv-SE" sz="1400" kern="1200" dirty="0"/>
        </a:p>
      </dsp:txBody>
      <dsp:txXfrm>
        <a:off x="7163420" y="1848385"/>
        <a:ext cx="742739" cy="297095"/>
      </dsp:txXfrm>
    </dsp:sp>
    <dsp:sp modelId="{07355976-1DC9-4D3A-8956-6242BBCD2128}">
      <dsp:nvSpPr>
        <dsp:cNvPr id="0" name=""/>
        <dsp:cNvSpPr/>
      </dsp:nvSpPr>
      <dsp:spPr>
        <a:xfrm>
          <a:off x="7879442" y="1848385"/>
          <a:ext cx="742739" cy="297095"/>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sv-SE" sz="1400" kern="1200" dirty="0" smtClean="0"/>
            <a:t>Dec</a:t>
          </a:r>
          <a:endParaRPr lang="sv-SE" sz="1400" kern="1200" dirty="0"/>
        </a:p>
      </dsp:txBody>
      <dsp:txXfrm>
        <a:off x="7879442" y="1848385"/>
        <a:ext cx="742739" cy="29709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B8BEDA-2D26-4AB1-B49C-B6FB36490D79}">
      <dsp:nvSpPr>
        <dsp:cNvPr id="0" name=""/>
        <dsp:cNvSpPr/>
      </dsp:nvSpPr>
      <dsp:spPr>
        <a:xfrm>
          <a:off x="2286507" y="194451"/>
          <a:ext cx="3859106" cy="134021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430FDA-5653-4C75-AFFC-E4725CE18F72}">
      <dsp:nvSpPr>
        <dsp:cNvPr id="0" name=""/>
        <dsp:cNvSpPr/>
      </dsp:nvSpPr>
      <dsp:spPr>
        <a:xfrm>
          <a:off x="3848099" y="3476187"/>
          <a:ext cx="747888" cy="478648"/>
        </a:xfrm>
        <a:prstGeom prst="downArrow">
          <a:avLst/>
        </a:prstGeom>
        <a:solidFill>
          <a:srgbClr val="32688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9AA3B9-B9F1-4851-8500-C7193955B4C7}">
      <dsp:nvSpPr>
        <dsp:cNvPr id="0" name=""/>
        <dsp:cNvSpPr/>
      </dsp:nvSpPr>
      <dsp:spPr>
        <a:xfrm>
          <a:off x="2427110" y="3859106"/>
          <a:ext cx="3589866" cy="89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sv-SE" sz="2500" b="1" kern="1200" dirty="0">
              <a:solidFill>
                <a:schemeClr val="tx1">
                  <a:lumMod val="50000"/>
                </a:schemeClr>
              </a:solidFill>
            </a:rPr>
            <a:t>Inriktningsdokument</a:t>
          </a:r>
        </a:p>
      </dsp:txBody>
      <dsp:txXfrm>
        <a:off x="2427110" y="3859106"/>
        <a:ext cx="3589866" cy="897466"/>
      </dsp:txXfrm>
    </dsp:sp>
    <dsp:sp modelId="{E1A11F57-A9DA-4912-B879-B485DD6E652B}">
      <dsp:nvSpPr>
        <dsp:cNvPr id="0" name=""/>
        <dsp:cNvSpPr/>
      </dsp:nvSpPr>
      <dsp:spPr>
        <a:xfrm>
          <a:off x="3689547" y="1638175"/>
          <a:ext cx="1346200" cy="134620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sv-SE" sz="1600" b="1" kern="1200" dirty="0"/>
            <a:t>Planer och program</a:t>
          </a:r>
        </a:p>
      </dsp:txBody>
      <dsp:txXfrm>
        <a:off x="3689547" y="1638175"/>
        <a:ext cx="1346200" cy="1346200"/>
      </dsp:txXfrm>
    </dsp:sp>
    <dsp:sp modelId="{3745F955-4F4B-42E3-87C0-914C287B4521}">
      <dsp:nvSpPr>
        <dsp:cNvPr id="0" name=""/>
        <dsp:cNvSpPr/>
      </dsp:nvSpPr>
      <dsp:spPr>
        <a:xfrm>
          <a:off x="2506135" y="519292"/>
          <a:ext cx="1786461" cy="1564069"/>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sv-SE" sz="1600" b="1" kern="1200" dirty="0"/>
            <a:t>Utvecklings</a:t>
          </a:r>
        </a:p>
        <a:p>
          <a:pPr lvl="0" algn="ctr" defTabSz="711200">
            <a:lnSpc>
              <a:spcPct val="90000"/>
            </a:lnSpc>
            <a:spcBef>
              <a:spcPct val="0"/>
            </a:spcBef>
            <a:spcAft>
              <a:spcPct val="35000"/>
            </a:spcAft>
          </a:pPr>
          <a:r>
            <a:rPr lang="sv-SE" sz="1600" b="1" kern="1200" dirty="0"/>
            <a:t>behov </a:t>
          </a:r>
          <a:r>
            <a:rPr lang="sv-SE" sz="1600" b="1" kern="1200" dirty="0" smtClean="0"/>
            <a:t>grund</a:t>
          </a:r>
        </a:p>
        <a:p>
          <a:pPr lvl="0" algn="ctr" defTabSz="711200">
            <a:lnSpc>
              <a:spcPct val="90000"/>
            </a:lnSpc>
            <a:spcBef>
              <a:spcPct val="0"/>
            </a:spcBef>
            <a:spcAft>
              <a:spcPct val="35000"/>
            </a:spcAft>
          </a:pPr>
          <a:r>
            <a:rPr lang="sv-SE" sz="1600" b="1" kern="1200" dirty="0" smtClean="0"/>
            <a:t>uppdraget</a:t>
          </a:r>
          <a:endParaRPr lang="sv-SE" sz="1600" b="1" kern="1200" dirty="0"/>
        </a:p>
      </dsp:txBody>
      <dsp:txXfrm>
        <a:off x="2506135" y="519292"/>
        <a:ext cx="1786461" cy="1564069"/>
      </dsp:txXfrm>
    </dsp:sp>
    <dsp:sp modelId="{1A1AF0D2-409E-4B49-9CFA-5398FC523C88}">
      <dsp:nvSpPr>
        <dsp:cNvPr id="0" name=""/>
        <dsp:cNvSpPr/>
      </dsp:nvSpPr>
      <dsp:spPr>
        <a:xfrm>
          <a:off x="4008120" y="270934"/>
          <a:ext cx="1534721" cy="1409821"/>
        </a:xfrm>
        <a:prstGeom prst="ellipse">
          <a:avLst/>
        </a:prstGeom>
        <a:gradFill flip="none" rotWithShape="0">
          <a:gsLst>
            <a:gs pos="0">
              <a:srgbClr val="326886">
                <a:shade val="30000"/>
                <a:satMod val="115000"/>
              </a:srgbClr>
            </a:gs>
            <a:gs pos="50000">
              <a:srgbClr val="326886">
                <a:shade val="67500"/>
                <a:satMod val="115000"/>
              </a:srgbClr>
            </a:gs>
            <a:gs pos="100000">
              <a:srgbClr val="326886">
                <a:shade val="100000"/>
                <a:satMod val="115000"/>
              </a:srgb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sv-SE" sz="1600" b="1" kern="1200" dirty="0"/>
            <a:t>KF:s budget</a:t>
          </a:r>
        </a:p>
      </dsp:txBody>
      <dsp:txXfrm>
        <a:off x="4008120" y="270934"/>
        <a:ext cx="1534721" cy="1409821"/>
      </dsp:txXfrm>
    </dsp:sp>
    <dsp:sp modelId="{32DFBC53-D3F5-407E-AAE3-9AF6C3363820}">
      <dsp:nvSpPr>
        <dsp:cNvPr id="0" name=""/>
        <dsp:cNvSpPr/>
      </dsp:nvSpPr>
      <dsp:spPr>
        <a:xfrm>
          <a:off x="2127955" y="29915"/>
          <a:ext cx="4188177" cy="3350542"/>
        </a:xfrm>
        <a:prstGeom prst="funnel">
          <a:avLst/>
        </a:prstGeom>
        <a:solidFill>
          <a:schemeClr val="lt1">
            <a:alpha val="40000"/>
            <a:hueOff val="0"/>
            <a:satOff val="0"/>
            <a:lumOff val="0"/>
            <a:alphaOff val="0"/>
          </a:schemeClr>
        </a:solidFill>
        <a:ln w="9525" cap="flat" cmpd="sng" algn="ctr">
          <a:solidFill>
            <a:schemeClr val="accent6">
              <a:lumMod val="5000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DEA1FA-A4B7-445D-BE72-A1AD0EBD02EC}">
      <dsp:nvSpPr>
        <dsp:cNvPr id="0" name=""/>
        <dsp:cNvSpPr/>
      </dsp:nvSpPr>
      <dsp:spPr>
        <a:xfrm>
          <a:off x="5752" y="61584"/>
          <a:ext cx="1701427" cy="425356"/>
        </a:xfrm>
        <a:prstGeom prst="roundRect">
          <a:avLst>
            <a:gd name="adj" fmla="val 10000"/>
          </a:avLst>
        </a:prstGeom>
        <a:solidFill>
          <a:schemeClr val="tx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sv-SE" sz="1800" b="1" kern="1200" dirty="0" smtClean="0">
              <a:solidFill>
                <a:schemeClr val="bg1"/>
              </a:solidFill>
            </a:rPr>
            <a:t>Kategori </a:t>
          </a:r>
          <a:endParaRPr lang="sv-SE" sz="1800" b="1" kern="1200" dirty="0">
            <a:solidFill>
              <a:schemeClr val="bg1"/>
            </a:solidFill>
          </a:endParaRPr>
        </a:p>
      </dsp:txBody>
      <dsp:txXfrm>
        <a:off x="5752" y="61584"/>
        <a:ext cx="1701427" cy="425356"/>
      </dsp:txXfrm>
    </dsp:sp>
    <dsp:sp modelId="{93EAE1E5-7012-4688-93BA-617F0B361FFC}">
      <dsp:nvSpPr>
        <dsp:cNvPr id="0" name=""/>
        <dsp:cNvSpPr/>
      </dsp:nvSpPr>
      <dsp:spPr>
        <a:xfrm rot="5400000">
          <a:off x="819247" y="524160"/>
          <a:ext cx="74437" cy="74437"/>
        </a:xfrm>
        <a:prstGeom prst="rightArrow">
          <a:avLst>
            <a:gd name="adj1" fmla="val 66700"/>
            <a:gd name="adj2" fmla="val 50000"/>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36364A4-10E4-4C50-8753-FA78A604C413}">
      <dsp:nvSpPr>
        <dsp:cNvPr id="0" name=""/>
        <dsp:cNvSpPr/>
      </dsp:nvSpPr>
      <dsp:spPr>
        <a:xfrm>
          <a:off x="5752" y="635816"/>
          <a:ext cx="1701427" cy="1339639"/>
        </a:xfrm>
        <a:prstGeom prst="roundRect">
          <a:avLst>
            <a:gd name="adj" fmla="val 10000"/>
          </a:avLst>
        </a:prstGeom>
        <a:solidFill>
          <a:srgbClr val="00B050"/>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sv-SE" sz="1800" b="1" kern="1200" dirty="0" smtClean="0">
              <a:solidFill>
                <a:schemeClr val="tx1">
                  <a:lumMod val="50000"/>
                </a:schemeClr>
              </a:solidFill>
            </a:rPr>
            <a:t>Prioriterat mål</a:t>
          </a:r>
          <a:endParaRPr lang="sv-SE" sz="1800" b="1" kern="1200" dirty="0">
            <a:solidFill>
              <a:schemeClr val="tx1">
                <a:lumMod val="50000"/>
              </a:schemeClr>
            </a:solidFill>
          </a:endParaRPr>
        </a:p>
      </dsp:txBody>
      <dsp:txXfrm>
        <a:off x="5752" y="635816"/>
        <a:ext cx="1701427" cy="1339639"/>
      </dsp:txXfrm>
    </dsp:sp>
    <dsp:sp modelId="{AA4E3C3A-6735-488A-BC64-2F6CF2131700}">
      <dsp:nvSpPr>
        <dsp:cNvPr id="0" name=""/>
        <dsp:cNvSpPr/>
      </dsp:nvSpPr>
      <dsp:spPr>
        <a:xfrm rot="5400000">
          <a:off x="819247" y="2012674"/>
          <a:ext cx="74437" cy="74437"/>
        </a:xfrm>
        <a:prstGeom prst="rightArrow">
          <a:avLst>
            <a:gd name="adj1" fmla="val 66700"/>
            <a:gd name="adj2" fmla="val 50000"/>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98B1A0B-C5E2-4E0A-A8D8-4600BB63AE07}">
      <dsp:nvSpPr>
        <dsp:cNvPr id="0" name=""/>
        <dsp:cNvSpPr/>
      </dsp:nvSpPr>
      <dsp:spPr>
        <a:xfrm>
          <a:off x="5752" y="2124331"/>
          <a:ext cx="1701427" cy="1798374"/>
        </a:xfrm>
        <a:prstGeom prst="roundRect">
          <a:avLst>
            <a:gd name="adj" fmla="val 10000"/>
          </a:avLst>
        </a:prstGeom>
        <a:solidFill>
          <a:srgbClr val="FFC000"/>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sv-SE" sz="1800" b="1" kern="1200" dirty="0" smtClean="0">
              <a:solidFill>
                <a:schemeClr val="tx1">
                  <a:lumMod val="50000"/>
                </a:schemeClr>
              </a:solidFill>
            </a:rPr>
            <a:t>Mål att bidra till </a:t>
          </a:r>
        </a:p>
      </dsp:txBody>
      <dsp:txXfrm>
        <a:off x="5752" y="2124331"/>
        <a:ext cx="1701427" cy="1798374"/>
      </dsp:txXfrm>
    </dsp:sp>
    <dsp:sp modelId="{ECCC9146-B048-41C3-801D-799D655AB6FE}">
      <dsp:nvSpPr>
        <dsp:cNvPr id="0" name=""/>
        <dsp:cNvSpPr/>
      </dsp:nvSpPr>
      <dsp:spPr>
        <a:xfrm rot="5400000">
          <a:off x="819247" y="3959924"/>
          <a:ext cx="74437" cy="74437"/>
        </a:xfrm>
        <a:prstGeom prst="rightArrow">
          <a:avLst>
            <a:gd name="adj1" fmla="val 66700"/>
            <a:gd name="adj2" fmla="val 50000"/>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9133CF7-C42C-4EAB-A62F-473F586F8022}">
      <dsp:nvSpPr>
        <dsp:cNvPr id="0" name=""/>
        <dsp:cNvSpPr/>
      </dsp:nvSpPr>
      <dsp:spPr>
        <a:xfrm>
          <a:off x="5752" y="4071580"/>
          <a:ext cx="1701427" cy="895005"/>
        </a:xfrm>
        <a:prstGeom prst="roundRect">
          <a:avLst>
            <a:gd name="adj" fmla="val 10000"/>
          </a:avLst>
        </a:prstGeom>
        <a:solidFill>
          <a:srgbClr val="FF0000">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sv-SE" sz="1800" b="1" kern="1200" dirty="0" smtClean="0">
              <a:solidFill>
                <a:schemeClr val="tx1">
                  <a:lumMod val="50000"/>
                </a:schemeClr>
              </a:solidFill>
            </a:rPr>
            <a:t>Mål som väljs bort</a:t>
          </a:r>
          <a:endParaRPr lang="sv-SE" sz="1800" b="1" kern="1200" dirty="0">
            <a:solidFill>
              <a:schemeClr val="tx1">
                <a:lumMod val="50000"/>
              </a:schemeClr>
            </a:solidFill>
          </a:endParaRPr>
        </a:p>
      </dsp:txBody>
      <dsp:txXfrm>
        <a:off x="5752" y="4071580"/>
        <a:ext cx="1701427" cy="895005"/>
      </dsp:txXfrm>
    </dsp:sp>
    <dsp:sp modelId="{9884345E-4C5E-4F00-997B-2E3D2027E55A}">
      <dsp:nvSpPr>
        <dsp:cNvPr id="0" name=""/>
        <dsp:cNvSpPr/>
      </dsp:nvSpPr>
      <dsp:spPr>
        <a:xfrm>
          <a:off x="2017289" y="61584"/>
          <a:ext cx="6688683" cy="425356"/>
        </a:xfrm>
        <a:prstGeom prst="roundRect">
          <a:avLst>
            <a:gd name="adj" fmla="val 10000"/>
          </a:avLst>
        </a:prstGeom>
        <a:solidFill>
          <a:schemeClr val="tx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sv-SE" sz="1800" b="1" kern="1200" dirty="0" smtClean="0">
              <a:solidFill>
                <a:schemeClr val="bg1"/>
              </a:solidFill>
            </a:rPr>
            <a:t>Perspektiv</a:t>
          </a:r>
          <a:endParaRPr lang="sv-SE" sz="1800" b="1" kern="1200" dirty="0">
            <a:solidFill>
              <a:schemeClr val="bg1"/>
            </a:solidFill>
          </a:endParaRPr>
        </a:p>
      </dsp:txBody>
      <dsp:txXfrm>
        <a:off x="2017289" y="61584"/>
        <a:ext cx="6688683" cy="425356"/>
      </dsp:txXfrm>
    </dsp:sp>
    <dsp:sp modelId="{9EE99B3E-C990-4669-95E5-CC2AB7BC20DD}">
      <dsp:nvSpPr>
        <dsp:cNvPr id="0" name=""/>
        <dsp:cNvSpPr/>
      </dsp:nvSpPr>
      <dsp:spPr>
        <a:xfrm rot="5400000">
          <a:off x="5324413" y="524160"/>
          <a:ext cx="74437" cy="74437"/>
        </a:xfrm>
        <a:prstGeom prst="rightArrow">
          <a:avLst>
            <a:gd name="adj1" fmla="val 66700"/>
            <a:gd name="adj2" fmla="val 50000"/>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7A225C1-737A-4DC4-9506-29C4E84F634B}">
      <dsp:nvSpPr>
        <dsp:cNvPr id="0" name=""/>
        <dsp:cNvSpPr/>
      </dsp:nvSpPr>
      <dsp:spPr>
        <a:xfrm>
          <a:off x="1945379" y="635816"/>
          <a:ext cx="6832505" cy="1339639"/>
        </a:xfrm>
        <a:prstGeom prst="roundRect">
          <a:avLst>
            <a:gd name="adj" fmla="val 10000"/>
          </a:avLst>
        </a:prstGeom>
        <a:solidFill>
          <a:srgbClr val="00B050"/>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261938" lvl="0" indent="-174625" algn="l" defTabSz="800100">
            <a:lnSpc>
              <a:spcPct val="90000"/>
            </a:lnSpc>
            <a:spcBef>
              <a:spcPct val="0"/>
            </a:spcBef>
            <a:spcAft>
              <a:spcPts val="0"/>
            </a:spcAft>
          </a:pPr>
          <a:r>
            <a:rPr lang="sv-SE" sz="1800" kern="1200" dirty="0" smtClean="0">
              <a:solidFill>
                <a:schemeClr val="tx1">
                  <a:lumMod val="50000"/>
                </a:schemeClr>
              </a:solidFill>
            </a:rPr>
            <a:t>- 	De absolut viktigaste målen utifrån det unika nuläge</a:t>
          </a:r>
        </a:p>
        <a:p>
          <a:pPr marL="261938" lvl="0" indent="-174625" algn="l" defTabSz="800100">
            <a:lnSpc>
              <a:spcPct val="90000"/>
            </a:lnSpc>
            <a:spcBef>
              <a:spcPct val="0"/>
            </a:spcBef>
            <a:spcAft>
              <a:spcPts val="0"/>
            </a:spcAft>
          </a:pPr>
          <a:r>
            <a:rPr lang="sv-SE" sz="1800" kern="1200" dirty="0" smtClean="0">
              <a:solidFill>
                <a:schemeClr val="tx1">
                  <a:lumMod val="50000"/>
                </a:schemeClr>
              </a:solidFill>
            </a:rPr>
            <a:t>-	Extra fokus och resurser</a:t>
          </a:r>
        </a:p>
        <a:p>
          <a:pPr marL="261938" lvl="0" indent="-174625" algn="l" defTabSz="800100">
            <a:lnSpc>
              <a:spcPct val="90000"/>
            </a:lnSpc>
            <a:spcBef>
              <a:spcPct val="0"/>
            </a:spcBef>
            <a:spcAft>
              <a:spcPts val="0"/>
            </a:spcAft>
          </a:pPr>
          <a:r>
            <a:rPr lang="sv-SE" sz="1800" kern="1200" dirty="0" smtClean="0">
              <a:solidFill>
                <a:schemeClr val="tx1">
                  <a:lumMod val="50000"/>
                </a:schemeClr>
              </a:solidFill>
            </a:rPr>
            <a:t>-	Flertal åtgärder/aktiviteter och mätetal samt djupare analys</a:t>
          </a:r>
        </a:p>
      </dsp:txBody>
      <dsp:txXfrm>
        <a:off x="1945379" y="635816"/>
        <a:ext cx="6832505" cy="1339639"/>
      </dsp:txXfrm>
    </dsp:sp>
    <dsp:sp modelId="{EE7E0016-B318-469E-A325-E86A4386C001}">
      <dsp:nvSpPr>
        <dsp:cNvPr id="0" name=""/>
        <dsp:cNvSpPr/>
      </dsp:nvSpPr>
      <dsp:spPr>
        <a:xfrm rot="5400000">
          <a:off x="5324413" y="2012674"/>
          <a:ext cx="74437" cy="74437"/>
        </a:xfrm>
        <a:prstGeom prst="rightArrow">
          <a:avLst>
            <a:gd name="adj1" fmla="val 66700"/>
            <a:gd name="adj2" fmla="val 50000"/>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7EF4E91-F297-44F7-AAC0-96F6653D7F72}">
      <dsp:nvSpPr>
        <dsp:cNvPr id="0" name=""/>
        <dsp:cNvSpPr/>
      </dsp:nvSpPr>
      <dsp:spPr>
        <a:xfrm>
          <a:off x="1945379" y="2124331"/>
          <a:ext cx="6832505" cy="1798374"/>
        </a:xfrm>
        <a:prstGeom prst="roundRect">
          <a:avLst>
            <a:gd name="adj" fmla="val 10000"/>
          </a:avLst>
        </a:prstGeom>
        <a:solidFill>
          <a:srgbClr val="FFC000"/>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261938" lvl="0" indent="-174625" algn="l" defTabSz="800100">
            <a:lnSpc>
              <a:spcPct val="90000"/>
            </a:lnSpc>
            <a:spcBef>
              <a:spcPct val="0"/>
            </a:spcBef>
            <a:spcAft>
              <a:spcPts val="0"/>
            </a:spcAft>
          </a:pPr>
          <a:r>
            <a:rPr lang="sv-SE" sz="1800" kern="1200" dirty="0" smtClean="0">
              <a:solidFill>
                <a:schemeClr val="tx1">
                  <a:lumMod val="50000"/>
                </a:schemeClr>
              </a:solidFill>
            </a:rPr>
            <a:t>-	Här hamnar de mål som N/S inte särskilt har prioriterat (såväl KF:s mål som lokala mål)</a:t>
          </a:r>
        </a:p>
        <a:p>
          <a:pPr marL="261938" lvl="0" indent="-174625" algn="l" defTabSz="800100">
            <a:lnSpc>
              <a:spcPct val="90000"/>
            </a:lnSpc>
            <a:spcBef>
              <a:spcPct val="0"/>
            </a:spcBef>
            <a:spcAft>
              <a:spcPts val="0"/>
            </a:spcAft>
          </a:pPr>
          <a:r>
            <a:rPr lang="sv-SE" sz="1800" kern="1200" dirty="0" smtClean="0">
              <a:solidFill>
                <a:schemeClr val="tx1">
                  <a:lumMod val="50000"/>
                </a:schemeClr>
              </a:solidFill>
            </a:rPr>
            <a:t>- 	Dessa mål ska F/B arbeta med för att bidra till ökad måluppfyllelse</a:t>
          </a:r>
        </a:p>
        <a:p>
          <a:pPr marL="261938" lvl="0" indent="-174625" algn="l" defTabSz="800100">
            <a:lnSpc>
              <a:spcPct val="90000"/>
            </a:lnSpc>
            <a:spcBef>
              <a:spcPct val="0"/>
            </a:spcBef>
            <a:spcAft>
              <a:spcPts val="0"/>
            </a:spcAft>
          </a:pPr>
          <a:endParaRPr lang="sv-SE" sz="1800" kern="1200" dirty="0" smtClean="0">
            <a:solidFill>
              <a:schemeClr val="tx1">
                <a:lumMod val="50000"/>
              </a:schemeClr>
            </a:solidFill>
          </a:endParaRPr>
        </a:p>
      </dsp:txBody>
      <dsp:txXfrm>
        <a:off x="1945379" y="2124331"/>
        <a:ext cx="6832505" cy="1798374"/>
      </dsp:txXfrm>
    </dsp:sp>
    <dsp:sp modelId="{4B1C9ACE-84E2-415E-8945-A202CD9C15D0}">
      <dsp:nvSpPr>
        <dsp:cNvPr id="0" name=""/>
        <dsp:cNvSpPr/>
      </dsp:nvSpPr>
      <dsp:spPr>
        <a:xfrm rot="5400000">
          <a:off x="5324413" y="3959924"/>
          <a:ext cx="74437" cy="74437"/>
        </a:xfrm>
        <a:prstGeom prst="rightArrow">
          <a:avLst>
            <a:gd name="adj1" fmla="val 66700"/>
            <a:gd name="adj2" fmla="val 50000"/>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15E7726-5380-4A03-8FD2-81C80EDE9E29}">
      <dsp:nvSpPr>
        <dsp:cNvPr id="0" name=""/>
        <dsp:cNvSpPr/>
      </dsp:nvSpPr>
      <dsp:spPr>
        <a:xfrm>
          <a:off x="1999935" y="4071580"/>
          <a:ext cx="6723392" cy="895005"/>
        </a:xfrm>
        <a:prstGeom prst="roundRect">
          <a:avLst>
            <a:gd name="adj" fmla="val 10000"/>
          </a:avLst>
        </a:prstGeom>
        <a:solidFill>
          <a:srgbClr val="FF0000">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261938" lvl="0" indent="-174625" algn="l" defTabSz="800100">
            <a:lnSpc>
              <a:spcPct val="90000"/>
            </a:lnSpc>
            <a:spcBef>
              <a:spcPct val="0"/>
            </a:spcBef>
            <a:spcAft>
              <a:spcPts val="0"/>
            </a:spcAft>
            <a:tabLst/>
          </a:pPr>
          <a:r>
            <a:rPr lang="sv-SE" sz="1800" kern="1200" dirty="0" smtClean="0">
              <a:solidFill>
                <a:schemeClr val="tx1">
                  <a:lumMod val="50000"/>
                </a:schemeClr>
              </a:solidFill>
            </a:rPr>
            <a:t>-	Mål som N/S aktivt valt att prioritera bort utifrån sitt unika nuläge samt utifrån att man inte kan bidra till stadens måluppfyllelse</a:t>
          </a:r>
        </a:p>
      </dsp:txBody>
      <dsp:txXfrm>
        <a:off x="1999935" y="4071580"/>
        <a:ext cx="6723392" cy="89500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E44AF1-8341-4E0D-A45D-CFA66DF5E125}">
      <dsp:nvSpPr>
        <dsp:cNvPr id="0" name=""/>
        <dsp:cNvSpPr/>
      </dsp:nvSpPr>
      <dsp:spPr>
        <a:xfrm>
          <a:off x="3609" y="1871244"/>
          <a:ext cx="1578180" cy="1035680"/>
        </a:xfrm>
        <a:prstGeom prst="roundRect">
          <a:avLst>
            <a:gd name="adj" fmla="val 10000"/>
          </a:avLst>
        </a:prstGeom>
        <a:solidFill>
          <a:srgbClr val="275269"/>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sv-SE" sz="1700" b="1" kern="1200" dirty="0" smtClean="0"/>
            <a:t>Uppdrag</a:t>
          </a:r>
        </a:p>
        <a:p>
          <a:pPr lvl="0" algn="l" defTabSz="755650">
            <a:lnSpc>
              <a:spcPct val="90000"/>
            </a:lnSpc>
            <a:spcBef>
              <a:spcPct val="0"/>
            </a:spcBef>
            <a:spcAft>
              <a:spcPct val="35000"/>
            </a:spcAft>
          </a:pPr>
          <a:r>
            <a:rPr lang="sv-SE" sz="1700" b="1" kern="1200" dirty="0" smtClean="0"/>
            <a:t>Mål </a:t>
          </a:r>
        </a:p>
        <a:p>
          <a:pPr lvl="0" algn="l" defTabSz="755650">
            <a:lnSpc>
              <a:spcPct val="90000"/>
            </a:lnSpc>
            <a:spcBef>
              <a:spcPct val="0"/>
            </a:spcBef>
            <a:spcAft>
              <a:spcPct val="35000"/>
            </a:spcAft>
          </a:pPr>
          <a:r>
            <a:rPr lang="sv-SE" sz="1700" b="1" kern="1200" dirty="0" smtClean="0"/>
            <a:t>Resurser</a:t>
          </a:r>
          <a:endParaRPr lang="sv-SE" sz="1700" b="1" kern="1200" dirty="0"/>
        </a:p>
      </dsp:txBody>
      <dsp:txXfrm>
        <a:off x="3609" y="1871244"/>
        <a:ext cx="1578180" cy="1035680"/>
      </dsp:txXfrm>
    </dsp:sp>
    <dsp:sp modelId="{5BEC14E4-8CD3-4AA5-A29D-26946F3AF200}">
      <dsp:nvSpPr>
        <dsp:cNvPr id="0" name=""/>
        <dsp:cNvSpPr/>
      </dsp:nvSpPr>
      <dsp:spPr>
        <a:xfrm>
          <a:off x="1739607" y="2193390"/>
          <a:ext cx="334574" cy="391388"/>
        </a:xfrm>
        <a:prstGeom prst="rightArrow">
          <a:avLst>
            <a:gd name="adj1" fmla="val 60000"/>
            <a:gd name="adj2" fmla="val 50000"/>
          </a:avLst>
        </a:prstGeom>
        <a:solidFill>
          <a:schemeClr val="accent2"/>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sv-SE" sz="1400" kern="1200"/>
        </a:p>
      </dsp:txBody>
      <dsp:txXfrm>
        <a:off x="1739607" y="2193390"/>
        <a:ext cx="334574" cy="391388"/>
      </dsp:txXfrm>
    </dsp:sp>
    <dsp:sp modelId="{C58E5290-9379-4A7D-974A-E1B1AD928024}">
      <dsp:nvSpPr>
        <dsp:cNvPr id="0" name=""/>
        <dsp:cNvSpPr/>
      </dsp:nvSpPr>
      <dsp:spPr>
        <a:xfrm>
          <a:off x="2213061" y="1871244"/>
          <a:ext cx="1578180" cy="1035680"/>
        </a:xfrm>
        <a:prstGeom prst="roundRect">
          <a:avLst>
            <a:gd name="adj" fmla="val 10000"/>
          </a:avLst>
        </a:prstGeom>
        <a:solidFill>
          <a:srgbClr val="275269"/>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sv-SE" sz="1700" b="1" kern="1200" dirty="0" smtClean="0"/>
            <a:t>Verksamhet Aktiviteter</a:t>
          </a:r>
          <a:endParaRPr lang="sv-SE" sz="1700" b="1" kern="1200" dirty="0"/>
        </a:p>
      </dsp:txBody>
      <dsp:txXfrm>
        <a:off x="2213061" y="1871244"/>
        <a:ext cx="1578180" cy="1035680"/>
      </dsp:txXfrm>
    </dsp:sp>
    <dsp:sp modelId="{37595B4A-1453-405E-A651-475E7F1F60D3}">
      <dsp:nvSpPr>
        <dsp:cNvPr id="0" name=""/>
        <dsp:cNvSpPr/>
      </dsp:nvSpPr>
      <dsp:spPr>
        <a:xfrm>
          <a:off x="3949059" y="2193390"/>
          <a:ext cx="334574" cy="391388"/>
        </a:xfrm>
        <a:prstGeom prst="rightArrow">
          <a:avLst>
            <a:gd name="adj1" fmla="val 60000"/>
            <a:gd name="adj2" fmla="val 50000"/>
          </a:avLst>
        </a:prstGeom>
        <a:solidFill>
          <a:schemeClr val="accent2"/>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sv-SE" sz="1400" kern="1200"/>
        </a:p>
      </dsp:txBody>
      <dsp:txXfrm>
        <a:off x="3949059" y="2193390"/>
        <a:ext cx="334574" cy="391388"/>
      </dsp:txXfrm>
    </dsp:sp>
    <dsp:sp modelId="{7A17F3DF-970B-427A-A313-7B8F858BBF3B}">
      <dsp:nvSpPr>
        <dsp:cNvPr id="0" name=""/>
        <dsp:cNvSpPr/>
      </dsp:nvSpPr>
      <dsp:spPr>
        <a:xfrm>
          <a:off x="4422514" y="1871244"/>
          <a:ext cx="1578180" cy="1035680"/>
        </a:xfrm>
        <a:prstGeom prst="roundRect">
          <a:avLst>
            <a:gd name="adj" fmla="val 10000"/>
          </a:avLst>
        </a:prstGeom>
        <a:solidFill>
          <a:srgbClr val="275269"/>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sv-SE" sz="1700" b="1" kern="1200" dirty="0" smtClean="0"/>
            <a:t>Prestationer</a:t>
          </a:r>
          <a:endParaRPr lang="sv-SE" sz="1700" b="1" kern="1200" dirty="0"/>
        </a:p>
      </dsp:txBody>
      <dsp:txXfrm>
        <a:off x="4422514" y="1871244"/>
        <a:ext cx="1578180" cy="1035680"/>
      </dsp:txXfrm>
    </dsp:sp>
    <dsp:sp modelId="{FB989CA8-1627-4353-9552-A501AEA4D526}">
      <dsp:nvSpPr>
        <dsp:cNvPr id="0" name=""/>
        <dsp:cNvSpPr/>
      </dsp:nvSpPr>
      <dsp:spPr>
        <a:xfrm>
          <a:off x="6158512" y="2193390"/>
          <a:ext cx="334574" cy="391388"/>
        </a:xfrm>
        <a:prstGeom prst="rightArrow">
          <a:avLst>
            <a:gd name="adj1" fmla="val 60000"/>
            <a:gd name="adj2" fmla="val 50000"/>
          </a:avLst>
        </a:prstGeom>
        <a:solidFill>
          <a:schemeClr val="accent2"/>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sv-SE" sz="1400" kern="1200"/>
        </a:p>
      </dsp:txBody>
      <dsp:txXfrm>
        <a:off x="6158512" y="2193390"/>
        <a:ext cx="334574" cy="391388"/>
      </dsp:txXfrm>
    </dsp:sp>
    <dsp:sp modelId="{EE26BAE2-12A8-4DDD-8576-55DF2CB981B1}">
      <dsp:nvSpPr>
        <dsp:cNvPr id="0" name=""/>
        <dsp:cNvSpPr/>
      </dsp:nvSpPr>
      <dsp:spPr>
        <a:xfrm>
          <a:off x="6631966" y="1871244"/>
          <a:ext cx="1578180" cy="1035680"/>
        </a:xfrm>
        <a:prstGeom prst="roundRect">
          <a:avLst>
            <a:gd name="adj" fmla="val 10000"/>
          </a:avLst>
        </a:prstGeom>
        <a:solidFill>
          <a:srgbClr val="275269"/>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sv-SE" sz="1700" b="1" kern="1200" dirty="0" smtClean="0"/>
            <a:t>Utfall/effekter</a:t>
          </a:r>
          <a:endParaRPr lang="sv-SE" sz="1700" b="1" kern="1200" dirty="0"/>
        </a:p>
      </dsp:txBody>
      <dsp:txXfrm>
        <a:off x="6631966" y="1871244"/>
        <a:ext cx="1578180" cy="103568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BBAEDD-8934-46B2-9CAC-FCFC2916F7CF}">
      <dsp:nvSpPr>
        <dsp:cNvPr id="0" name=""/>
        <dsp:cNvSpPr/>
      </dsp:nvSpPr>
      <dsp:spPr>
        <a:xfrm>
          <a:off x="1446" y="1848385"/>
          <a:ext cx="742739" cy="29709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sv-SE" sz="1400" kern="1200" dirty="0" smtClean="0"/>
            <a:t>Jan</a:t>
          </a:r>
          <a:endParaRPr lang="sv-SE" sz="1400" kern="1200" dirty="0"/>
        </a:p>
      </dsp:txBody>
      <dsp:txXfrm>
        <a:off x="1446" y="1848385"/>
        <a:ext cx="742739" cy="297095"/>
      </dsp:txXfrm>
    </dsp:sp>
    <dsp:sp modelId="{CA345B46-676E-4A45-BB4D-3F5F719C3773}">
      <dsp:nvSpPr>
        <dsp:cNvPr id="0" name=""/>
        <dsp:cNvSpPr/>
      </dsp:nvSpPr>
      <dsp:spPr>
        <a:xfrm>
          <a:off x="728204" y="1848385"/>
          <a:ext cx="742739" cy="297095"/>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sv-SE" sz="1400" kern="1200" dirty="0" smtClean="0"/>
            <a:t>Feb</a:t>
          </a:r>
          <a:endParaRPr lang="sv-SE" sz="1400" kern="1200" dirty="0"/>
        </a:p>
      </dsp:txBody>
      <dsp:txXfrm>
        <a:off x="728204" y="1848385"/>
        <a:ext cx="742739" cy="297095"/>
      </dsp:txXfrm>
    </dsp:sp>
    <dsp:sp modelId="{3E2C428A-FD78-46E8-9BFD-94E594C9A527}">
      <dsp:nvSpPr>
        <dsp:cNvPr id="0" name=""/>
        <dsp:cNvSpPr/>
      </dsp:nvSpPr>
      <dsp:spPr>
        <a:xfrm>
          <a:off x="1441115" y="1848385"/>
          <a:ext cx="742739" cy="29709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sv-SE" sz="1400" kern="1200" dirty="0" smtClean="0"/>
            <a:t>Mar</a:t>
          </a:r>
          <a:endParaRPr lang="sv-SE" sz="1400" kern="1200" dirty="0"/>
        </a:p>
      </dsp:txBody>
      <dsp:txXfrm>
        <a:off x="1441115" y="1848385"/>
        <a:ext cx="742739" cy="297095"/>
      </dsp:txXfrm>
    </dsp:sp>
    <dsp:sp modelId="{96366464-4090-4CEC-AD7A-C3C640325E43}">
      <dsp:nvSpPr>
        <dsp:cNvPr id="0" name=""/>
        <dsp:cNvSpPr/>
      </dsp:nvSpPr>
      <dsp:spPr>
        <a:xfrm>
          <a:off x="2157137" y="1848385"/>
          <a:ext cx="742739" cy="297095"/>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sv-SE" sz="1400" kern="1200" dirty="0" smtClean="0"/>
            <a:t>April</a:t>
          </a:r>
          <a:endParaRPr lang="sv-SE" sz="1400" kern="1200" dirty="0"/>
        </a:p>
      </dsp:txBody>
      <dsp:txXfrm>
        <a:off x="2157137" y="1848385"/>
        <a:ext cx="742739" cy="297095"/>
      </dsp:txXfrm>
    </dsp:sp>
    <dsp:sp modelId="{1DC99916-2F40-4514-A031-AA2A3CE09ED1}">
      <dsp:nvSpPr>
        <dsp:cNvPr id="0" name=""/>
        <dsp:cNvSpPr/>
      </dsp:nvSpPr>
      <dsp:spPr>
        <a:xfrm>
          <a:off x="2873158" y="1848385"/>
          <a:ext cx="742739" cy="297095"/>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sv-SE" sz="1400" kern="1200" dirty="0" smtClean="0"/>
            <a:t>Maj</a:t>
          </a:r>
          <a:endParaRPr lang="sv-SE" sz="1400" kern="1200" dirty="0"/>
        </a:p>
      </dsp:txBody>
      <dsp:txXfrm>
        <a:off x="2873158" y="1848385"/>
        <a:ext cx="742739" cy="297095"/>
      </dsp:txXfrm>
    </dsp:sp>
    <dsp:sp modelId="{E02278B9-7BB0-45B6-A9D7-9B9298EC1371}">
      <dsp:nvSpPr>
        <dsp:cNvPr id="0" name=""/>
        <dsp:cNvSpPr/>
      </dsp:nvSpPr>
      <dsp:spPr>
        <a:xfrm>
          <a:off x="3589180" y="1848385"/>
          <a:ext cx="742739" cy="29709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sv-SE" sz="1400" kern="1200" dirty="0" smtClean="0"/>
            <a:t>Juni</a:t>
          </a:r>
          <a:endParaRPr lang="sv-SE" sz="1400" kern="1200" dirty="0"/>
        </a:p>
      </dsp:txBody>
      <dsp:txXfrm>
        <a:off x="3589180" y="1848385"/>
        <a:ext cx="742739" cy="297095"/>
      </dsp:txXfrm>
    </dsp:sp>
    <dsp:sp modelId="{328F77C8-9409-40F0-8FD3-C8332B195128}">
      <dsp:nvSpPr>
        <dsp:cNvPr id="0" name=""/>
        <dsp:cNvSpPr/>
      </dsp:nvSpPr>
      <dsp:spPr>
        <a:xfrm>
          <a:off x="4305202" y="1848385"/>
          <a:ext cx="742739" cy="297095"/>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sv-SE" sz="1400" kern="1200" dirty="0" smtClean="0"/>
            <a:t>Juli</a:t>
          </a:r>
          <a:endParaRPr lang="sv-SE" sz="1400" kern="1200" dirty="0"/>
        </a:p>
      </dsp:txBody>
      <dsp:txXfrm>
        <a:off x="4305202" y="1848385"/>
        <a:ext cx="742739" cy="297095"/>
      </dsp:txXfrm>
    </dsp:sp>
    <dsp:sp modelId="{7F0843C2-621E-42FD-BB59-C272782CE8C5}">
      <dsp:nvSpPr>
        <dsp:cNvPr id="0" name=""/>
        <dsp:cNvSpPr/>
      </dsp:nvSpPr>
      <dsp:spPr>
        <a:xfrm>
          <a:off x="5021223" y="1848385"/>
          <a:ext cx="742739" cy="29709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sv-SE" sz="1400" kern="1200" dirty="0" smtClean="0"/>
            <a:t>Aug</a:t>
          </a:r>
          <a:endParaRPr lang="sv-SE" sz="1400" kern="1200" dirty="0"/>
        </a:p>
      </dsp:txBody>
      <dsp:txXfrm>
        <a:off x="5021223" y="1848385"/>
        <a:ext cx="742739" cy="297095"/>
      </dsp:txXfrm>
    </dsp:sp>
    <dsp:sp modelId="{DE83A47E-AEDC-4355-B3F4-599B820FBDFD}">
      <dsp:nvSpPr>
        <dsp:cNvPr id="0" name=""/>
        <dsp:cNvSpPr/>
      </dsp:nvSpPr>
      <dsp:spPr>
        <a:xfrm>
          <a:off x="5731377" y="1848385"/>
          <a:ext cx="742739" cy="29709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sv-SE" sz="1400" kern="1200" dirty="0" smtClean="0"/>
            <a:t>Sep</a:t>
          </a:r>
          <a:endParaRPr lang="sv-SE" sz="1400" kern="1200" dirty="0"/>
        </a:p>
      </dsp:txBody>
      <dsp:txXfrm>
        <a:off x="5731377" y="1848385"/>
        <a:ext cx="742739" cy="297095"/>
      </dsp:txXfrm>
    </dsp:sp>
    <dsp:sp modelId="{CD06460A-1696-4120-815E-93876F08D9C6}">
      <dsp:nvSpPr>
        <dsp:cNvPr id="0" name=""/>
        <dsp:cNvSpPr/>
      </dsp:nvSpPr>
      <dsp:spPr>
        <a:xfrm>
          <a:off x="6447398" y="1848385"/>
          <a:ext cx="742739" cy="297095"/>
        </a:xfrm>
        <a:prstGeom prst="rect">
          <a:avLst/>
        </a:prstGeom>
        <a:solidFill>
          <a:srgbClr val="CC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sv-SE" sz="1400" kern="1200" dirty="0" smtClean="0"/>
            <a:t>Okt</a:t>
          </a:r>
          <a:endParaRPr lang="sv-SE" sz="1400" kern="1200" dirty="0"/>
        </a:p>
      </dsp:txBody>
      <dsp:txXfrm>
        <a:off x="6447398" y="1848385"/>
        <a:ext cx="742739" cy="297095"/>
      </dsp:txXfrm>
    </dsp:sp>
    <dsp:sp modelId="{C2266513-0866-44C9-9B31-2514C746EB9A}">
      <dsp:nvSpPr>
        <dsp:cNvPr id="0" name=""/>
        <dsp:cNvSpPr/>
      </dsp:nvSpPr>
      <dsp:spPr>
        <a:xfrm>
          <a:off x="7163420" y="1848385"/>
          <a:ext cx="742739" cy="29709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sv-SE" sz="1400" kern="1200" dirty="0" smtClean="0"/>
            <a:t>Nov</a:t>
          </a:r>
          <a:endParaRPr lang="sv-SE" sz="1400" kern="1200" dirty="0"/>
        </a:p>
      </dsp:txBody>
      <dsp:txXfrm>
        <a:off x="7163420" y="1848385"/>
        <a:ext cx="742739" cy="297095"/>
      </dsp:txXfrm>
    </dsp:sp>
    <dsp:sp modelId="{07355976-1DC9-4D3A-8956-6242BBCD2128}">
      <dsp:nvSpPr>
        <dsp:cNvPr id="0" name=""/>
        <dsp:cNvSpPr/>
      </dsp:nvSpPr>
      <dsp:spPr>
        <a:xfrm>
          <a:off x="7879442" y="1848385"/>
          <a:ext cx="742739" cy="297095"/>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sv-SE" sz="1400" kern="1200" dirty="0" smtClean="0"/>
            <a:t>Dec</a:t>
          </a:r>
          <a:endParaRPr lang="sv-SE" sz="1400" kern="1200" dirty="0"/>
        </a:p>
      </dsp:txBody>
      <dsp:txXfrm>
        <a:off x="7879442" y="1848385"/>
        <a:ext cx="742739" cy="29709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5025BD-6D7D-40F8-BF48-0ED5CE2FE721}">
      <dsp:nvSpPr>
        <dsp:cNvPr id="0" name=""/>
        <dsp:cNvSpPr/>
      </dsp:nvSpPr>
      <dsp:spPr>
        <a:xfrm>
          <a:off x="2855953" y="58018"/>
          <a:ext cx="2784889" cy="2784889"/>
        </a:xfrm>
        <a:prstGeom prst="ellipse">
          <a:avLst/>
        </a:prstGeom>
        <a:solidFill>
          <a:schemeClr val="accent1">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sv-SE" sz="2000" kern="1200" dirty="0" smtClean="0">
              <a:solidFill>
                <a:srgbClr val="2C2C2C"/>
              </a:solidFill>
            </a:rPr>
            <a:t>Göteborgs samhället</a:t>
          </a:r>
          <a:endParaRPr lang="sv-SE" sz="2000" kern="1200" dirty="0">
            <a:solidFill>
              <a:srgbClr val="2C2C2C"/>
            </a:solidFill>
          </a:endParaRPr>
        </a:p>
      </dsp:txBody>
      <dsp:txXfrm>
        <a:off x="3227271" y="545374"/>
        <a:ext cx="2042252" cy="1253200"/>
      </dsp:txXfrm>
    </dsp:sp>
    <dsp:sp modelId="{524C3F6C-3F5D-4679-B1B0-CBDC2C29C09E}">
      <dsp:nvSpPr>
        <dsp:cNvPr id="0" name=""/>
        <dsp:cNvSpPr/>
      </dsp:nvSpPr>
      <dsp:spPr>
        <a:xfrm>
          <a:off x="3860834" y="1856583"/>
          <a:ext cx="2784889" cy="2784889"/>
        </a:xfrm>
        <a:prstGeom prst="ellipse">
          <a:avLst/>
        </a:prstGeom>
        <a:solidFill>
          <a:schemeClr val="accent4">
            <a:alpha val="5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sv-SE" sz="2000" kern="1200" dirty="0" smtClean="0">
              <a:solidFill>
                <a:srgbClr val="2C2C2C"/>
              </a:solidFill>
            </a:rPr>
            <a:t>Verksamheten</a:t>
          </a:r>
        </a:p>
      </dsp:txBody>
      <dsp:txXfrm>
        <a:off x="4712546" y="2576013"/>
        <a:ext cx="1670933" cy="1531689"/>
      </dsp:txXfrm>
    </dsp:sp>
    <dsp:sp modelId="{4F6AA469-A54E-40CB-A7D2-70870997067B}">
      <dsp:nvSpPr>
        <dsp:cNvPr id="0" name=""/>
        <dsp:cNvSpPr/>
      </dsp:nvSpPr>
      <dsp:spPr>
        <a:xfrm>
          <a:off x="1851072" y="1798574"/>
          <a:ext cx="2784889" cy="2784889"/>
        </a:xfrm>
        <a:prstGeom prst="ellipse">
          <a:avLst/>
        </a:prstGeom>
        <a:solidFill>
          <a:schemeClr val="accent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sv-SE" sz="2000" kern="1200" dirty="0" smtClean="0">
              <a:solidFill>
                <a:srgbClr val="2C2C2C"/>
              </a:solidFill>
            </a:rPr>
            <a:t>Medborgaren</a:t>
          </a:r>
          <a:endParaRPr lang="sv-SE" sz="2000" kern="1200" dirty="0">
            <a:solidFill>
              <a:srgbClr val="2C2C2C"/>
            </a:solidFill>
          </a:endParaRPr>
        </a:p>
      </dsp:txBody>
      <dsp:txXfrm>
        <a:off x="2113315" y="2518004"/>
        <a:ext cx="1670933" cy="1531689"/>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4"/>
            <a:ext cx="2889938" cy="493633"/>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777607" y="4"/>
            <a:ext cx="2889938" cy="493633"/>
          </a:xfrm>
          <a:prstGeom prst="rect">
            <a:avLst/>
          </a:prstGeom>
        </p:spPr>
        <p:txBody>
          <a:bodyPr vert="horz" lIns="91440" tIns="45720" rIns="91440" bIns="45720" rtlCol="0"/>
          <a:lstStyle>
            <a:lvl1pPr algn="r">
              <a:defRPr sz="1200"/>
            </a:lvl1pPr>
          </a:lstStyle>
          <a:p>
            <a:fld id="{1DCA4BE0-F786-0E49-94A8-1F2CBA953599}" type="datetimeFigureOut">
              <a:rPr lang="sv-SE" smtClean="0"/>
              <a:pPr/>
              <a:t>2016-04-26</a:t>
            </a:fld>
            <a:endParaRPr lang="sv-SE"/>
          </a:p>
        </p:txBody>
      </p:sp>
      <p:sp>
        <p:nvSpPr>
          <p:cNvPr id="4" name="Platshållare för sidfot 3"/>
          <p:cNvSpPr>
            <a:spLocks noGrp="1"/>
          </p:cNvSpPr>
          <p:nvPr>
            <p:ph type="ftr" sz="quarter" idx="2"/>
          </p:nvPr>
        </p:nvSpPr>
        <p:spPr>
          <a:xfrm>
            <a:off x="0" y="9377320"/>
            <a:ext cx="2889938" cy="493633"/>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777607" y="9377320"/>
            <a:ext cx="2889938" cy="493633"/>
          </a:xfrm>
          <a:prstGeom prst="rect">
            <a:avLst/>
          </a:prstGeom>
        </p:spPr>
        <p:txBody>
          <a:bodyPr vert="horz" lIns="91440" tIns="45720" rIns="91440" bIns="45720" rtlCol="0" anchor="b"/>
          <a:lstStyle>
            <a:lvl1pPr algn="r">
              <a:defRPr sz="1200"/>
            </a:lvl1pPr>
          </a:lstStyle>
          <a:p>
            <a:fld id="{F27497BC-B4BF-D24D-9855-FA158D57D125}" type="slidenum">
              <a:rPr lang="sv-SE" smtClean="0"/>
              <a:pPr/>
              <a:t>‹#›</a:t>
            </a:fld>
            <a:endParaRPr lang="sv-SE"/>
          </a:p>
        </p:txBody>
      </p:sp>
    </p:spTree>
    <p:extLst>
      <p:ext uri="{BB962C8B-B14F-4D97-AF65-F5344CB8AC3E}">
        <p14:creationId xmlns="" xmlns:p14="http://schemas.microsoft.com/office/powerpoint/2010/main" val="25841131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4"/>
            <a:ext cx="2889938" cy="493633"/>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777607" y="4"/>
            <a:ext cx="2889938" cy="493633"/>
          </a:xfrm>
          <a:prstGeom prst="rect">
            <a:avLst/>
          </a:prstGeom>
        </p:spPr>
        <p:txBody>
          <a:bodyPr vert="horz" lIns="91440" tIns="45720" rIns="91440" bIns="45720" rtlCol="0"/>
          <a:lstStyle>
            <a:lvl1pPr algn="r">
              <a:defRPr sz="1200"/>
            </a:lvl1pPr>
          </a:lstStyle>
          <a:p>
            <a:fld id="{7D8A7049-4081-424B-8128-683F6C2017C9}" type="datetimeFigureOut">
              <a:rPr lang="sv-SE" smtClean="0"/>
              <a:pPr/>
              <a:t>2016-04-26</a:t>
            </a:fld>
            <a:endParaRPr lang="sv-SE"/>
          </a:p>
        </p:txBody>
      </p:sp>
      <p:sp>
        <p:nvSpPr>
          <p:cNvPr id="4" name="Platshållare för bildobjekt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377320"/>
            <a:ext cx="2889938" cy="493633"/>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777607" y="9377320"/>
            <a:ext cx="2889938" cy="493633"/>
          </a:xfrm>
          <a:prstGeom prst="rect">
            <a:avLst/>
          </a:prstGeom>
        </p:spPr>
        <p:txBody>
          <a:bodyPr vert="horz" lIns="91440" tIns="45720" rIns="91440" bIns="45720" rtlCol="0" anchor="b"/>
          <a:lstStyle>
            <a:lvl1pPr algn="r">
              <a:defRPr sz="1200"/>
            </a:lvl1pPr>
          </a:lstStyle>
          <a:p>
            <a:fld id="{378970E8-606E-544E-9196-A0321FFF4315}" type="slidenum">
              <a:rPr lang="sv-SE" smtClean="0"/>
              <a:pPr/>
              <a:t>‹#›</a:t>
            </a:fld>
            <a:endParaRPr lang="sv-SE"/>
          </a:p>
        </p:txBody>
      </p:sp>
    </p:spTree>
    <p:extLst>
      <p:ext uri="{BB962C8B-B14F-4D97-AF65-F5344CB8AC3E}">
        <p14:creationId xmlns="" xmlns:p14="http://schemas.microsoft.com/office/powerpoint/2010/main" val="14368551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1</a:t>
            </a:fld>
            <a:endParaRPr lang="sv-SE">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sv-SE" sz="1200" i="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14</a:t>
            </a:fld>
            <a:endParaRPr lang="sv-SE">
              <a:solidFill>
                <a:prstClr val="black"/>
              </a:solidFill>
            </a:endParaRPr>
          </a:p>
        </p:txBody>
      </p:sp>
    </p:spTree>
    <p:extLst>
      <p:ext uri="{BB962C8B-B14F-4D97-AF65-F5344CB8AC3E}">
        <p14:creationId xmlns:p14="http://schemas.microsoft.com/office/powerpoint/2010/main" xmlns="" val="2397224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a:xfrm>
            <a:off x="296405" y="4689515"/>
            <a:ext cx="6131857" cy="4922360"/>
          </a:xfrm>
        </p:spPr>
        <p:txBody>
          <a:bodyPr>
            <a:noAutofit/>
          </a:bodyPr>
          <a:lstStyle/>
          <a:p>
            <a:pPr>
              <a:spcAft>
                <a:spcPts val="300"/>
              </a:spcAft>
            </a:pPr>
            <a:r>
              <a:rPr lang="sv-SE" sz="900" b="1" dirty="0" smtClean="0"/>
              <a:t>Varför vi klargör ansvar</a:t>
            </a:r>
            <a:r>
              <a:rPr lang="sv-SE" sz="900" dirty="0" smtClean="0"/>
              <a:t> - För att förverkliga mål och uppdrag som våra organisationer har, behöver vi klargöra ansvar och roller och hur de ska samverka för att styrningen ska fungera effektivt.</a:t>
            </a:r>
          </a:p>
          <a:p>
            <a:pPr>
              <a:spcAft>
                <a:spcPts val="600"/>
              </a:spcAft>
            </a:pPr>
            <a:r>
              <a:rPr lang="sv-SE" sz="900" b="1" dirty="0" smtClean="0"/>
              <a:t>Vad vi fördelar</a:t>
            </a:r>
            <a:r>
              <a:rPr lang="sv-SE" sz="900" dirty="0" smtClean="0"/>
              <a:t> </a:t>
            </a:r>
            <a:r>
              <a:rPr lang="sv-SE" sz="900" dirty="0" err="1" smtClean="0"/>
              <a:t>-Vi</a:t>
            </a:r>
            <a:r>
              <a:rPr lang="sv-SE" sz="900" dirty="0" smtClean="0"/>
              <a:t> fördelar uppdrag, ansvar och befogenheter på olika roller. Den formella fördelningen av ansvar mellan olika ledningsnivåer styrs via delegation.</a:t>
            </a:r>
          </a:p>
          <a:p>
            <a:r>
              <a:rPr lang="sv-SE" sz="900" b="1" dirty="0" smtClean="0"/>
              <a:t>Hur vi agerar i våra olika roller</a:t>
            </a:r>
            <a:r>
              <a:rPr lang="sv-SE" sz="900" dirty="0" smtClean="0"/>
              <a:t> - I vår styrningen som steg för steg gör visioner och övergripande mål till verklighet, är politiker- och tjänstemannarollen samt chefsrollen och medarbetarrollen centrala.</a:t>
            </a:r>
          </a:p>
          <a:p>
            <a:pPr>
              <a:spcAft>
                <a:spcPts val="300"/>
              </a:spcAft>
            </a:pPr>
            <a:r>
              <a:rPr lang="sv-SE" sz="900" b="1" dirty="0" smtClean="0"/>
              <a:t>POLITIKERROLLEN</a:t>
            </a:r>
            <a:r>
              <a:rPr lang="sv-SE" sz="900" dirty="0" smtClean="0"/>
              <a:t> - Våra politiker beslutar om vad vår verksamhet ska åstadkomma. Årligen beslutar de om verksamhetens inriktning och finansiering. Under året utövar de styrning genom att utifrån vår uppföljning och rapportering, korrigera och komplettera sina mål och intentioner.</a:t>
            </a:r>
          </a:p>
          <a:p>
            <a:pPr>
              <a:spcAft>
                <a:spcPts val="300"/>
              </a:spcAft>
            </a:pPr>
            <a:r>
              <a:rPr lang="sv-SE" sz="900" b="1" dirty="0" smtClean="0"/>
              <a:t>TJÄNSTEMANNAROLLEN -</a:t>
            </a:r>
            <a:r>
              <a:rPr lang="sv-SE" sz="900" dirty="0" smtClean="0"/>
              <a:t> Som tjänstemän ansvarar vi för att verkställa lagens intentioner och de politiska besluten. Vi ska också analysera och leverera underlag till politikerna inför eller efter beslut för att återkoppla resultat och effekter.</a:t>
            </a:r>
          </a:p>
          <a:p>
            <a:pPr>
              <a:spcAft>
                <a:spcPts val="300"/>
              </a:spcAft>
            </a:pPr>
            <a:r>
              <a:rPr lang="sv-SE" sz="900" b="1" dirty="0" smtClean="0"/>
              <a:t>CHEFSROLLEN -</a:t>
            </a:r>
            <a:r>
              <a:rPr lang="sv-SE" sz="900" dirty="0" smtClean="0"/>
              <a:t> Chefsrollen är länken mellan de politiskt givna uppdragen och det faktiska genomförandet. Med politikens intentioner och invånare, brukare och kunder i fokus, ligger i rollen att ”staka ut vägen” i planer, värdera resultat, ompröva och korrigera. Som chef i Göteborgs Stad är det viktigt att se den egna verksamhetens betydelse för staden i stort och kommunicera detta vidare organisationen.</a:t>
            </a:r>
          </a:p>
          <a:p>
            <a:r>
              <a:rPr lang="sv-SE" sz="900" dirty="0" smtClean="0"/>
              <a:t>Som chef har du ansvar för verksamhet, ekonomi och personal. I personalansvaret ingår ansvar för arbetsmiljön. </a:t>
            </a:r>
          </a:p>
          <a:p>
            <a:pPr>
              <a:spcAft>
                <a:spcPts val="300"/>
              </a:spcAft>
            </a:pPr>
            <a:r>
              <a:rPr lang="sv-SE" sz="900" dirty="0" smtClean="0"/>
              <a:t>Som chefer är det viktigt att styra </a:t>
            </a:r>
            <a:r>
              <a:rPr lang="sv-SE" sz="900" i="1" dirty="0" smtClean="0"/>
              <a:t>hur</a:t>
            </a:r>
            <a:r>
              <a:rPr lang="sv-SE" sz="900" dirty="0" smtClean="0"/>
              <a:t> vi åstadkommer önskvärt resultat. Våra arbetssätt ska vara korrekta i enlighet med lagar, policyer och motsvarande.</a:t>
            </a:r>
          </a:p>
          <a:p>
            <a:pPr>
              <a:spcAft>
                <a:spcPts val="300"/>
              </a:spcAft>
            </a:pPr>
            <a:r>
              <a:rPr lang="sv-SE" sz="900" b="1" dirty="0" smtClean="0"/>
              <a:t>MEDARROLLEN - </a:t>
            </a:r>
            <a:r>
              <a:rPr lang="sv-SE" sz="900" dirty="0" smtClean="0"/>
              <a:t>Som medarbetare förverkligar vi i vårt arbete den politiska viljan och våra lagstyrda uppdrag . Medarbetaren ska ta ansvar genom att följa regelverk, policys och förhållningssätt. </a:t>
            </a:r>
          </a:p>
          <a:p>
            <a:r>
              <a:rPr lang="sv-SE" sz="900" b="1" dirty="0" smtClean="0"/>
              <a:t>Hur vi samarbetar</a:t>
            </a:r>
            <a:r>
              <a:rPr lang="sv-SE" sz="900" dirty="0" smtClean="0"/>
              <a:t> Samspelet mellan politiker och tjänstemän eller mellan chefer och medarbetare på olika organisatoriska nivåer, sker löpande men ska ske inför beslut, i planering av verksamheten och uppföljning.</a:t>
            </a:r>
          </a:p>
          <a:p>
            <a:r>
              <a:rPr lang="sv-SE" sz="900" dirty="0" smtClean="0"/>
              <a:t>I Göteborgs Stad ska vi sträva efter att våra sätt att mötas och samarbetet karaktäriseras av dialog. Det ska finnas utrymme för ömsesidigt utbyte av information och synpunkter för att öka förståelse mellan parter och för de frågor vi möts kring. Det innebär inte att måste vara total enighet i alla beslut. </a:t>
            </a:r>
            <a:r>
              <a:rPr lang="sv-SE" sz="900" b="1" dirty="0" smtClean="0"/>
              <a:t> </a:t>
            </a:r>
            <a:endParaRPr lang="sv-SE" sz="900" dirty="0" smtClean="0"/>
          </a:p>
          <a:p>
            <a:r>
              <a:rPr lang="sv-SE" sz="900" b="1" dirty="0" smtClean="0"/>
              <a:t>Hur arbetsgivare och fack samarbetar</a:t>
            </a:r>
            <a:r>
              <a:rPr lang="sv-SE" sz="900" dirty="0" smtClean="0"/>
              <a:t> De fackliga organisationerna och arbetsgivaren ska samarbeta i olika grupper där frågor om medbestämmande och arbetsmiljö behandlas. Den här typen av samarbete benämner vi samverkan</a:t>
            </a:r>
            <a:r>
              <a:rPr lang="sv-SE" sz="1000" dirty="0" smtClean="0"/>
              <a:t>.</a:t>
            </a:r>
          </a:p>
          <a:p>
            <a:endParaRPr lang="sv-SE" sz="700"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15</a:t>
            </a:fld>
            <a:endParaRPr lang="sv-S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p:txBody>
          <a:bodyPr>
            <a:normAutofit/>
          </a:bodyPr>
          <a:lstStyle/>
          <a:p>
            <a:r>
              <a:rPr lang="sv-SE" dirty="0" smtClean="0"/>
              <a:t>Har försökt att göra om bilden så att vi får</a:t>
            </a:r>
            <a:r>
              <a:rPr lang="sv-SE" baseline="0" dirty="0" smtClean="0"/>
              <a:t> med både uppdrag och roll i styrningen </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16</a:t>
            </a:fld>
            <a:endParaRPr lang="sv-S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sv-SE" sz="1200" i="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18</a:t>
            </a:fld>
            <a:endParaRPr lang="sv-SE">
              <a:solidFill>
                <a:prstClr val="black"/>
              </a:solidFill>
            </a:endParaRPr>
          </a:p>
        </p:txBody>
      </p:sp>
    </p:spTree>
    <p:extLst>
      <p:ext uri="{BB962C8B-B14F-4D97-AF65-F5344CB8AC3E}">
        <p14:creationId xmlns:p14="http://schemas.microsoft.com/office/powerpoint/2010/main" xmlns="" val="2397224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p:txBody>
          <a:bodyPr>
            <a:normAutofit/>
          </a:bodyPr>
          <a:lstStyle/>
          <a:p>
            <a:r>
              <a:rPr lang="sv-SE" dirty="0" smtClean="0"/>
              <a:t>Denna bild</a:t>
            </a:r>
            <a:r>
              <a:rPr lang="sv-SE" baseline="0" dirty="0" smtClean="0"/>
              <a:t> skulle behövas göras mer kommunikativ</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19</a:t>
            </a:fld>
            <a:endParaRPr lang="sv-S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p:txBody>
          <a:bodyPr>
            <a:normAutofit/>
          </a:bodyPr>
          <a:lstStyle/>
          <a:p>
            <a:r>
              <a:rPr lang="sv-SE" dirty="0" smtClean="0"/>
              <a:t>Denna bild behöver</a:t>
            </a:r>
            <a:r>
              <a:rPr lang="sv-SE" baseline="0" dirty="0" smtClean="0"/>
              <a:t> göras mer tilltalande </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21</a:t>
            </a:fld>
            <a:endParaRPr lang="sv-S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p:txBody>
          <a:bodyPr>
            <a:normAutofit/>
          </a:bodyPr>
          <a:lstStyle/>
          <a:p>
            <a:r>
              <a:rPr lang="sv-SE" dirty="0" smtClean="0"/>
              <a:t>Fundera gärna på om denna bild blir tydlig</a:t>
            </a:r>
            <a:r>
              <a:rPr lang="sv-SE" baseline="0" dirty="0" smtClean="0"/>
              <a:t> och tillräcklig min är lite tveksam om jag blandar för mycket olika saker. Skulle kunna fördelas på fler bilder ?</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22</a:t>
            </a:fld>
            <a:endParaRPr lang="sv-S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p:txBody>
          <a:bodyPr>
            <a:normAutofit/>
          </a:bodyPr>
          <a:lstStyle/>
          <a:p>
            <a:r>
              <a:rPr lang="sv-SE" dirty="0" smtClean="0"/>
              <a:t>Detta kommer från reglementet</a:t>
            </a:r>
            <a:r>
              <a:rPr lang="sv-SE" baseline="0" dirty="0" smtClean="0"/>
              <a:t> del 1</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23</a:t>
            </a:fld>
            <a:endParaRPr lang="sv-S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a:xfrm>
            <a:off x="666909" y="4689519"/>
            <a:ext cx="5335270" cy="4968525"/>
          </a:xfrm>
        </p:spPr>
        <p:txBody>
          <a:bodyPr>
            <a:normAutofit fontScale="77500" lnSpcReduction="20000"/>
          </a:bodyPr>
          <a:lstStyle/>
          <a:p>
            <a:r>
              <a:rPr lang="sv-SE" b="1" dirty="0" smtClean="0"/>
              <a:t>Varför en gemensam anda</a:t>
            </a:r>
            <a:endParaRPr lang="sv-SE" dirty="0" smtClean="0"/>
          </a:p>
          <a:p>
            <a:r>
              <a:rPr lang="sv-SE" dirty="0" smtClean="0"/>
              <a:t>Hur vi agerar när vi möter göteborgarna men också varandra inom organisationen bygger eller raserar förtroende på ett ögonblick. Det vi gör här och nu påverkar för lång tid framöver. Dessutom ser invånare, brukare och kunder oss som en organisation. Men vi är många och våra verksamheter är olika och vi behöver stöd att göra rätt och agera enhetligt.</a:t>
            </a:r>
          </a:p>
          <a:p>
            <a:endParaRPr lang="sv-SE" dirty="0" smtClean="0"/>
          </a:p>
          <a:p>
            <a:r>
              <a:rPr lang="sv-SE" dirty="0" smtClean="0"/>
              <a:t>Därför handlar inte bara styrningen om </a:t>
            </a:r>
            <a:r>
              <a:rPr lang="sv-SE" b="1" dirty="0" smtClean="0"/>
              <a:t>vad</a:t>
            </a:r>
            <a:r>
              <a:rPr lang="sv-SE" dirty="0" smtClean="0"/>
              <a:t> vi ska åstadkomma och </a:t>
            </a:r>
            <a:r>
              <a:rPr lang="sv-SE" b="1" dirty="0" smtClean="0"/>
              <a:t>hur</a:t>
            </a:r>
            <a:r>
              <a:rPr lang="sv-SE" dirty="0" smtClean="0"/>
              <a:t> vi ska gå tillväga, utan </a:t>
            </a:r>
            <a:r>
              <a:rPr lang="sv-SE" b="1" dirty="0" smtClean="0"/>
              <a:t>på vilket sät</a:t>
            </a:r>
            <a:r>
              <a:rPr lang="sv-SE" dirty="0" smtClean="0"/>
              <a:t>t vi uppträder när vi gör det.</a:t>
            </a:r>
          </a:p>
          <a:p>
            <a:endParaRPr lang="sv-SE" b="1" dirty="0" smtClean="0"/>
          </a:p>
          <a:p>
            <a:r>
              <a:rPr lang="sv-SE" b="1" dirty="0" smtClean="0"/>
              <a:t>Vad som ska prägla oss</a:t>
            </a:r>
            <a:endParaRPr lang="sv-SE" dirty="0" smtClean="0"/>
          </a:p>
          <a:p>
            <a:r>
              <a:rPr lang="sv-SE" dirty="0" smtClean="0"/>
              <a:t>Det ska vara en självklarhet för oss att vara korrekta genom att följa regelverk, vara opartiska och agera med god moral. Vi har ett uppdrag som vilar på demokratisk grund och utgår från allas lika rättigheter och möjligheter. Därför ska vi agera så att invånare, brukare och kunder, oavsett förutsättningar, bakgrund och var i staden man bor, ska människor bemötas värdigt och få en god och likvärdig service.</a:t>
            </a:r>
          </a:p>
          <a:p>
            <a:endParaRPr lang="sv-SE" dirty="0" smtClean="0"/>
          </a:p>
          <a:p>
            <a:r>
              <a:rPr lang="sv-SE" dirty="0" smtClean="0"/>
              <a:t>Vår information och kommunikation är en grundförutsättning för att göteborgarna ska kunna ta tillvara sina demokratiska rättigheter och använda, påverka och utveckla kommunens tjänster. Vi ska därför vara aktiva och tidigt och öppet berätta vad vi planerar, vad vi gör och dessutom verka för dialog och inflytande.</a:t>
            </a:r>
          </a:p>
          <a:p>
            <a:endParaRPr lang="sv-SE" dirty="0" smtClean="0"/>
          </a:p>
          <a:p>
            <a:r>
              <a:rPr lang="sv-SE" dirty="0" smtClean="0"/>
              <a:t>Som vägledning för hur vi ska agera har staden tagit fram fyra förhållningssätt (se nästa bild). De ska vägleda oss när vi arbetar tillsammans för dem vi är till för.</a:t>
            </a:r>
          </a:p>
          <a:p>
            <a:endParaRPr lang="sv-SE" dirty="0" smtClean="0"/>
          </a:p>
          <a:p>
            <a:r>
              <a:rPr lang="sv-SE" b="1" dirty="0" smtClean="0"/>
              <a:t>Hur vi omsätter i praktiken</a:t>
            </a:r>
            <a:endParaRPr lang="sv-SE" dirty="0" smtClean="0"/>
          </a:p>
          <a:p>
            <a:r>
              <a:rPr lang="sv-SE" dirty="0" smtClean="0"/>
              <a:t>I vårt ledarskap ska vi skapa förutsättningar för medarbetarna att agera på ett sätt som stämmer med det vi har bestämt. Det gör du som chef framförallt i dialog med dina medarbetare. Försäkra dig om att de känner till och förstår </a:t>
            </a:r>
            <a:r>
              <a:rPr lang="sv-SE" dirty="0" err="1" smtClean="0"/>
              <a:t>policies</a:t>
            </a:r>
            <a:r>
              <a:rPr lang="sv-SE" dirty="0" smtClean="0"/>
              <a:t> och ledstjärnor, och framförallt, diskutera hur ni i era uppdrag och arbetsformer bäst kan levandegöra dem.</a:t>
            </a:r>
          </a:p>
          <a:p>
            <a:endParaRPr lang="sv-SE" dirty="0" smtClean="0"/>
          </a:p>
          <a:p>
            <a:r>
              <a:rPr lang="sv-SE" dirty="0" smtClean="0"/>
              <a:t>Ett av de bästa sätten att skapa en god arbetsplatskultur är att du som chef genom ditt eget uppträdande i vardagen visar vägen. Vår medarbetar- och arbetsmiljöpolicy säger därför på att vi ska agera som förebilder och föredömen. </a:t>
            </a:r>
          </a:p>
          <a:p>
            <a:endParaRPr lang="sv-SE" dirty="0" smtClean="0"/>
          </a:p>
          <a:p>
            <a:r>
              <a:rPr lang="sv-SE" dirty="0" smtClean="0"/>
              <a:t>De fyra förhållningssätten ska ingå som en del i planeringen på alla nivåer och även följas upp. De är därför inarbetade i gemensamma verktyg som nulägesanalys, likabehandlingsplaner, rekrytering och introduktion av nya chefer, medarbetarenkäter, utvecklings- och lönesamtal.</a:t>
            </a:r>
          </a:p>
          <a:p>
            <a:endParaRPr lang="sv-SE" dirty="0" smtClean="0"/>
          </a:p>
          <a:p>
            <a:r>
              <a:rPr lang="sv-SE" dirty="0" smtClean="0"/>
              <a:t>Information och kommunikation är utpekad som en prioriterad uppgift i staden. Både anställda och politiker ska beakta informationsaspekten i sitt arbete. Som chef ska du, liksom dina medarbetare i löpande arbete, i särskilda uppdrag, och inför beslut, säkerställa att kommunicera det som är viktigt. Till stöd har vi en kommunikationsprocess.</a:t>
            </a:r>
          </a:p>
          <a:p>
            <a:endParaRPr lang="sv-SE" dirty="0" smtClean="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26</a:t>
            </a:fld>
            <a:endParaRPr lang="sv-S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p:txBody>
          <a:bodyPr>
            <a:normAutofit/>
          </a:bodyPr>
          <a:lstStyle/>
          <a:p>
            <a:r>
              <a:rPr lang="sv-SE" dirty="0" smtClean="0"/>
              <a:t>Här skulle jag behöva hjälp med en bild och en bättre beskrivning</a:t>
            </a:r>
            <a:r>
              <a:rPr lang="sv-SE" baseline="0" dirty="0" smtClean="0"/>
              <a:t> av kultur</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27</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p:txBody>
          <a:bodyPr>
            <a:normAutofit/>
          </a:bodyPr>
          <a:lstStyle/>
          <a:p>
            <a:r>
              <a:rPr lang="sv-SE" dirty="0" smtClean="0"/>
              <a:t>Så här illustrerar vi styrsystemet. Det har tre huvuddelar:</a:t>
            </a:r>
          </a:p>
          <a:p>
            <a:endParaRPr lang="sv-SE" dirty="0" smtClean="0"/>
          </a:p>
          <a:p>
            <a:r>
              <a:rPr lang="sv-SE" dirty="0" smtClean="0"/>
              <a:t>Vår styrning tar sin början i </a:t>
            </a:r>
            <a:r>
              <a:rPr lang="sv-SE" b="1" dirty="0" smtClean="0"/>
              <a:t>våra utgångspunkter </a:t>
            </a:r>
            <a:r>
              <a:rPr lang="sv-SE" dirty="0" smtClean="0"/>
              <a:t>som illustreras av  solstrålarna. Bland dem har  vi lagar och  författningar som vi har att rätta oss efter inom alla områden, vi har den politiska viljan  och menar då beslut som tar form i kommunfullmäktige och nämnder och styrelser. Sist men inte minst har vi våra invånare, brukare och kunder som genom dagliga kontakter med  vår verksamhet påverkar oss.</a:t>
            </a:r>
          </a:p>
          <a:p>
            <a:endParaRPr lang="sv-SE" dirty="0" smtClean="0"/>
          </a:p>
          <a:p>
            <a:r>
              <a:rPr lang="sv-SE" dirty="0" smtClean="0"/>
              <a:t>För att förverkliga utgångspunkterna har vi </a:t>
            </a:r>
            <a:r>
              <a:rPr lang="sv-SE" b="1" dirty="0" smtClean="0"/>
              <a:t>förutsättningar</a:t>
            </a:r>
            <a:r>
              <a:rPr lang="sv-SE" dirty="0" smtClean="0"/>
              <a:t> av olika slag. I bilden illustrerar vi dem i den blågröna grunden som soluret står på. Genom att konkretisera utgångspunkterna i  styrande dokument gör vi dem tillgängliga och kommunicerbara. Som ett komplement till dessa hårda värden har vi våra förhållningssätt som vägleder oss i vårt sätt arbeta. Vi har en organisation och roller och ansvar och vi ger vår organisation resurser för nå målen och utföra sina uppdrag.</a:t>
            </a:r>
          </a:p>
          <a:p>
            <a:endParaRPr lang="sv-SE" dirty="0" smtClean="0"/>
          </a:p>
          <a:p>
            <a:pPr>
              <a:defRPr/>
            </a:pPr>
            <a:r>
              <a:rPr lang="sv-SE" dirty="0" smtClean="0"/>
              <a:t>Soluret symboliserar det ständigt pågående cykliska arbetet med att planera, genomföra, förbättra och följa upp – den</a:t>
            </a:r>
            <a:r>
              <a:rPr lang="sv-SE" b="1" dirty="0" smtClean="0"/>
              <a:t> systematik </a:t>
            </a:r>
            <a:r>
              <a:rPr lang="sv-SE" dirty="0" smtClean="0"/>
              <a:t>vi använder. Samtidigt som momenten följer på varandra är vår ambition att utvecklas vilket symboliseras av pilen på soluret som pekar uppåt och framåt. </a:t>
            </a:r>
          </a:p>
          <a:p>
            <a:endParaRPr lang="sv-SE" dirty="0"/>
          </a:p>
        </p:txBody>
      </p:sp>
      <p:sp>
        <p:nvSpPr>
          <p:cNvPr id="4" name="Platshållare för bildnummer 3"/>
          <p:cNvSpPr>
            <a:spLocks noGrp="1"/>
          </p:cNvSpPr>
          <p:nvPr>
            <p:ph type="sldNum" sz="quarter" idx="10"/>
          </p:nvPr>
        </p:nvSpPr>
        <p:spPr/>
        <p:txBody>
          <a:bodyPr/>
          <a:lstStyle/>
          <a:p>
            <a:fld id="{8DDC2AA2-927F-4083-8693-1A6D579747D9}" type="slidenum">
              <a:rPr lang="sv-SE" smtClean="0"/>
              <a:pPr/>
              <a:t>6</a:t>
            </a:fld>
            <a:endParaRPr lang="sv-S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a:xfrm>
            <a:off x="639123" y="4689520"/>
            <a:ext cx="5464947" cy="4764025"/>
          </a:xfrm>
        </p:spPr>
        <p:txBody>
          <a:bodyPr>
            <a:normAutofit/>
          </a:bodyPr>
          <a:lstStyle/>
          <a:p>
            <a:r>
              <a:rPr lang="sv-SE" b="1" dirty="0" smtClean="0"/>
              <a:t>Varför gemensam systematik</a:t>
            </a:r>
          </a:p>
          <a:p>
            <a:r>
              <a:rPr lang="sv-SE" dirty="0" smtClean="0"/>
              <a:t>Vi ska göra rätt sak, på rätt sätt och med de resurser vi förfogar över. Det är många delar som ska tas om hand i styrningen och hållas ihop som en röd tråd genom vår organisations olika nivåer. Vårt uppdrag ska utföras, lagar och andra författningar ska följas. De lång- och kortsiktiga politiska besluten ska bli verklighet och våra tjänster och dess kvalitet ska utvecklas för att tillgodose rättigheter och behov för dem vi är till för.</a:t>
            </a:r>
          </a:p>
          <a:p>
            <a:r>
              <a:rPr lang="sv-SE" dirty="0" smtClean="0"/>
              <a:t>Vi behöver också arbeta tillsammans över organisatoriska gränser för göteborgarnas nytta. Med ett likartat och systematiskt arbetssätt över staden har vi bättre förutsättningar att få alla delar på plats.</a:t>
            </a:r>
          </a:p>
          <a:p>
            <a:endParaRPr lang="sv-SE" dirty="0" smtClean="0"/>
          </a:p>
          <a:p>
            <a:r>
              <a:rPr lang="sv-SE" b="1" dirty="0" smtClean="0"/>
              <a:t>Vad vill vi åstadkomma</a:t>
            </a:r>
            <a:endParaRPr lang="sv-SE" dirty="0" smtClean="0"/>
          </a:p>
          <a:p>
            <a:pPr>
              <a:spcAft>
                <a:spcPts val="600"/>
              </a:spcAft>
            </a:pPr>
            <a:r>
              <a:rPr lang="sv-SE" dirty="0" smtClean="0"/>
              <a:t>I vår styrning ska vi inte bara förvalta det vi är satta att göra utan sträva efter att utveckla verksamheten till det bättre. I staden använder vi den etablerade PDSA-metodiken som förebild för att hålla en konsekvent röd tråd från planering till utveckling. </a:t>
            </a:r>
            <a:r>
              <a:rPr lang="sv-SE" i="1" dirty="0" smtClean="0"/>
              <a:t>Klicka på infogade</a:t>
            </a:r>
            <a:r>
              <a:rPr lang="sv-SE" i="1" baseline="0" dirty="0" smtClean="0"/>
              <a:t> bilden och se stödtext.</a:t>
            </a:r>
            <a:endParaRPr lang="sv-SE" b="1" i="1" dirty="0" smtClean="0"/>
          </a:p>
          <a:p>
            <a:endParaRPr lang="sv-SE" b="1" dirty="0" smtClean="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31</a:t>
            </a:fld>
            <a:endParaRPr lang="sv-S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a:xfrm>
            <a:off x="394275" y="4689520"/>
            <a:ext cx="5788265" cy="4764025"/>
          </a:xfrm>
        </p:spPr>
        <p:txBody>
          <a:bodyPr>
            <a:normAutofit fontScale="77500" lnSpcReduction="20000"/>
          </a:bodyPr>
          <a:lstStyle/>
          <a:p>
            <a:endParaRPr lang="sv-SE" b="1" dirty="0" smtClean="0"/>
          </a:p>
          <a:p>
            <a:r>
              <a:rPr lang="sv-SE" b="1" dirty="0" smtClean="0"/>
              <a:t>Hur vi arbetar</a:t>
            </a:r>
          </a:p>
          <a:p>
            <a:r>
              <a:rPr lang="sv-SE" dirty="0" smtClean="0"/>
              <a:t>Vår systematik drivs genom att du som chef tar initiativ till och beslut i de olika momenten, och bevakar att det finns en röd tråd från planering, genomförande, uppföljning och förbättring. I de efterföljande avsnitten förklaras respektive moment mer fördjupat.</a:t>
            </a:r>
          </a:p>
          <a:p>
            <a:r>
              <a:rPr lang="sv-SE" dirty="0" smtClean="0"/>
              <a:t>Dialogen har en viktig funktion i systematikens alla moment. Den bör föras med politikerna och mellan tjänstemän på alla nivåer. I planeringen behöver vi tillsammans besvara frågor som "Var står vi idag?" och "Vad ska vi åstadkomma under perioden?”. Det är särskilt viktigt att vi har samma bild av innebörden i de politiska intentionerna så att vi kan konkretisera dem genom organisationens alla nivåer.</a:t>
            </a:r>
          </a:p>
          <a:p>
            <a:r>
              <a:rPr lang="sv-SE" dirty="0" smtClean="0"/>
              <a:t>I genomförandet stämmer vi av att arbetet löper som vi har tänkt och korrigerar om det inte fungerar. I uppföljningen analyserar vi tillsammans hur väl vi har lyckats och reflekterar över vad vi behöver göra bättre. I förbättringsarbetet behöver vi gemensamt bedöma om våra insatser får den effekt vi tänkt oss och korrigera om vi behöver.</a:t>
            </a:r>
          </a:p>
          <a:p>
            <a:r>
              <a:rPr lang="sv-SE" dirty="0" smtClean="0"/>
              <a:t>I momenten ska vi också sträva efter invånares, brukares, kunders och medarbetares delaktighet och inflytande. Så är till exempel medarbetarnas delaktighet viktig för en god planering av hur vi når mål och arbetar effektivt tillsammans. Medborgare, brukare och kunder är viktiga parter i det systematiska förbättringsarbetet.</a:t>
            </a:r>
          </a:p>
          <a:p>
            <a:r>
              <a:rPr lang="sv-SE" dirty="0" smtClean="0"/>
              <a:t>I vår systematiska styrning är det också viktigt att vi dokumenterar för att komma ihåg, sprida och ha som underlag för att analysera och lära. Och att vi kommunicerar för att förankra och engagera.</a:t>
            </a:r>
          </a:p>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35</a:t>
            </a:fld>
            <a:endParaRPr lang="sv-SE">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Platshållare för bildobjekt 1"/>
          <p:cNvSpPr>
            <a:spLocks noGrp="1" noRot="1" noChangeAspect="1" noTextEdit="1"/>
          </p:cNvSpPr>
          <p:nvPr>
            <p:ph type="sldImg"/>
          </p:nvPr>
        </p:nvSpPr>
        <p:spPr bwMode="auto">
          <a:xfrm>
            <a:off x="866775" y="739775"/>
            <a:ext cx="4935538" cy="3703638"/>
          </a:xfrm>
          <a:noFill/>
          <a:ln>
            <a:solidFill>
              <a:srgbClr val="000000"/>
            </a:solidFill>
            <a:miter lim="800000"/>
            <a:headEnd/>
            <a:tailEnd/>
          </a:ln>
        </p:spPr>
      </p:sp>
      <p:sp>
        <p:nvSpPr>
          <p:cNvPr id="104451" name="Platshållare för anteckningar 2"/>
          <p:cNvSpPr>
            <a:spLocks noGrp="1"/>
          </p:cNvSpPr>
          <p:nvPr>
            <p:ph type="body" idx="1"/>
          </p:nvPr>
        </p:nvSpPr>
        <p:spPr>
          <a:noFill/>
          <a:ln/>
        </p:spPr>
        <p:txBody>
          <a:bodyPr/>
          <a:lstStyle/>
          <a:p>
            <a:endParaRPr lang="sv-SE" smtClean="0"/>
          </a:p>
        </p:txBody>
      </p:sp>
      <p:sp>
        <p:nvSpPr>
          <p:cNvPr id="104452" name="Platshållare för bildnummer 3"/>
          <p:cNvSpPr>
            <a:spLocks noGrp="1"/>
          </p:cNvSpPr>
          <p:nvPr>
            <p:ph type="sldNum" sz="quarter" idx="5"/>
          </p:nvPr>
        </p:nvSpPr>
        <p:spPr>
          <a:noFill/>
        </p:spPr>
        <p:txBody>
          <a:bodyPr/>
          <a:lstStyle/>
          <a:p>
            <a:fld id="{BC394251-3EDD-4748-88F9-E2B2BC4F2B0C}" type="slidenum">
              <a:rPr lang="sv-SE" smtClean="0">
                <a:solidFill>
                  <a:prstClr val="black"/>
                </a:solidFill>
              </a:rPr>
              <a:pPr/>
              <a:t>42</a:t>
            </a:fld>
            <a:endParaRPr lang="sv-SE" smtClean="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873125" y="739775"/>
            <a:ext cx="4929188" cy="3698875"/>
          </a:xfrm>
          <a:ln/>
        </p:spPr>
      </p:sp>
      <p:sp>
        <p:nvSpPr>
          <p:cNvPr id="52227" name="Rectangle 3"/>
          <p:cNvSpPr>
            <a:spLocks noGrp="1" noChangeArrowheads="1"/>
          </p:cNvSpPr>
          <p:nvPr>
            <p:ph type="body" idx="1"/>
          </p:nvPr>
        </p:nvSpPr>
        <p:spPr>
          <a:noFill/>
          <a:ln/>
        </p:spPr>
        <p:txBody>
          <a:bodyPr/>
          <a:lstStyle/>
          <a:p>
            <a:pPr eaLnBrk="1" hangingPunct="1"/>
            <a:endParaRPr lang="sv-S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p:txBody>
          <a:bodyPr>
            <a:normAutofit/>
          </a:bodyPr>
          <a:lstStyle/>
          <a:p>
            <a:r>
              <a:rPr lang="sv-SE" sz="1000" b="1" dirty="0" smtClean="0"/>
              <a:t>Regler</a:t>
            </a:r>
            <a:r>
              <a:rPr lang="sv-SE" sz="1000" b="1" baseline="0" dirty="0" smtClean="0"/>
              <a:t> för budget och uppföljning</a:t>
            </a:r>
          </a:p>
          <a:p>
            <a:endParaRPr lang="sv-SE" sz="1000" b="1" baseline="0" dirty="0" smtClean="0"/>
          </a:p>
          <a:p>
            <a:r>
              <a:rPr lang="sv-SE" sz="1000" dirty="0" smtClean="0"/>
              <a:t>Regler för budget och uppföljning anger nämnders och bolagsstyrelsers ansvar i det arbete som ska ske inom ramen för budget- och uppföljningsprocessen. Med budget- och uppföljningsprocessen avses planering och uppföljning av samtliga delar av verksamheten utifrån alla relevanta perspektiv och således inte enbart de strikt ekonomiska frågorna. </a:t>
            </a:r>
          </a:p>
          <a:p>
            <a:endParaRPr lang="sv-SE" sz="1000" b="1" dirty="0" smtClean="0"/>
          </a:p>
          <a:p>
            <a:r>
              <a:rPr lang="sv-SE" sz="1000" b="1" dirty="0" smtClean="0"/>
              <a:t>Riktlinjer</a:t>
            </a:r>
            <a:r>
              <a:rPr lang="sv-SE" sz="1000" b="1" baseline="0" dirty="0" smtClean="0"/>
              <a:t> för intern kontroll</a:t>
            </a:r>
            <a:endParaRPr lang="sv-SE" sz="1000" b="1" dirty="0" smtClean="0"/>
          </a:p>
          <a:p>
            <a:r>
              <a:rPr lang="sv-SE" sz="1000" dirty="0" smtClean="0"/>
              <a:t>Intern kontroll syftar till att säkerställa att Göteborgs Stad och dess nämnder samt de </a:t>
            </a:r>
            <a:r>
              <a:rPr lang="sv-SE" sz="1000" dirty="0" err="1" smtClean="0"/>
              <a:t>majoritetsägda</a:t>
            </a:r>
            <a:r>
              <a:rPr lang="sv-SE" sz="1000" dirty="0" smtClean="0"/>
              <a:t> bolagens styrelser upprätthåller en intern kontroll för att i rimlig grad uppnå följande:</a:t>
            </a:r>
            <a:br>
              <a:rPr lang="sv-SE" sz="1000" dirty="0" smtClean="0"/>
            </a:br>
            <a:r>
              <a:rPr lang="sv-SE" sz="1000" dirty="0" smtClean="0"/>
              <a:t/>
            </a:r>
            <a:br>
              <a:rPr lang="sv-SE" sz="1000" dirty="0" smtClean="0"/>
            </a:br>
            <a:r>
              <a:rPr lang="sv-SE" sz="1000" dirty="0" smtClean="0"/>
              <a:t>- tillämpliga lagar, föreskrifter, riktlinjer mm följs</a:t>
            </a:r>
            <a:br>
              <a:rPr lang="sv-SE" sz="1000" dirty="0" smtClean="0"/>
            </a:br>
            <a:r>
              <a:rPr lang="sv-SE" sz="1000" dirty="0" smtClean="0"/>
              <a:t>- tillförlitlig finansiell rapportering och information om verksamheten</a:t>
            </a:r>
            <a:br>
              <a:rPr lang="sv-SE" sz="1000" dirty="0" smtClean="0"/>
            </a:br>
            <a:r>
              <a:rPr lang="sv-SE" sz="1000" dirty="0" smtClean="0"/>
              <a:t>- eliminera eller upptäcka allvarliga fel och brister.</a:t>
            </a:r>
            <a:br>
              <a:rPr lang="sv-SE" sz="1000" dirty="0" smtClean="0"/>
            </a:br>
            <a:r>
              <a:rPr lang="sv-SE" sz="1000" dirty="0" smtClean="0"/>
              <a:t/>
            </a:r>
            <a:br>
              <a:rPr lang="sv-SE" sz="1000" dirty="0" smtClean="0"/>
            </a:br>
            <a:r>
              <a:rPr lang="sv-SE" sz="1000" dirty="0" smtClean="0"/>
              <a:t>Dessa riktlinjer skall läsas och behandlas tillsammans med Riktlinjer för budget och uppföljning som fastställts av Kommunfullmäktige. Det dokumentet innehåller riktlinjer för att uppnå följande:</a:t>
            </a:r>
            <a:br>
              <a:rPr lang="sv-SE" sz="1000" dirty="0" smtClean="0"/>
            </a:br>
            <a:r>
              <a:rPr lang="sv-SE" sz="1000" dirty="0" smtClean="0"/>
              <a:t/>
            </a:r>
            <a:br>
              <a:rPr lang="sv-SE" sz="1000" dirty="0" smtClean="0"/>
            </a:br>
            <a:r>
              <a:rPr lang="sv-SE" sz="1000" dirty="0" smtClean="0"/>
              <a:t>- verksamheten drivs ändamålsenligt och kostnadseffektivt med väl dokumenterade system och rutiner för styrning, så att fastställda mål i budget och verksamhetsplan uppnås.</a:t>
            </a:r>
            <a:br>
              <a:rPr lang="sv-SE" sz="1000" dirty="0" smtClean="0"/>
            </a:br>
            <a:endParaRPr lang="sv-SE" sz="1000" dirty="0" smtClean="0"/>
          </a:p>
          <a:p>
            <a:r>
              <a:rPr lang="sv-SE" sz="1000" b="1" dirty="0" smtClean="0"/>
              <a:t>Som vägledning i stadens</a:t>
            </a:r>
            <a:r>
              <a:rPr lang="sv-SE" sz="1000" b="1" baseline="0" dirty="0" smtClean="0"/>
              <a:t> arbete med styrning, uppföljning och kontroll används det internationellt etablerade ramverket för intern styrning och kontroll som utarbetats av COSO.</a:t>
            </a:r>
            <a:endParaRPr lang="sv-SE" sz="1000" b="1" dirty="0" smtClean="0"/>
          </a:p>
          <a:p>
            <a:endParaRPr lang="sv-SE" sz="10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p:txBody>
          <a:bodyPr>
            <a:normAutofit/>
          </a:bodyPr>
          <a:lstStyle/>
          <a:p>
            <a:endParaRPr lang="sv-SE" sz="10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57</a:t>
            </a:fld>
            <a:endParaRPr lang="sv-SE">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58</a:t>
            </a:fld>
            <a:endParaRPr lang="sv-SE">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59</a:t>
            </a:fld>
            <a:endParaRPr lang="sv-SE">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60</a:t>
            </a:fld>
            <a:endParaRPr lang="sv-SE">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a:xfrm>
            <a:off x="666909" y="4689517"/>
            <a:ext cx="5335270" cy="4771071"/>
          </a:xfrm>
        </p:spPr>
        <p:txBody>
          <a:bodyPr>
            <a:normAutofit/>
          </a:bodyPr>
          <a:lstStyle/>
          <a:p>
            <a:r>
              <a:rPr lang="sv-SE" b="1" dirty="0" smtClean="0"/>
              <a:t>Varför verksamheten regleras</a:t>
            </a:r>
          </a:p>
          <a:p>
            <a:r>
              <a:rPr lang="sv-SE" dirty="0" smtClean="0"/>
              <a:t>All offentlig makt i Sverige utgår från folket och riksdagen är folkets främsta företrädare. Lagar och andra författningar som stiftas av riksdagen och beslut som fattas av regeringen eller statliga myndigheter styr i mycket vad Göteborgs Stad gör och hur det görs.</a:t>
            </a:r>
          </a:p>
          <a:p>
            <a:endParaRPr lang="sv-SE" dirty="0" smtClean="0"/>
          </a:p>
          <a:p>
            <a:r>
              <a:rPr lang="sv-SE" dirty="0" smtClean="0"/>
              <a:t>Kommunallagen ger kommunen befogenheter som innebär att kommuner själva får ha hand om angelägenheter av allmänt intresse som har anknytning till kommunens område och invånare. </a:t>
            </a:r>
          </a:p>
          <a:p>
            <a:endParaRPr lang="sv-SE" b="1" dirty="0" smtClean="0"/>
          </a:p>
          <a:p>
            <a:r>
              <a:rPr lang="sv-SE" b="1" dirty="0" smtClean="0"/>
              <a:t>Vad som styr oss</a:t>
            </a:r>
          </a:p>
          <a:p>
            <a:r>
              <a:rPr lang="sv-SE" dirty="0" smtClean="0"/>
              <a:t>En stor del av stadens verksamhet styrs av lagstiftning. Grundläggande krav finns i kommunallagen, förvaltningslagen och aktiebolagslagen. Kommunens grunduppdrag beskrivs dessutom i speciallagar, till exempel socialtjänstlagen och skollagen.</a:t>
            </a:r>
          </a:p>
          <a:p>
            <a:r>
              <a:rPr lang="sv-SE" dirty="0" smtClean="0"/>
              <a:t>Flera av stadens styrande dokument, exempelvis policyer och riktlinjer, beskriver hur vi gemensamt ska beakta lagar och andra författningar.</a:t>
            </a:r>
          </a:p>
          <a:p>
            <a:endParaRPr lang="sv-SE" b="1" dirty="0" smtClean="0"/>
          </a:p>
          <a:p>
            <a:r>
              <a:rPr lang="sv-SE" b="1" dirty="0" smtClean="0"/>
              <a:t>Hur vi säkerställer efterlevnad</a:t>
            </a:r>
          </a:p>
          <a:p>
            <a:r>
              <a:rPr lang="sv-SE" dirty="0" smtClean="0"/>
              <a:t>Som chef ansvarar du för att verksamheten bedrivs enligt lagar och andra författningar. Det förväntas att du är införstådd med den lagstiftning som reglerar din verksamhet. I planeringen för nästkommande verksamhetsperiod är det till exempel viktigt att orientera sig i och ta hänsyn till förändringar i lagar och andra författningar.</a:t>
            </a:r>
          </a:p>
          <a:p>
            <a:r>
              <a:rPr lang="sv-SE" dirty="0" smtClean="0"/>
              <a:t>Avviker något måste du hantera det. Allvarliga avvikelser ska rapporteras, via överordnad chef, till nämnden eller styrelsen.</a:t>
            </a:r>
          </a:p>
        </p:txBody>
      </p:sp>
      <p:sp>
        <p:nvSpPr>
          <p:cNvPr id="4" name="Platshållare för bildnummer 3"/>
          <p:cNvSpPr>
            <a:spLocks noGrp="1"/>
          </p:cNvSpPr>
          <p:nvPr>
            <p:ph type="sldNum" sz="quarter" idx="10"/>
          </p:nvPr>
        </p:nvSpPr>
        <p:spPr/>
        <p:txBody>
          <a:bodyPr/>
          <a:lstStyle/>
          <a:p>
            <a:fld id="{378970E8-606E-544E-9196-A0321FFF4315}" type="slidenum">
              <a:rPr lang="sv-SE" smtClean="0"/>
              <a:pPr/>
              <a:t>7</a:t>
            </a:fld>
            <a:endParaRPr lang="sv-S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61</a:t>
            </a:fld>
            <a:endParaRPr lang="sv-SE">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p:txBody>
          <a:bodyPr>
            <a:normAutofit/>
          </a:bodyPr>
          <a:lstStyle/>
          <a:p>
            <a:pPr marR="0" lvl="0" algn="l" defTabSz="457200" rtl="0" eaLnBrk="1" fontAlgn="auto" latinLnBrk="0" hangingPunct="1">
              <a:lnSpc>
                <a:spcPct val="100000"/>
              </a:lnSpc>
              <a:spcBef>
                <a:spcPts val="0"/>
              </a:spcBef>
              <a:spcAft>
                <a:spcPts val="1500"/>
              </a:spcAft>
              <a:buClrTx/>
              <a:buSzTx/>
              <a:buFont typeface="Arial"/>
              <a:buNone/>
              <a:tabLst/>
              <a:defRPr/>
            </a:pPr>
            <a:r>
              <a:rPr kumimoji="0" lang="sv-SE" sz="1000" b="0" i="0" u="none" strike="noStrike" kern="1200" cap="none" spc="0" normalizeH="0" baseline="0" noProof="0" dirty="0" smtClean="0">
                <a:ln>
                  <a:noFill/>
                </a:ln>
                <a:solidFill>
                  <a:schemeClr val="tx1">
                    <a:lumMod val="50000"/>
                  </a:schemeClr>
                </a:solidFill>
                <a:effectLst/>
                <a:uLnTx/>
                <a:uFillTx/>
                <a:ea typeface="+mn-ea"/>
                <a:cs typeface="Arial"/>
              </a:rPr>
              <a:t>Risk; En osäkerhets effekt på mål, uttrycks ofta i termer av en kombination av en händelses konsekvens och sannolikhet (ISO 31000)</a:t>
            </a:r>
          </a:p>
          <a:p>
            <a:pPr marR="0" lvl="0" algn="l" defTabSz="457200" rtl="0" eaLnBrk="1" fontAlgn="auto" latinLnBrk="0" hangingPunct="1">
              <a:lnSpc>
                <a:spcPct val="100000"/>
              </a:lnSpc>
              <a:spcBef>
                <a:spcPts val="0"/>
              </a:spcBef>
              <a:spcAft>
                <a:spcPts val="1500"/>
              </a:spcAft>
              <a:buClrTx/>
              <a:buSzTx/>
              <a:buFont typeface="Arial"/>
              <a:buNone/>
              <a:tabLst/>
              <a:defRPr/>
            </a:pPr>
            <a:r>
              <a:rPr kumimoji="0" lang="sv-SE" sz="1000" b="0" i="0" u="none" strike="noStrike" kern="1200" cap="none" spc="0" normalizeH="0" baseline="0" noProof="0" dirty="0" smtClean="0">
                <a:ln>
                  <a:noFill/>
                </a:ln>
                <a:solidFill>
                  <a:schemeClr val="tx1">
                    <a:lumMod val="50000"/>
                  </a:schemeClr>
                </a:solidFill>
                <a:effectLst/>
                <a:uLnTx/>
                <a:uFillTx/>
                <a:ea typeface="+mn-ea"/>
                <a:cs typeface="Arial"/>
              </a:rPr>
              <a:t>Riskhantering; Samordnade aktiviteter för att styra och leda en organisation med avseende</a:t>
            </a:r>
            <a:r>
              <a:rPr kumimoji="0" lang="sv-SE" sz="1000" b="0" i="0" u="none" strike="noStrike" kern="1200" cap="none" spc="0" normalizeH="0" noProof="0" dirty="0" smtClean="0">
                <a:ln>
                  <a:noFill/>
                </a:ln>
                <a:solidFill>
                  <a:schemeClr val="tx1">
                    <a:lumMod val="50000"/>
                  </a:schemeClr>
                </a:solidFill>
                <a:effectLst/>
                <a:uLnTx/>
                <a:uFillTx/>
                <a:ea typeface="+mn-ea"/>
                <a:cs typeface="Arial"/>
              </a:rPr>
              <a:t> </a:t>
            </a:r>
            <a:r>
              <a:rPr kumimoji="0" lang="sv-SE" sz="1000" b="0" i="0" u="none" strike="noStrike" kern="1200" cap="none" spc="0" normalizeH="0" baseline="0" noProof="0" dirty="0" smtClean="0">
                <a:ln>
                  <a:noFill/>
                </a:ln>
                <a:solidFill>
                  <a:schemeClr val="tx1">
                    <a:lumMod val="50000"/>
                  </a:schemeClr>
                </a:solidFill>
                <a:effectLst/>
                <a:uLnTx/>
                <a:uFillTx/>
                <a:ea typeface="+mn-ea"/>
                <a:cs typeface="Arial"/>
              </a:rPr>
              <a:t>på risk. Inkluderar identifiering, styrning, kontroll och uppföljning av risker (ISO 31000)</a:t>
            </a:r>
          </a:p>
          <a:p>
            <a:endParaRPr lang="sv-SE" sz="1000"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62</a:t>
            </a:fld>
            <a:endParaRPr lang="sv-SE">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p:txBody>
          <a:bodyPr>
            <a:normAutofit/>
          </a:bodyPr>
          <a:lstStyle/>
          <a:p>
            <a:pPr marR="0" lvl="0" algn="l" defTabSz="457200" rtl="0" eaLnBrk="1" fontAlgn="auto" latinLnBrk="0" hangingPunct="1">
              <a:lnSpc>
                <a:spcPct val="100000"/>
              </a:lnSpc>
              <a:spcBef>
                <a:spcPts val="0"/>
              </a:spcBef>
              <a:spcAft>
                <a:spcPts val="1500"/>
              </a:spcAft>
              <a:buClrTx/>
              <a:buSzTx/>
              <a:buFont typeface="Arial"/>
              <a:buNone/>
              <a:tabLst/>
              <a:defRPr/>
            </a:pPr>
            <a:r>
              <a:rPr kumimoji="0" lang="sv-SE" sz="1000" b="0" i="0" u="none" strike="noStrike" kern="1200" cap="none" spc="0" normalizeH="0" baseline="0" noProof="0" dirty="0" smtClean="0">
                <a:ln>
                  <a:noFill/>
                </a:ln>
                <a:solidFill>
                  <a:schemeClr val="tx1">
                    <a:lumMod val="50000"/>
                  </a:schemeClr>
                </a:solidFill>
                <a:effectLst/>
                <a:uLnTx/>
                <a:uFillTx/>
                <a:ea typeface="+mn-ea"/>
                <a:cs typeface="Arial"/>
              </a:rPr>
              <a:t>Risk; En osäkerhets effekt på mål, uttrycks ofta i termer av en kombination av en händelses konsekvens och sannolikhet (ISO 31000)</a:t>
            </a:r>
          </a:p>
          <a:p>
            <a:pPr marR="0" lvl="0" algn="l" defTabSz="457200" rtl="0" eaLnBrk="1" fontAlgn="auto" latinLnBrk="0" hangingPunct="1">
              <a:lnSpc>
                <a:spcPct val="100000"/>
              </a:lnSpc>
              <a:spcBef>
                <a:spcPts val="0"/>
              </a:spcBef>
              <a:spcAft>
                <a:spcPts val="1500"/>
              </a:spcAft>
              <a:buClrTx/>
              <a:buSzTx/>
              <a:buFont typeface="Arial"/>
              <a:buNone/>
              <a:tabLst/>
              <a:defRPr/>
            </a:pPr>
            <a:r>
              <a:rPr kumimoji="0" lang="sv-SE" sz="1000" b="0" i="0" u="none" strike="noStrike" kern="1200" cap="none" spc="0" normalizeH="0" baseline="0" noProof="0" dirty="0" smtClean="0">
                <a:ln>
                  <a:noFill/>
                </a:ln>
                <a:solidFill>
                  <a:schemeClr val="tx1">
                    <a:lumMod val="50000"/>
                  </a:schemeClr>
                </a:solidFill>
                <a:effectLst/>
                <a:uLnTx/>
                <a:uFillTx/>
                <a:ea typeface="+mn-ea"/>
                <a:cs typeface="Arial"/>
              </a:rPr>
              <a:t>Riskhantering; Samordnade aktiviteter för att styra och leda en organisation med avseende</a:t>
            </a:r>
            <a:r>
              <a:rPr kumimoji="0" lang="sv-SE" sz="1000" b="0" i="0" u="none" strike="noStrike" kern="1200" cap="none" spc="0" normalizeH="0" noProof="0" dirty="0" smtClean="0">
                <a:ln>
                  <a:noFill/>
                </a:ln>
                <a:solidFill>
                  <a:schemeClr val="tx1">
                    <a:lumMod val="50000"/>
                  </a:schemeClr>
                </a:solidFill>
                <a:effectLst/>
                <a:uLnTx/>
                <a:uFillTx/>
                <a:ea typeface="+mn-ea"/>
                <a:cs typeface="Arial"/>
              </a:rPr>
              <a:t> </a:t>
            </a:r>
            <a:r>
              <a:rPr kumimoji="0" lang="sv-SE" sz="1000" b="0" i="0" u="none" strike="noStrike" kern="1200" cap="none" spc="0" normalizeH="0" baseline="0" noProof="0" dirty="0" smtClean="0">
                <a:ln>
                  <a:noFill/>
                </a:ln>
                <a:solidFill>
                  <a:schemeClr val="tx1">
                    <a:lumMod val="50000"/>
                  </a:schemeClr>
                </a:solidFill>
                <a:effectLst/>
                <a:uLnTx/>
                <a:uFillTx/>
                <a:ea typeface="+mn-ea"/>
                <a:cs typeface="Arial"/>
              </a:rPr>
              <a:t>på risk. Inkluderar identifiering, styrning, kontroll och uppföljning av risker (ISO 31000)</a:t>
            </a:r>
          </a:p>
          <a:p>
            <a:endParaRPr lang="sv-SE" sz="1000"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63</a:t>
            </a:fld>
            <a:endParaRPr lang="sv-SE">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5188" y="739775"/>
            <a:ext cx="4938712" cy="3703638"/>
          </a:xfrm>
        </p:spPr>
      </p:sp>
      <p:sp>
        <p:nvSpPr>
          <p:cNvPr id="3" name="Platshållare för anteckningar 2"/>
          <p:cNvSpPr>
            <a:spLocks noGrp="1"/>
          </p:cNvSpPr>
          <p:nvPr>
            <p:ph type="body" idx="1"/>
          </p:nvPr>
        </p:nvSpPr>
        <p:spPr/>
        <p:txBody>
          <a:bodyPr>
            <a:normAutofit/>
          </a:bodyPr>
          <a:lstStyle/>
          <a:p>
            <a:r>
              <a:rPr lang="sv-SE" sz="1000" dirty="0" smtClean="0"/>
              <a:t>Exempel</a:t>
            </a:r>
            <a:r>
              <a:rPr lang="sv-SE" sz="1000" baseline="0" dirty="0" smtClean="0"/>
              <a:t> på metodstöd vid arbete med </a:t>
            </a:r>
            <a:r>
              <a:rPr lang="sv-SE" sz="1000" baseline="0" dirty="0" err="1" smtClean="0"/>
              <a:t>swot-analys</a:t>
            </a:r>
            <a:r>
              <a:rPr lang="sv-SE" sz="1000" baseline="0" dirty="0" smtClean="0"/>
              <a:t> – här är den dessutom kryddad med lite risker</a:t>
            </a:r>
            <a:r>
              <a:rPr lang="sv-SE" sz="1000" dirty="0" smtClean="0"/>
              <a:t> </a:t>
            </a:r>
            <a:r>
              <a:rPr lang="sv-SE" sz="1000" baseline="0" dirty="0" smtClean="0"/>
              <a:t>– fungerar lika väl för analys av en process som </a:t>
            </a:r>
            <a:r>
              <a:rPr lang="sv-SE" sz="1000" baseline="0" dirty="0" err="1" smtClean="0"/>
              <a:t>swotanalys</a:t>
            </a:r>
            <a:r>
              <a:rPr lang="sv-SE" sz="1000" baseline="0" dirty="0" smtClean="0"/>
              <a:t> i nulägesanalysen</a:t>
            </a:r>
          </a:p>
          <a:p>
            <a:endParaRPr lang="sv-SE" sz="1000" baseline="0" dirty="0" smtClean="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64</a:t>
            </a:fld>
            <a:endParaRPr lang="sv-S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dirty="0" smtClean="0"/>
              <a:t>Att kategorisera risker är viktigt för organisationen för att komma överens om vilka riskområden som finns och som är relevanta för den verksamhet man bedriver. </a:t>
            </a:r>
          </a:p>
          <a:p>
            <a:endParaRPr lang="sv-SE" sz="1200" dirty="0" smtClean="0"/>
          </a:p>
          <a:p>
            <a:r>
              <a:rPr lang="sv-SE" sz="1200" dirty="0" smtClean="0"/>
              <a:t>Vissa kategorier överlappar varandra  ( t ex kan en operativa risk  lika gärna vara en strategisk risk  t ex förlust av nyckelpersoner )men det spelar ingen större roll huvudsaken är att risken identifieras – kom –ihåg- lista.</a:t>
            </a:r>
          </a:p>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65</a:t>
            </a:fld>
            <a:endParaRPr lang="sv-S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p:txBody>
          <a:bodyPr>
            <a:normAutofit/>
          </a:bodyPr>
          <a:lstStyle/>
          <a:p>
            <a:r>
              <a:rPr lang="sv-SE" sz="1000" dirty="0" smtClean="0"/>
              <a:t>Resultatet av riskanalysen/riskbedömningen dokumenteras i en riskkarta. Riskkartan ger en överblick över organisationens ”riskportfölj” </a:t>
            </a:r>
          </a:p>
          <a:p>
            <a:endParaRPr lang="sv-SE" sz="1000" dirty="0" smtClean="0"/>
          </a:p>
          <a:p>
            <a:r>
              <a:rPr lang="sv-SE" sz="1000" dirty="0" smtClean="0"/>
              <a:t>Med riskkartan som utgångspunkt kan beslut fattas om  eventuella ytterligare riskhanteringsåtgärder och vilka resurser som ska prioriteras.</a:t>
            </a:r>
          </a:p>
          <a:p>
            <a:endParaRPr lang="sv-SE" sz="1000" dirty="0" smtClean="0"/>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66</a:t>
            </a:fld>
            <a:endParaRPr lang="sv-SE">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dirty="0" smtClean="0"/>
              <a:t>Det finns ett antal standardiserade metoder för riskreducering. Dessa kan delas in i två huvudgrupper; </a:t>
            </a:r>
            <a:r>
              <a:rPr lang="sv-SE" sz="1200" b="1" dirty="0" smtClean="0"/>
              <a:t>riskreducering</a:t>
            </a:r>
            <a:r>
              <a:rPr lang="sv-SE" sz="1200" dirty="0" smtClean="0"/>
              <a:t> som bygger på att en annan part övertar risker (s.k. riskförsäljning) och </a:t>
            </a:r>
            <a:r>
              <a:rPr lang="sv-SE" sz="1200" b="1" dirty="0" smtClean="0"/>
              <a:t>riskledning</a:t>
            </a:r>
            <a:r>
              <a:rPr lang="sv-SE" sz="1200" dirty="0" smtClean="0"/>
              <a:t>, dvs. att genom olika system och kontroller följa upp verksamheten:</a:t>
            </a:r>
          </a:p>
          <a:p>
            <a:pPr>
              <a:buFont typeface="Arial" pitchFamily="34" charset="0"/>
              <a:buChar char="•"/>
            </a:pPr>
            <a:r>
              <a:rPr lang="sv-SE" sz="1200" kern="1200" dirty="0" smtClean="0">
                <a:solidFill>
                  <a:schemeClr val="tx1"/>
                </a:solidFill>
                <a:latin typeface="+mn-lt"/>
                <a:ea typeface="+mn-ea"/>
                <a:cs typeface="+mn-cs"/>
              </a:rPr>
              <a:t> Försäkringar</a:t>
            </a:r>
            <a:endParaRPr lang="sv-SE" sz="1200" dirty="0" smtClean="0"/>
          </a:p>
          <a:p>
            <a:pPr>
              <a:buFont typeface="Arial" pitchFamily="34" charset="0"/>
              <a:buChar char="•"/>
            </a:pPr>
            <a:r>
              <a:rPr lang="sv-SE" sz="1200" kern="1200" dirty="0" smtClean="0">
                <a:solidFill>
                  <a:schemeClr val="tx1"/>
                </a:solidFill>
                <a:latin typeface="+mn-lt"/>
                <a:ea typeface="+mn-ea"/>
                <a:cs typeface="+mn-cs"/>
              </a:rPr>
              <a:t> Borgensförbindelser (bankgarantier, moderbolagsgarantier </a:t>
            </a:r>
            <a:r>
              <a:rPr lang="sv-SE" sz="1200" kern="1200" dirty="0" err="1" smtClean="0">
                <a:solidFill>
                  <a:schemeClr val="tx1"/>
                </a:solidFill>
                <a:latin typeface="+mn-lt"/>
                <a:ea typeface="+mn-ea"/>
                <a:cs typeface="+mn-cs"/>
              </a:rPr>
              <a:t>etc</a:t>
            </a:r>
            <a:r>
              <a:rPr lang="sv-SE" sz="1200" kern="1200" dirty="0" smtClean="0">
                <a:solidFill>
                  <a:schemeClr val="tx1"/>
                </a:solidFill>
                <a:latin typeface="+mn-lt"/>
                <a:ea typeface="+mn-ea"/>
                <a:cs typeface="+mn-cs"/>
              </a:rPr>
              <a:t>)</a:t>
            </a:r>
            <a:endParaRPr lang="sv-SE" sz="1200" dirty="0" smtClean="0"/>
          </a:p>
          <a:p>
            <a:pPr>
              <a:buFont typeface="Arial" pitchFamily="34" charset="0"/>
              <a:buChar char="•"/>
            </a:pPr>
            <a:r>
              <a:rPr lang="sv-SE" sz="1200" kern="1200" dirty="0" smtClean="0">
                <a:solidFill>
                  <a:schemeClr val="tx1"/>
                </a:solidFill>
                <a:latin typeface="+mn-lt"/>
                <a:ea typeface="+mn-ea"/>
                <a:cs typeface="+mn-cs"/>
              </a:rPr>
              <a:t> Terminskontrakt, </a:t>
            </a:r>
            <a:r>
              <a:rPr lang="sv-SE" sz="1200" kern="1200" dirty="0" err="1" smtClean="0">
                <a:solidFill>
                  <a:schemeClr val="tx1"/>
                </a:solidFill>
                <a:latin typeface="+mn-lt"/>
                <a:ea typeface="+mn-ea"/>
                <a:cs typeface="+mn-cs"/>
              </a:rPr>
              <a:t>hedgingavtal</a:t>
            </a:r>
            <a:endParaRPr lang="sv-SE" sz="1200" dirty="0" smtClean="0"/>
          </a:p>
          <a:p>
            <a:pPr>
              <a:buFont typeface="Arial" pitchFamily="34" charset="0"/>
              <a:buChar char="•"/>
            </a:pPr>
            <a:r>
              <a:rPr lang="sv-SE" sz="1200" kern="1200" dirty="0" smtClean="0">
                <a:solidFill>
                  <a:schemeClr val="tx1"/>
                </a:solidFill>
                <a:latin typeface="+mn-lt"/>
                <a:ea typeface="+mn-ea"/>
                <a:cs typeface="+mn-cs"/>
              </a:rPr>
              <a:t> Remburser (L/C)</a:t>
            </a:r>
            <a:endParaRPr lang="sv-SE" sz="1200" dirty="0" smtClean="0"/>
          </a:p>
          <a:p>
            <a:pPr>
              <a:buFont typeface="Arial" pitchFamily="34" charset="0"/>
              <a:buChar char="•"/>
            </a:pPr>
            <a:r>
              <a:rPr lang="sv-SE" sz="1200" kern="1200" dirty="0" smtClean="0">
                <a:solidFill>
                  <a:schemeClr val="tx1"/>
                </a:solidFill>
                <a:latin typeface="+mn-lt"/>
                <a:ea typeface="+mn-ea"/>
                <a:cs typeface="+mn-cs"/>
              </a:rPr>
              <a:t> Depositionsavtal</a:t>
            </a:r>
            <a:endParaRPr lang="sv-SE" sz="1200" dirty="0" smtClean="0"/>
          </a:p>
          <a:p>
            <a:pPr>
              <a:buFont typeface="Arial" pitchFamily="34" charset="0"/>
              <a:buChar char="•"/>
            </a:pPr>
            <a:r>
              <a:rPr lang="sv-SE" sz="1200" kern="1200" dirty="0" smtClean="0">
                <a:solidFill>
                  <a:schemeClr val="tx1"/>
                </a:solidFill>
                <a:latin typeface="+mn-lt"/>
                <a:ea typeface="+mn-ea"/>
                <a:cs typeface="+mn-cs"/>
              </a:rPr>
              <a:t> Avtalsbestämmelser</a:t>
            </a:r>
          </a:p>
          <a:p>
            <a:endParaRPr lang="sv-SE" sz="1200" dirty="0" smtClean="0"/>
          </a:p>
          <a:p>
            <a:pPr>
              <a:buFont typeface="Arial" pitchFamily="34" charset="0"/>
              <a:buChar char="•"/>
            </a:pPr>
            <a:r>
              <a:rPr lang="sv-SE" sz="1200" kern="1200" dirty="0" smtClean="0">
                <a:solidFill>
                  <a:schemeClr val="tx1"/>
                </a:solidFill>
                <a:latin typeface="+mn-lt"/>
                <a:ea typeface="+mn-ea"/>
                <a:cs typeface="+mn-cs"/>
              </a:rPr>
              <a:t> Leveransbevakning, leveransledning</a:t>
            </a:r>
            <a:endParaRPr lang="sv-SE" sz="1200" dirty="0" smtClean="0"/>
          </a:p>
          <a:p>
            <a:pPr>
              <a:buFont typeface="Arial" pitchFamily="34" charset="0"/>
              <a:buChar char="•"/>
            </a:pPr>
            <a:r>
              <a:rPr lang="sv-SE" sz="1200" kern="1200" dirty="0" smtClean="0">
                <a:solidFill>
                  <a:schemeClr val="tx1"/>
                </a:solidFill>
                <a:latin typeface="+mn-lt"/>
                <a:ea typeface="+mn-ea"/>
                <a:cs typeface="+mn-cs"/>
              </a:rPr>
              <a:t> Säkerhetslager</a:t>
            </a:r>
            <a:endParaRPr lang="sv-SE" sz="1200" dirty="0" smtClean="0"/>
          </a:p>
          <a:p>
            <a:pPr>
              <a:buFont typeface="Arial" pitchFamily="34" charset="0"/>
              <a:buChar char="•"/>
            </a:pPr>
            <a:r>
              <a:rPr lang="sv-SE" sz="1200" kern="1200" dirty="0" smtClean="0">
                <a:solidFill>
                  <a:schemeClr val="tx1"/>
                </a:solidFill>
                <a:latin typeface="+mn-lt"/>
                <a:ea typeface="+mn-ea"/>
                <a:cs typeface="+mn-cs"/>
              </a:rPr>
              <a:t> Kvalitetssystem</a:t>
            </a:r>
            <a:endParaRPr lang="sv-SE" sz="1200" dirty="0" smtClean="0"/>
          </a:p>
          <a:p>
            <a:pPr>
              <a:buFont typeface="Arial" pitchFamily="34" charset="0"/>
              <a:buChar char="•"/>
            </a:pPr>
            <a:r>
              <a:rPr lang="sv-SE" sz="1200" kern="1200" dirty="0" smtClean="0">
                <a:solidFill>
                  <a:schemeClr val="tx1"/>
                </a:solidFill>
                <a:latin typeface="+mn-lt"/>
                <a:ea typeface="+mn-ea"/>
                <a:cs typeface="+mn-cs"/>
              </a:rPr>
              <a:t> Kvalitetskontroller, besiktningar</a:t>
            </a:r>
            <a:endParaRPr lang="sv-SE" sz="1200" dirty="0" smtClean="0"/>
          </a:p>
          <a:p>
            <a:pPr>
              <a:buFont typeface="Arial" pitchFamily="34" charset="0"/>
              <a:buChar char="•"/>
            </a:pPr>
            <a:r>
              <a:rPr lang="sv-SE" sz="1200" kern="1200" dirty="0" smtClean="0">
                <a:solidFill>
                  <a:schemeClr val="tx1"/>
                </a:solidFill>
                <a:latin typeface="+mn-lt"/>
                <a:ea typeface="+mn-ea"/>
                <a:cs typeface="+mn-cs"/>
              </a:rPr>
              <a:t> Informationssystem</a:t>
            </a:r>
            <a:endParaRPr lang="sv-SE" sz="1200" dirty="0" smtClean="0"/>
          </a:p>
          <a:p>
            <a:endParaRPr lang="sv-SE" sz="12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smtClean="0">
                <a:ln>
                  <a:noFill/>
                </a:ln>
                <a:solidFill>
                  <a:srgbClr val="2C2C2C"/>
                </a:solidFill>
                <a:effectLst/>
                <a:uLnTx/>
                <a:uFillTx/>
                <a:latin typeface="Arial" pitchFamily="34" charset="0"/>
                <a:cs typeface="Arial" pitchFamily="34" charset="0"/>
              </a:rPr>
              <a:t>Beredskap/krishantering är ett annat sätt att begränsa/reducera risken!</a:t>
            </a:r>
          </a:p>
          <a:p>
            <a:endParaRPr lang="sv-SE" sz="1200" dirty="0" smtClean="0"/>
          </a:p>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67</a:t>
            </a:fld>
            <a:endParaRPr lang="sv-S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5188" y="739775"/>
            <a:ext cx="4938712" cy="3703638"/>
          </a:xfrm>
        </p:spPr>
      </p:sp>
      <p:sp>
        <p:nvSpPr>
          <p:cNvPr id="3" name="Platshållare för anteckningar 2"/>
          <p:cNvSpPr>
            <a:spLocks noGrp="1"/>
          </p:cNvSpPr>
          <p:nvPr>
            <p:ph type="body" idx="1"/>
          </p:nvPr>
        </p:nvSpPr>
        <p:spPr/>
        <p:txBody>
          <a:bodyPr>
            <a:normAutofit/>
          </a:bodyPr>
          <a:lstStyle/>
          <a:p>
            <a:r>
              <a:rPr lang="sv-SE" sz="1000" dirty="0" smtClean="0"/>
              <a:t>Riskhantering bidrar</a:t>
            </a:r>
            <a:r>
              <a:rPr lang="sv-SE" sz="1000" baseline="0" dirty="0" smtClean="0"/>
              <a:t> till att hjälpa beslutsfattare att göra välgenomtänkta val, prioritera aktiviteter och att urskilja olika handlingsalternativ (bättre beslutsunderlag)</a:t>
            </a:r>
          </a:p>
          <a:p>
            <a:endParaRPr lang="sv-SE" sz="1000" baseline="0" dirty="0" smtClean="0"/>
          </a:p>
          <a:p>
            <a:r>
              <a:rPr lang="sv-SE" sz="1000" baseline="0" dirty="0" smtClean="0"/>
              <a:t>Riskhantering är ingen frisstående aktivitet som är separerad från organisationens huvudaktiviteter och processer. Riskhantering är en del av ledningens ansvar och är en integrerad del av alla organisatoriska processer inkl. strategisk planering och projekt och förändrar processerna för styrning.</a:t>
            </a:r>
          </a:p>
          <a:p>
            <a:endParaRPr lang="sv-SE" sz="1000" baseline="0" dirty="0" smtClean="0"/>
          </a:p>
          <a:p>
            <a:r>
              <a:rPr lang="sv-SE" sz="1000" baseline="0" dirty="0" smtClean="0"/>
              <a:t>Ett systematiskt, lämpligt  och strukturerat tillvägagångssätt med avseende på riskhantering bidrar till effektivitet och till konsekventa, jämförbara och tillförlitliga resultat. </a:t>
            </a:r>
          </a:p>
          <a:p>
            <a:endParaRPr lang="sv-SE" sz="1000" baseline="0" dirty="0" smtClean="0"/>
          </a:p>
          <a:p>
            <a:r>
              <a:rPr lang="sv-SE" sz="1000" baseline="0" dirty="0" smtClean="0"/>
              <a:t>Riskhanteringen är ”skräddarsydd” och anpassad till organisationens externa och interna kontext och riskprofil  </a:t>
            </a:r>
            <a:endParaRPr lang="sv-SE" sz="1000"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68</a:t>
            </a:fld>
            <a:endParaRPr lang="sv-S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10000"/>
          </a:bodyPr>
          <a:lstStyle/>
          <a:p>
            <a:r>
              <a:rPr lang="sv-SE" sz="1200" dirty="0" smtClean="0"/>
              <a:t>Begreppet riskhantering är brett och fångar risker av olika slag. En omfattande tradition finns inom ekonomi/finans när det gäller hantering av finansiella risker, ofta i form av kalkylerat risktagande för att optimera långsiktiga ekonomiska resultat. Begreppet innefattar också hantering av risker för säkerhet, hälsa och miljö</a:t>
            </a:r>
            <a:r>
              <a:rPr lang="sv-SE" sz="1200" baseline="0" dirty="0" smtClean="0"/>
              <a:t> och </a:t>
            </a:r>
            <a:r>
              <a:rPr lang="sv-SE" sz="1200" dirty="0" smtClean="0"/>
              <a:t>risker förknippade med olyckor eller andra plötsliga händelser. På senare</a:t>
            </a:r>
            <a:r>
              <a:rPr lang="sv-SE" sz="1200" baseline="0" dirty="0" smtClean="0"/>
              <a:t> år har riskhantering breddats till att även omfatta risken för att vi inte når våra mål/uppdrag.</a:t>
            </a:r>
          </a:p>
          <a:p>
            <a:endParaRPr lang="sv-SE" sz="12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sv-SE" sz="1200" dirty="0" smtClean="0"/>
              <a:t>Några viktiga nyckelord i en god riskhantering är att det bör vara ett </a:t>
            </a:r>
            <a:r>
              <a:rPr lang="sv-SE" sz="1200" b="1" dirty="0" smtClean="0"/>
              <a:t>systematiskt arbete </a:t>
            </a:r>
            <a:r>
              <a:rPr lang="sv-SE" sz="1200" dirty="0" smtClean="0"/>
              <a:t>som </a:t>
            </a:r>
            <a:r>
              <a:rPr lang="sv-SE" sz="1200" b="1" dirty="0" smtClean="0"/>
              <a:t>synliggör risker </a:t>
            </a:r>
            <a:r>
              <a:rPr lang="sv-SE" sz="1200" dirty="0" smtClean="0"/>
              <a:t>och som innefattar en </a:t>
            </a:r>
            <a:r>
              <a:rPr lang="sv-SE" sz="1200" b="1" dirty="0" smtClean="0"/>
              <a:t>plan för hantering </a:t>
            </a:r>
            <a:r>
              <a:rPr lang="sv-SE" sz="1200" dirty="0" smtClean="0"/>
              <a:t>av riskerna. M</a:t>
            </a:r>
            <a:r>
              <a:rPr lang="sv-SE" sz="1200" b="1" dirty="0" smtClean="0"/>
              <a:t>otstridiga mål </a:t>
            </a:r>
            <a:r>
              <a:rPr lang="sv-SE" sz="1200" dirty="0" smtClean="0"/>
              <a:t>kan försvåra arbetet.</a:t>
            </a:r>
          </a:p>
          <a:p>
            <a:endParaRPr lang="sv-SE" sz="1200" dirty="0" smtClean="0"/>
          </a:p>
          <a:p>
            <a:r>
              <a:rPr lang="sv-SE" sz="1200" dirty="0" smtClean="0"/>
              <a:t>Riskhantering är en </a:t>
            </a:r>
            <a:r>
              <a:rPr lang="sv-SE" sz="1200" b="1" dirty="0" smtClean="0"/>
              <a:t>process</a:t>
            </a:r>
            <a:r>
              <a:rPr lang="sv-SE" sz="1200" dirty="0" smtClean="0"/>
              <a:t>, ett arbetssätt. Vanliga moment i detta arbete är identifiering eller </a:t>
            </a:r>
            <a:r>
              <a:rPr lang="sv-SE" sz="1200" dirty="0" err="1" smtClean="0"/>
              <a:t>inventiering</a:t>
            </a:r>
            <a:r>
              <a:rPr lang="sv-SE" sz="1200" dirty="0" smtClean="0"/>
              <a:t> av riskerna, analys av riskerna, värdering och beslut, åtgärder eller handling. Ofta beskrivs processen som cyklisk eller som en loop med successiva </a:t>
            </a:r>
            <a:r>
              <a:rPr lang="sv-SE" sz="1200" dirty="0" err="1" smtClean="0"/>
              <a:t>förbättringar.Här</a:t>
            </a:r>
            <a:r>
              <a:rPr lang="sv-SE" sz="1200" dirty="0" smtClean="0"/>
              <a:t> poängteras ofta att det är viktigt med successiva förbättringar och lärande från tidigare händelser. Därför ritas ofta processen som en loop</a:t>
            </a:r>
            <a:r>
              <a:rPr lang="sv-SE" sz="1200" baseline="0" dirty="0" smtClean="0"/>
              <a:t> (en del av vårt ”</a:t>
            </a:r>
            <a:r>
              <a:rPr lang="sv-SE" sz="1200" baseline="0" dirty="0" err="1" smtClean="0"/>
              <a:t>förbättingshjul</a:t>
            </a:r>
            <a:r>
              <a:rPr lang="sv-SE" sz="1200" baseline="0" dirty="0" smtClean="0"/>
              <a:t>”) </a:t>
            </a:r>
            <a:r>
              <a:rPr lang="sv-SE" sz="1200" dirty="0" smtClean="0"/>
              <a:t>Riskhantering inriktas mot olika </a:t>
            </a:r>
            <a:r>
              <a:rPr lang="sv-SE" sz="1200" b="1" dirty="0" smtClean="0"/>
              <a:t>risktyper. </a:t>
            </a:r>
            <a:r>
              <a:rPr lang="sv-SE" sz="1200" dirty="0" smtClean="0"/>
              <a:t>Riskerna kan avse liv och hälsa, naturolyckor, miljö, investeringar, goodwill, nationellt oberoende, osäkerhet i beslutssituationer, med mera.</a:t>
            </a:r>
          </a:p>
          <a:p>
            <a:endParaRPr lang="sv-SE" sz="1200" dirty="0" smtClean="0"/>
          </a:p>
          <a:p>
            <a:r>
              <a:rPr lang="sv-SE" sz="1200" dirty="0" smtClean="0"/>
              <a:t>Riskhantering utgår ett </a:t>
            </a:r>
            <a:r>
              <a:rPr lang="sv-SE" sz="1200" b="1" dirty="0" smtClean="0"/>
              <a:t>förhållningssätt</a:t>
            </a:r>
            <a:r>
              <a:rPr lang="sv-SE" sz="1200" dirty="0" smtClean="0"/>
              <a:t>. Beroende på syfte och sammanhang kan förhållningssätten innebära riskminskning genom förebyggande arbete, riskaccepterande eller till och med medveten risktagning (chanstagning). Exempel på detta är skillnaden i förhållningssätt till finansiella risker där risktagning är en viktig del av hanteringen och naturkatastrofer där förebyggande arbete är det enda förhållningssätt som diskuteras.</a:t>
            </a:r>
          </a:p>
          <a:p>
            <a:endParaRPr lang="sv-SE" sz="1200" dirty="0" smtClean="0"/>
          </a:p>
          <a:p>
            <a:r>
              <a:rPr lang="sv-SE" sz="1200" dirty="0" smtClean="0"/>
              <a:t>Riskhantering sker på olika</a:t>
            </a:r>
            <a:r>
              <a:rPr lang="sv-SE" sz="1200" b="1" dirty="0" smtClean="0"/>
              <a:t> nivåer </a:t>
            </a:r>
            <a:r>
              <a:rPr lang="sv-SE" sz="1200" dirty="0" smtClean="0"/>
              <a:t>i samhället. Det sträcker sig från individ till samhälle med viktiga mellannivåer som organisationer och företag.</a:t>
            </a:r>
          </a:p>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69</a:t>
            </a:fld>
            <a:endParaRPr lang="sv-S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70</a:t>
            </a:fld>
            <a:endParaRPr lang="sv-SE">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a:xfrm>
            <a:off x="666909" y="4689514"/>
            <a:ext cx="5335270" cy="4899846"/>
          </a:xfrm>
        </p:spPr>
        <p:txBody>
          <a:bodyPr>
            <a:normAutofit fontScale="92500" lnSpcReduction="10000"/>
          </a:bodyPr>
          <a:lstStyle/>
          <a:p>
            <a:r>
              <a:rPr lang="sv-SE" sz="1300" b="1" dirty="0" smtClean="0"/>
              <a:t>Varför har vi den ordning vi har</a:t>
            </a:r>
          </a:p>
          <a:p>
            <a:r>
              <a:rPr lang="sv-SE" sz="1300" dirty="0" smtClean="0"/>
              <a:t>I Sverige har vi kommunalt självstyre som innebär att kommunerna själva beslutar om sina angelägenheter. Göteborgarnas röst förvaltas av de folkvalda politikerna i kommunfullmäktige. För oss som verkar i Göteborgs Stad är det viktigt att förstå den politiska viljan och hur den omsätts till god verksamhet för våra invånare, brukare och kunder.</a:t>
            </a:r>
          </a:p>
          <a:p>
            <a:endParaRPr lang="sv-SE" sz="1300" b="1" dirty="0" smtClean="0"/>
          </a:p>
          <a:p>
            <a:r>
              <a:rPr lang="sv-SE" sz="1300" b="1" dirty="0" smtClean="0"/>
              <a:t>Vad vi får till oss</a:t>
            </a:r>
          </a:p>
          <a:p>
            <a:r>
              <a:rPr lang="sv-SE" sz="1300" dirty="0" smtClean="0"/>
              <a:t>Kommunfullmäktige bestämmer vilka uppdrag nämnder och styrelser ska ha. Det gör de i reglementen, bolagsordningar och ägardirektiv. </a:t>
            </a:r>
          </a:p>
          <a:p>
            <a:r>
              <a:rPr lang="sv-SE" sz="1300" dirty="0" smtClean="0"/>
              <a:t>Kommunfullmäktige beslutar om färdriktningen i program och planer. Mål och inriktningar för mandatperioden och ettåriga uppdrag förmedlas i kommunfullmäktiges årliga budget. Kommunfullmäktige fördelar likaså de ekonomiska resurserna i organisationen.</a:t>
            </a:r>
          </a:p>
          <a:p>
            <a:r>
              <a:rPr lang="sv-SE" sz="1300" dirty="0" smtClean="0"/>
              <a:t>Den politiska viljan förmedlas även genom kommunfullmäktiges, kommunstyrelsens, nämndernas och styrelsernas löpande beslutsfattande.</a:t>
            </a:r>
          </a:p>
          <a:p>
            <a:r>
              <a:rPr lang="sv-SE" sz="1300" b="1" dirty="0" smtClean="0"/>
              <a:t> </a:t>
            </a:r>
          </a:p>
          <a:p>
            <a:r>
              <a:rPr lang="sv-SE" sz="1300" b="1" dirty="0" smtClean="0"/>
              <a:t>Hur vi omsätter den</a:t>
            </a:r>
          </a:p>
          <a:p>
            <a:r>
              <a:rPr lang="sv-SE" sz="1300" dirty="0" smtClean="0"/>
              <a:t>Vår styrfilosofi är präglad av idén om målstyrning där kommunövergripande mål och inriktningar anges och där de olika verksamhetsnivåerna självständigt konkretiserar och utför åtgärder för att uppnå dessa, med de medel de har till förfogande.</a:t>
            </a:r>
          </a:p>
          <a:p>
            <a:r>
              <a:rPr lang="sv-SE" sz="1300" dirty="0" smtClean="0"/>
              <a:t>Nämnderna och styrelserna värderar därför hur de övergripande politiska besluten påverkar den egna verksamheten och bär besluten vidare i egna inriktningsdokument, budgetar och affärsplaner. I din roll som chef är du en viktig länk till att de politiska besluten genomförs i din verksamhet.</a:t>
            </a:r>
          </a:p>
          <a:p>
            <a:r>
              <a:rPr lang="sv-SE" sz="1300" dirty="0" smtClean="0"/>
              <a:t>För att besluten ska få genomslag i hela verksamheten har staden en gemensamt styrd arbetsgång, en gemensam systematik.</a:t>
            </a:r>
          </a:p>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8</a:t>
            </a:fld>
            <a:endParaRPr lang="sv-S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p:txBody>
          <a:bodyPr>
            <a:normAutofit fontScale="85000" lnSpcReduction="20000"/>
          </a:bodyPr>
          <a:lstStyle/>
          <a:p>
            <a:r>
              <a:rPr lang="sv-SE" sz="1200" kern="1200" baseline="0" dirty="0" smtClean="0">
                <a:solidFill>
                  <a:schemeClr val="tx1"/>
                </a:solidFill>
                <a:latin typeface="+mn-lt"/>
                <a:ea typeface="+mn-ea"/>
                <a:cs typeface="+mn-cs"/>
              </a:rPr>
              <a:t>År 2000 gjordes ett tillägg i Kommunallagen (6 kap 7§). </a:t>
            </a:r>
          </a:p>
          <a:p>
            <a:r>
              <a:rPr lang="sv-SE" sz="1200" kern="1200" baseline="0" dirty="0" smtClean="0">
                <a:solidFill>
                  <a:schemeClr val="tx1"/>
                </a:solidFill>
                <a:latin typeface="+mn-lt"/>
                <a:ea typeface="+mn-ea"/>
                <a:cs typeface="+mn-cs"/>
              </a:rPr>
              <a:t>Tillägget i lagen tydliggör att nämnden/styrelsen själv har ansvaret för att den interna kontrollen inom respektive</a:t>
            </a:r>
          </a:p>
          <a:p>
            <a:r>
              <a:rPr lang="sv-SE" sz="1200" kern="1200" baseline="0" dirty="0" smtClean="0">
                <a:solidFill>
                  <a:schemeClr val="tx1"/>
                </a:solidFill>
                <a:latin typeface="+mn-lt"/>
                <a:ea typeface="+mn-ea"/>
                <a:cs typeface="+mn-cs"/>
              </a:rPr>
              <a:t>verksamhet är tillräcklig samt att verksamheten bedrivs på ett i övrigt tillfredställande sätt.</a:t>
            </a:r>
          </a:p>
          <a:p>
            <a:endParaRPr lang="sv-SE" sz="1200" kern="1200" baseline="0" dirty="0" smtClean="0">
              <a:solidFill>
                <a:schemeClr val="tx1"/>
              </a:solidFill>
              <a:latin typeface="+mn-lt"/>
              <a:ea typeface="+mn-ea"/>
              <a:cs typeface="+mn-cs"/>
            </a:endParaRPr>
          </a:p>
          <a:p>
            <a:r>
              <a:rPr lang="sv-SE" sz="1200" b="1" kern="1200" baseline="0" dirty="0" smtClean="0">
                <a:solidFill>
                  <a:schemeClr val="tx1"/>
                </a:solidFill>
                <a:latin typeface="+mn-lt"/>
                <a:ea typeface="+mn-ea"/>
                <a:cs typeface="+mn-cs"/>
              </a:rPr>
              <a:t>Men vad menas med intern kontroll?</a:t>
            </a:r>
          </a:p>
          <a:p>
            <a:endParaRPr lang="sv-SE" sz="1200" i="1" kern="1200" baseline="0" dirty="0" smtClean="0">
              <a:solidFill>
                <a:schemeClr val="tx1"/>
              </a:solidFill>
              <a:latin typeface="+mn-lt"/>
              <a:ea typeface="+mn-ea"/>
              <a:cs typeface="+mn-cs"/>
            </a:endParaRPr>
          </a:p>
          <a:p>
            <a:r>
              <a:rPr lang="sv-SE" sz="1200" i="1" kern="1200" baseline="0" dirty="0" smtClean="0">
                <a:solidFill>
                  <a:schemeClr val="tx1"/>
                </a:solidFill>
                <a:latin typeface="+mn-lt"/>
                <a:ea typeface="+mn-ea"/>
                <a:cs typeface="+mn-cs"/>
              </a:rPr>
              <a:t>Källa: SKL - Fullmäktige och revisorerna</a:t>
            </a:r>
          </a:p>
          <a:p>
            <a:endParaRPr lang="sv-SE" sz="1200" kern="1200" baseline="0" dirty="0" smtClean="0">
              <a:solidFill>
                <a:schemeClr val="tx1"/>
              </a:solidFill>
              <a:latin typeface="+mn-lt"/>
              <a:ea typeface="+mn-ea"/>
              <a:cs typeface="+mn-cs"/>
            </a:endParaRPr>
          </a:p>
          <a:p>
            <a:r>
              <a:rPr lang="sv-SE" sz="1200" b="0" kern="1200" baseline="0" dirty="0" smtClean="0">
                <a:solidFill>
                  <a:schemeClr val="tx1"/>
                </a:solidFill>
                <a:latin typeface="+mn-lt"/>
                <a:ea typeface="+mn-ea"/>
                <a:cs typeface="+mn-cs"/>
              </a:rPr>
              <a:t>Intern kontroll innebär att det finns systematiskt ordnade kontroller</a:t>
            </a:r>
          </a:p>
          <a:p>
            <a:r>
              <a:rPr lang="sv-SE" sz="1200" kern="1200" baseline="0" dirty="0" smtClean="0">
                <a:solidFill>
                  <a:schemeClr val="tx1"/>
                </a:solidFill>
                <a:latin typeface="+mn-lt"/>
                <a:ea typeface="+mn-ea"/>
                <a:cs typeface="+mn-cs"/>
              </a:rPr>
              <a:t>i organisation, system, processer och rutiner; kontroller som </a:t>
            </a:r>
            <a:r>
              <a:rPr lang="sv-SE" sz="1200" b="1" kern="1200" baseline="0" dirty="0" smtClean="0">
                <a:solidFill>
                  <a:schemeClr val="tx1"/>
                </a:solidFill>
                <a:latin typeface="+mn-lt"/>
                <a:ea typeface="+mn-ea"/>
                <a:cs typeface="+mn-cs"/>
              </a:rPr>
              <a:t>planeras</a:t>
            </a:r>
            <a:r>
              <a:rPr lang="sv-SE" sz="1200" kern="1200" baseline="0" dirty="0" smtClean="0">
                <a:solidFill>
                  <a:schemeClr val="tx1"/>
                </a:solidFill>
                <a:latin typeface="+mn-lt"/>
                <a:ea typeface="+mn-ea"/>
                <a:cs typeface="+mn-cs"/>
              </a:rPr>
              <a:t>, </a:t>
            </a:r>
            <a:r>
              <a:rPr lang="sv-SE" sz="1200" b="1" kern="1200" baseline="0" dirty="0" smtClean="0">
                <a:solidFill>
                  <a:schemeClr val="tx1"/>
                </a:solidFill>
                <a:latin typeface="+mn-lt"/>
                <a:ea typeface="+mn-ea"/>
                <a:cs typeface="+mn-cs"/>
              </a:rPr>
              <a:t>organiseras, genomförs och följs upp.</a:t>
            </a:r>
          </a:p>
          <a:p>
            <a:endParaRPr lang="sv-SE"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sv-SE" sz="1200" i="1" kern="1200" baseline="0" dirty="0" smtClean="0">
                <a:solidFill>
                  <a:schemeClr val="tx1"/>
                </a:solidFill>
                <a:latin typeface="+mn-lt"/>
                <a:ea typeface="+mn-ea"/>
                <a:cs typeface="+mn-cs"/>
              </a:rPr>
              <a:t>Källa: SKL - Uppföljningsguiden</a:t>
            </a:r>
          </a:p>
          <a:p>
            <a:endParaRPr lang="sv-SE" sz="1200" kern="1200" baseline="0" dirty="0" smtClean="0">
              <a:solidFill>
                <a:schemeClr val="tx1"/>
              </a:solidFill>
              <a:latin typeface="+mn-lt"/>
              <a:ea typeface="+mn-ea"/>
              <a:cs typeface="+mn-cs"/>
            </a:endParaRPr>
          </a:p>
          <a:p>
            <a:r>
              <a:rPr lang="sv-SE" b="1" dirty="0" smtClean="0"/>
              <a:t>Intern kontroll handlar om tydlighet, ordning och reda. </a:t>
            </a:r>
          </a:p>
          <a:p>
            <a:r>
              <a:rPr lang="sv-SE" b="1" dirty="0" smtClean="0"/>
              <a:t>Det handlar om att säkra att det som ska göras blir gjort, på det sätt som det är tänkt. </a:t>
            </a:r>
          </a:p>
          <a:p>
            <a:r>
              <a:rPr lang="sv-SE" dirty="0" smtClean="0"/>
              <a:t>Intern kontroll är det samlade begreppet för den organisering och de system, processer och rutiner som bidrar till detta.</a:t>
            </a:r>
          </a:p>
          <a:p>
            <a:endParaRPr lang="sv-SE" dirty="0" smtClean="0"/>
          </a:p>
          <a:p>
            <a:r>
              <a:rPr lang="sv-SE" dirty="0" smtClean="0"/>
              <a:t>I praktiken innehåller den interna kontrollen flera processer och moment:</a:t>
            </a:r>
          </a:p>
          <a:p>
            <a:pPr>
              <a:buFont typeface="Arial" pitchFamily="34" charset="0"/>
              <a:buChar char="•"/>
            </a:pPr>
            <a:r>
              <a:rPr lang="sv-SE" dirty="0" smtClean="0"/>
              <a:t> tydlig ansvarsfördelning</a:t>
            </a:r>
          </a:p>
          <a:p>
            <a:pPr>
              <a:buFont typeface="Arial" pitchFamily="34" charset="0"/>
              <a:buChar char="•"/>
            </a:pPr>
            <a:r>
              <a:rPr lang="sv-SE" dirty="0" smtClean="0"/>
              <a:t> riskbedömning och riskhantering</a:t>
            </a:r>
          </a:p>
          <a:p>
            <a:pPr>
              <a:buFont typeface="Arial" pitchFamily="34" charset="0"/>
              <a:buChar char="•"/>
            </a:pPr>
            <a:r>
              <a:rPr lang="sv-SE" dirty="0" smtClean="0"/>
              <a:t> faktiska kontrollaktiviteter av olika slag</a:t>
            </a:r>
          </a:p>
          <a:p>
            <a:pPr>
              <a:buFont typeface="Arial" pitchFamily="34" charset="0"/>
              <a:buChar char="•"/>
            </a:pPr>
            <a:r>
              <a:rPr lang="sv-SE" dirty="0" smtClean="0"/>
              <a:t> information och kommunikation</a:t>
            </a:r>
          </a:p>
          <a:p>
            <a:pPr>
              <a:buFont typeface="Arial" pitchFamily="34" charset="0"/>
              <a:buChar char="•"/>
            </a:pPr>
            <a:r>
              <a:rPr lang="sv-SE" dirty="0" smtClean="0"/>
              <a:t> uppföljning och utvärdering för lärande och förbättring.</a:t>
            </a:r>
          </a:p>
          <a:p>
            <a:endParaRPr lang="sv-SE" dirty="0" smtClean="0"/>
          </a:p>
          <a:p>
            <a:r>
              <a:rPr lang="sv-SE" dirty="0" smtClean="0"/>
              <a:t>Det är varje nämnd och styrelse som ansvarar för att den interna kontrollen är tillräcklig, men i praktiken är det givetvis i verksamheten som kontrollen utvecklas och genomförs, som en del i det löpande arbetet.</a:t>
            </a:r>
          </a:p>
          <a:p>
            <a:endParaRPr lang="sv-SE" dirty="0" smtClean="0"/>
          </a:p>
          <a:p>
            <a:r>
              <a:rPr lang="sv-SE" b="1" dirty="0" smtClean="0"/>
              <a:t>Alla organisationer</a:t>
            </a:r>
            <a:r>
              <a:rPr lang="sv-SE" b="1" baseline="0" dirty="0" smtClean="0"/>
              <a:t> har redan idag någon form av intern kontroll men frågan är om den är effektiv/tillräcklig?</a:t>
            </a:r>
            <a:endParaRPr lang="sv-SE" b="1" dirty="0" smtClean="0"/>
          </a:p>
          <a:p>
            <a:endParaRPr lang="sv-SE" dirty="0" smtClean="0"/>
          </a:p>
          <a:p>
            <a:endParaRPr lang="sv-SE" dirty="0" smtClean="0"/>
          </a:p>
          <a:p>
            <a:endParaRPr lang="sv-SE" dirty="0" smtClean="0"/>
          </a:p>
          <a:p>
            <a:endParaRPr lang="sv-SE" dirty="0" smtClean="0"/>
          </a:p>
          <a:p>
            <a:endParaRPr lang="sv-SE" dirty="0" smtClean="0"/>
          </a:p>
          <a:p>
            <a:endParaRPr lang="sv-SE" dirty="0" smtClean="0"/>
          </a:p>
          <a:p>
            <a:endParaRPr lang="sv-SE" b="1" dirty="0" smtClean="0"/>
          </a:p>
          <a:p>
            <a:endParaRPr lang="sv-SE" sz="1200" kern="1200" baseline="0" dirty="0" smtClean="0">
              <a:solidFill>
                <a:schemeClr val="tx1"/>
              </a:solidFill>
              <a:latin typeface="+mn-lt"/>
              <a:ea typeface="+mn-ea"/>
              <a:cs typeface="+mn-cs"/>
            </a:endParaRPr>
          </a:p>
          <a:p>
            <a:endParaRPr lang="sv-SE" sz="1200" kern="1200" baseline="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71</a:t>
            </a:fld>
            <a:endParaRPr lang="sv-SE">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p:txBody>
          <a:bodyPr>
            <a:normAutofit/>
          </a:bodyPr>
          <a:lstStyle/>
          <a:p>
            <a:r>
              <a:rPr lang="sv-SE" sz="1000" b="1" baseline="0" dirty="0" smtClean="0"/>
              <a:t>Riskhantering och intern kontroll hör ihop!</a:t>
            </a:r>
          </a:p>
          <a:p>
            <a:endParaRPr lang="sv-SE" sz="10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sv-SE" sz="1000" baseline="0" dirty="0" smtClean="0"/>
              <a:t>Det finns det olika sätt att hantera riskerna på dvs. några risker kanske man accepterar, några vill man överföra till andra aktörer och andra risker vill man försöka begränsa/reducera</a:t>
            </a:r>
          </a:p>
          <a:p>
            <a:r>
              <a:rPr lang="sv-SE" sz="1000" baseline="0" dirty="0" smtClean="0"/>
              <a:t>För risker som ska begränsas/reduceras </a:t>
            </a:r>
            <a:r>
              <a:rPr lang="sv-SE" sz="1000" dirty="0" smtClean="0"/>
              <a:t> ska </a:t>
            </a:r>
            <a:r>
              <a:rPr lang="sv-SE" sz="1000" baseline="0" dirty="0" smtClean="0"/>
              <a:t>såväl övergripande som mer detaljerade åtgärder och kontrollaktiviteter</a:t>
            </a:r>
            <a:r>
              <a:rPr lang="sv-SE" sz="1000" dirty="0" smtClean="0"/>
              <a:t> utarbetas.</a:t>
            </a:r>
            <a:endParaRPr lang="sv-SE" sz="1000" baseline="0" dirty="0" smtClean="0"/>
          </a:p>
          <a:p>
            <a:endParaRPr lang="sv-SE" sz="1000" baseline="0" dirty="0" smtClean="0"/>
          </a:p>
          <a:p>
            <a:r>
              <a:rPr lang="sv-SE" sz="1000" baseline="0" dirty="0" smtClean="0"/>
              <a:t>Det är här som systemet för intern kontroll kommer in dvs. alla de </a:t>
            </a:r>
            <a:r>
              <a:rPr lang="sv-SE" sz="1000" b="0" kern="1200" baseline="0" dirty="0" smtClean="0">
                <a:solidFill>
                  <a:schemeClr val="tx1"/>
                </a:solidFill>
                <a:latin typeface="+mn-lt"/>
                <a:ea typeface="+mn-ea"/>
                <a:cs typeface="+mn-cs"/>
              </a:rPr>
              <a:t>systematiskt ordnade kontroller</a:t>
            </a:r>
            <a:r>
              <a:rPr lang="sv-SE" sz="1000" b="1" kern="1200" baseline="0" dirty="0" smtClean="0">
                <a:solidFill>
                  <a:schemeClr val="tx1"/>
                </a:solidFill>
                <a:latin typeface="+mn-lt"/>
                <a:ea typeface="+mn-ea"/>
                <a:cs typeface="+mn-cs"/>
              </a:rPr>
              <a:t> </a:t>
            </a:r>
            <a:r>
              <a:rPr lang="sv-SE" sz="1000" kern="1200" baseline="0" dirty="0" smtClean="0">
                <a:solidFill>
                  <a:schemeClr val="tx1"/>
                </a:solidFill>
                <a:latin typeface="+mn-lt"/>
                <a:ea typeface="+mn-ea"/>
                <a:cs typeface="+mn-cs"/>
              </a:rPr>
              <a:t>i organisation, system, processer och rutiner (blir synliga genom styrande dokument i form av policys, riktlinjer etc. (dvs. den</a:t>
            </a:r>
            <a:r>
              <a:rPr lang="sv-SE" sz="1000" kern="1200" dirty="0" smtClean="0">
                <a:solidFill>
                  <a:schemeClr val="tx1"/>
                </a:solidFill>
                <a:latin typeface="+mn-lt"/>
                <a:ea typeface="+mn-ea"/>
                <a:cs typeface="+mn-cs"/>
              </a:rPr>
              <a:t> i</a:t>
            </a:r>
            <a:r>
              <a:rPr lang="sv-SE" sz="1000" kern="1200" baseline="0" dirty="0" smtClean="0">
                <a:solidFill>
                  <a:schemeClr val="tx1"/>
                </a:solidFill>
                <a:latin typeface="+mn-lt"/>
                <a:ea typeface="+mn-ea"/>
                <a:cs typeface="+mn-cs"/>
              </a:rPr>
              <a:t>ntern kontroll som redan finns i organisationen idag)</a:t>
            </a:r>
          </a:p>
          <a:p>
            <a:pPr marL="0" marR="0" indent="0" algn="l" defTabSz="457200" rtl="0" eaLnBrk="1" fontAlgn="auto" latinLnBrk="0" hangingPunct="1">
              <a:lnSpc>
                <a:spcPct val="100000"/>
              </a:lnSpc>
              <a:spcBef>
                <a:spcPts val="0"/>
              </a:spcBef>
              <a:spcAft>
                <a:spcPts val="0"/>
              </a:spcAft>
              <a:buClrTx/>
              <a:buSzTx/>
              <a:buFontTx/>
              <a:buNone/>
              <a:tabLst/>
              <a:defRPr/>
            </a:pPr>
            <a:r>
              <a:rPr lang="sv-SE" sz="1000" kern="1200" baseline="0" dirty="0" smtClean="0">
                <a:solidFill>
                  <a:schemeClr val="tx1"/>
                </a:solidFill>
                <a:latin typeface="+mn-lt"/>
                <a:ea typeface="+mn-ea"/>
                <a:cs typeface="+mn-cs"/>
              </a:rPr>
              <a:t>Det handlar alltså om att försäkra sig om att den interna kontrollen är rätt utformad så att riskhanteringen kan bli effektiv (m</a:t>
            </a:r>
            <a:r>
              <a:rPr lang="sv-SE" sz="1000" baseline="0" dirty="0" smtClean="0"/>
              <a:t>appning av befintliga kontroller med väsentliga risker)</a:t>
            </a:r>
          </a:p>
          <a:p>
            <a:endParaRPr lang="sv-SE" sz="1000" kern="1200" baseline="0" dirty="0" smtClean="0">
              <a:solidFill>
                <a:schemeClr val="tx1"/>
              </a:solidFill>
              <a:latin typeface="+mn-lt"/>
              <a:ea typeface="+mn-ea"/>
              <a:cs typeface="+mn-cs"/>
            </a:endParaRPr>
          </a:p>
          <a:p>
            <a:endParaRPr lang="sv-SE" sz="1000" baseline="0" dirty="0" smtClean="0"/>
          </a:p>
          <a:p>
            <a:endParaRPr lang="sv-SE" sz="1000" baseline="0" dirty="0" smtClean="0"/>
          </a:p>
          <a:p>
            <a:endParaRPr lang="sv-SE" sz="1000"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72</a:t>
            </a:fld>
            <a:endParaRPr lang="sv-SE">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000" b="1" baseline="0" dirty="0" smtClean="0"/>
              <a:t>Intern kontroll -  ett sätt att hantera (begränsa/reducera) risker </a:t>
            </a:r>
          </a:p>
          <a:p>
            <a:endParaRPr lang="sv-SE" sz="1000" dirty="0" smtClean="0"/>
          </a:p>
          <a:p>
            <a:r>
              <a:rPr lang="sv-SE" sz="1000" dirty="0" smtClean="0"/>
              <a:t>För de risker som ska reduceras/begränsas eller undvikas ska faktiska kontrollaktiviteter/förebyggande åtgärder identifieras och implementeras – </a:t>
            </a:r>
          </a:p>
          <a:p>
            <a:r>
              <a:rPr lang="sv-SE" sz="1000" dirty="0" smtClean="0"/>
              <a:t>dvs. systematiskt ordnade kontroller/åtgärder i organisation, system, processer och rutiner</a:t>
            </a:r>
          </a:p>
          <a:p>
            <a:endParaRPr lang="sv-SE" sz="1000" dirty="0" smtClean="0"/>
          </a:p>
          <a:p>
            <a:r>
              <a:rPr lang="sv-SE" sz="1000" dirty="0" smtClean="0"/>
              <a:t>- Kontroller/åtgärderna kan vara förebyggande, upptäckande eller korrigerande, manuella eller automatiserade</a:t>
            </a:r>
          </a:p>
          <a:p>
            <a:r>
              <a:rPr lang="sv-SE" sz="1000" dirty="0" smtClean="0"/>
              <a:t>- Det ska finnas en systematisk uppföljning och utvärdering av kontrollerna/åtgärderna i verksamheten.</a:t>
            </a:r>
          </a:p>
          <a:p>
            <a:endParaRPr lang="sv-SE" sz="1000" b="1" dirty="0" smtClean="0"/>
          </a:p>
          <a:p>
            <a:r>
              <a:rPr lang="sv-SE" sz="1000" b="1" dirty="0" smtClean="0"/>
              <a:t>Utan uppföljning/tillsyn ingen internkontroll!</a:t>
            </a:r>
          </a:p>
          <a:p>
            <a:r>
              <a:rPr lang="sv-SE" sz="1000" b="1" dirty="0" smtClean="0"/>
              <a:t>Riskbedömning och intern kontroll sker på olika nivåer i verksamheten!</a:t>
            </a:r>
          </a:p>
          <a:p>
            <a:endParaRPr lang="sv-SE" sz="1000"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73</a:t>
            </a:fld>
            <a:endParaRPr lang="sv-SE">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p:txBody>
          <a:bodyPr>
            <a:normAutofit/>
          </a:bodyPr>
          <a:lstStyle/>
          <a:p>
            <a:r>
              <a:rPr lang="sv-SE" dirty="0" smtClean="0"/>
              <a:t>Några exempel på metoder för att övervaka och utvärdera den interna (styrningen och ) kontrollen:</a:t>
            </a:r>
          </a:p>
          <a:p>
            <a:pPr>
              <a:buFont typeface="Arial" pitchFamily="34" charset="0"/>
              <a:buChar char="•"/>
            </a:pPr>
            <a:r>
              <a:rPr lang="sv-SE" dirty="0" smtClean="0"/>
              <a:t> </a:t>
            </a:r>
            <a:r>
              <a:rPr lang="sv-SE" b="1" dirty="0" smtClean="0"/>
              <a:t>Löpande uppföljning </a:t>
            </a:r>
            <a:r>
              <a:rPr lang="sv-SE" dirty="0" smtClean="0"/>
              <a:t>av den operativa verksamheten inklusive uppföljning av KPI</a:t>
            </a:r>
          </a:p>
          <a:p>
            <a:pPr>
              <a:buFont typeface="Arial" pitchFamily="34" charset="0"/>
              <a:buChar char="•"/>
            </a:pPr>
            <a:r>
              <a:rPr lang="sv-SE" b="1" dirty="0" smtClean="0"/>
              <a:t> </a:t>
            </a:r>
            <a:r>
              <a:rPr lang="sv-SE" b="1" dirty="0" err="1" smtClean="0"/>
              <a:t>Controlling</a:t>
            </a:r>
            <a:r>
              <a:rPr lang="sv-SE" b="1" dirty="0" smtClean="0"/>
              <a:t> </a:t>
            </a:r>
            <a:r>
              <a:rPr lang="sv-SE" dirty="0" smtClean="0"/>
              <a:t>– effektiva system och metoder för uppföljning och kontroll av verksamheten och ekonomiska ställning mot de fastställda målen/uppdraget</a:t>
            </a:r>
          </a:p>
          <a:p>
            <a:pPr>
              <a:buFont typeface="Arial" pitchFamily="34" charset="0"/>
              <a:buChar char="•"/>
            </a:pPr>
            <a:r>
              <a:rPr lang="sv-SE" dirty="0" smtClean="0"/>
              <a:t> </a:t>
            </a:r>
            <a:r>
              <a:rPr lang="sv-SE" b="1" dirty="0" smtClean="0"/>
              <a:t>Självutvärdering  och test av kontroller/åtgärder</a:t>
            </a:r>
          </a:p>
          <a:p>
            <a:pPr>
              <a:buFont typeface="Arial" pitchFamily="34" charset="0"/>
              <a:buChar char="•"/>
            </a:pPr>
            <a:r>
              <a:rPr lang="sv-SE" dirty="0" smtClean="0"/>
              <a:t> </a:t>
            </a:r>
            <a:r>
              <a:rPr lang="sv-SE" b="1" dirty="0" smtClean="0"/>
              <a:t>Särskilda utredningar och granskningar </a:t>
            </a:r>
            <a:r>
              <a:rPr lang="sv-SE" dirty="0" smtClean="0"/>
              <a:t>för att säkerställa att rapporterade brister åtgärder</a:t>
            </a:r>
          </a:p>
          <a:p>
            <a:pPr>
              <a:buFont typeface="Arial" pitchFamily="34" charset="0"/>
              <a:buChar char="•"/>
            </a:pPr>
            <a:r>
              <a:rPr lang="sv-SE" dirty="0" smtClean="0"/>
              <a:t> </a:t>
            </a:r>
            <a:r>
              <a:rPr lang="sv-SE" b="1" dirty="0" smtClean="0"/>
              <a:t>Intern revisioner </a:t>
            </a:r>
            <a:r>
              <a:rPr lang="sv-SE" dirty="0" smtClean="0"/>
              <a:t>– granska efterlevnad av intern kontroll</a:t>
            </a:r>
          </a:p>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74</a:t>
            </a:fld>
            <a:endParaRPr lang="sv-SE">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p:txBody>
          <a:bodyPr>
            <a:normAutofit/>
          </a:bodyPr>
          <a:lstStyle/>
          <a:p>
            <a:r>
              <a:rPr lang="sv-SE" sz="1000" kern="1200" dirty="0" smtClean="0">
                <a:solidFill>
                  <a:schemeClr val="tx1"/>
                </a:solidFill>
                <a:latin typeface="+mn-lt"/>
                <a:ea typeface="+mn-ea"/>
                <a:cs typeface="+mn-cs"/>
              </a:rPr>
              <a:t>Det är ett ömsesidigt utbyte av information som ska säkerställa en bra styrning, uppföljning och kontroll av verksamheten.</a:t>
            </a:r>
          </a:p>
          <a:p>
            <a:r>
              <a:rPr lang="sv-SE" sz="1000" kern="1200" dirty="0" smtClean="0">
                <a:solidFill>
                  <a:schemeClr val="tx1"/>
                </a:solidFill>
                <a:latin typeface="+mn-lt"/>
                <a:ea typeface="+mn-ea"/>
                <a:cs typeface="+mn-cs"/>
              </a:rPr>
              <a:t>En förutsättning för att uppnå god intern (styrning och) kontroll är att ingen länk i kedjan brister. Detta kräver ett bra rapporteringssystem mellan de olika nivåerna.  Det är viktigt att kommunikationen fungerar bra både nerifrån och uppifrån</a:t>
            </a:r>
          </a:p>
          <a:p>
            <a:endParaRPr lang="sv-SE" sz="1000" kern="1200" dirty="0" smtClean="0">
              <a:solidFill>
                <a:schemeClr val="tx1"/>
              </a:solidFill>
              <a:latin typeface="+mn-lt"/>
              <a:ea typeface="+mn-ea"/>
              <a:cs typeface="+mn-cs"/>
            </a:endParaRPr>
          </a:p>
          <a:p>
            <a:pPr>
              <a:buFont typeface="Arial" pitchFamily="34" charset="0"/>
              <a:buChar char="•"/>
            </a:pPr>
            <a:r>
              <a:rPr lang="sv-SE" sz="1000" kern="1200" dirty="0" smtClean="0">
                <a:solidFill>
                  <a:schemeClr val="tx1"/>
                </a:solidFill>
                <a:latin typeface="+mn-lt"/>
                <a:ea typeface="+mn-ea"/>
                <a:cs typeface="+mn-cs"/>
              </a:rPr>
              <a:t> Kommunfullmäktige (anger mål och ramar)</a:t>
            </a:r>
          </a:p>
          <a:p>
            <a:pPr>
              <a:buFont typeface="Arial" pitchFamily="34" charset="0"/>
              <a:buChar char="•"/>
            </a:pPr>
            <a:r>
              <a:rPr lang="sv-SE" sz="1000" kern="1200" dirty="0" smtClean="0">
                <a:solidFill>
                  <a:schemeClr val="tx1"/>
                </a:solidFill>
                <a:latin typeface="+mn-lt"/>
                <a:ea typeface="+mn-ea"/>
                <a:cs typeface="+mn-cs"/>
              </a:rPr>
              <a:t> Kommunstyrelse (övergripande ansvar, utarbetar gemensamma riktlinjer och tillämpningsregler i förvaltningsövergripande frågor)</a:t>
            </a:r>
          </a:p>
          <a:p>
            <a:pPr>
              <a:buFont typeface="Arial" pitchFamily="34" charset="0"/>
              <a:buChar char="•"/>
            </a:pPr>
            <a:r>
              <a:rPr lang="sv-SE" sz="1000" kern="1200" dirty="0" smtClean="0">
                <a:solidFill>
                  <a:schemeClr val="tx1"/>
                </a:solidFill>
                <a:latin typeface="+mn-lt"/>
                <a:ea typeface="+mn-ea"/>
                <a:cs typeface="+mn-cs"/>
              </a:rPr>
              <a:t> Nämnd/styrelse (arbetar fram riktlinjer och tillämpningsregler för respektive verksamhet)</a:t>
            </a:r>
          </a:p>
          <a:p>
            <a:pPr>
              <a:buFont typeface="Arial" pitchFamily="34" charset="0"/>
              <a:buChar char="•"/>
            </a:pPr>
            <a:r>
              <a:rPr lang="sv-SE" sz="1000" kern="1200" dirty="0" smtClean="0">
                <a:solidFill>
                  <a:schemeClr val="tx1"/>
                </a:solidFill>
                <a:latin typeface="+mn-lt"/>
                <a:ea typeface="+mn-ea"/>
                <a:cs typeface="+mn-cs"/>
              </a:rPr>
              <a:t> Förvaltningschef/VD (ansvarar för den verkställande ledningen i verksamheten)</a:t>
            </a:r>
          </a:p>
          <a:p>
            <a:pPr>
              <a:buFont typeface="Arial" pitchFamily="34" charset="0"/>
              <a:buChar char="•"/>
            </a:pPr>
            <a:r>
              <a:rPr lang="sv-SE" sz="1000" kern="1200" dirty="0" smtClean="0">
                <a:solidFill>
                  <a:schemeClr val="tx1"/>
                </a:solidFill>
                <a:latin typeface="+mn-lt"/>
                <a:ea typeface="+mn-ea"/>
                <a:cs typeface="+mn-cs"/>
              </a:rPr>
              <a:t> Verksamhetsansvarig (ansvarar inom sina respektive verksamheter och befogenheter för att personalen arbetar mot uppställda mål, har rutiner/arbetsmetoder som bidrar till god Intern kontroll.)</a:t>
            </a:r>
          </a:p>
          <a:p>
            <a:r>
              <a:rPr lang="sv-SE" sz="1000" kern="1200" dirty="0" smtClean="0">
                <a:solidFill>
                  <a:schemeClr val="tx1"/>
                </a:solidFill>
                <a:latin typeface="+mn-lt"/>
                <a:ea typeface="+mn-ea"/>
                <a:cs typeface="+mn-cs"/>
              </a:rPr>
              <a:t> Medarbetare (ansvara</a:t>
            </a:r>
            <a:r>
              <a:rPr lang="sv-SE" sz="1000" kern="1200" baseline="0" dirty="0" smtClean="0">
                <a:solidFill>
                  <a:schemeClr val="tx1"/>
                </a:solidFill>
                <a:latin typeface="+mn-lt"/>
                <a:ea typeface="+mn-ea"/>
                <a:cs typeface="+mn-cs"/>
              </a:rPr>
              <a:t> för att följa </a:t>
            </a:r>
            <a:r>
              <a:rPr lang="sv-SE" sz="1000" i="0" kern="1200" baseline="0" dirty="0" smtClean="0">
                <a:solidFill>
                  <a:schemeClr val="tx1"/>
                </a:solidFill>
                <a:latin typeface="+mn-lt"/>
                <a:ea typeface="+mn-ea"/>
                <a:cs typeface="+mn-cs"/>
              </a:rPr>
              <a:t>a</a:t>
            </a:r>
            <a:r>
              <a:rPr lang="sv-SE" sz="1000" i="0" kern="1200" dirty="0" smtClean="0">
                <a:solidFill>
                  <a:schemeClr val="tx1"/>
                </a:solidFill>
                <a:latin typeface="+mn-lt"/>
                <a:ea typeface="+mn-ea"/>
                <a:cs typeface="+mn-cs"/>
              </a:rPr>
              <a:t>ntagna regler och anvisningar i sitt arbete. Brister i den interna kontrollen ska omedelbart rapporteras till närmast överordnad eller den som nämnd/styrelse utsett)</a:t>
            </a:r>
          </a:p>
          <a:p>
            <a:pPr>
              <a:buFont typeface="Arial" pitchFamily="34" charset="0"/>
              <a:buChar char="•"/>
            </a:pPr>
            <a:endParaRPr lang="sv-SE" sz="1000" kern="1200" dirty="0" smtClean="0">
              <a:solidFill>
                <a:schemeClr val="tx1"/>
              </a:solidFill>
              <a:latin typeface="+mn-lt"/>
              <a:ea typeface="+mn-ea"/>
              <a:cs typeface="+mn-cs"/>
            </a:endParaRPr>
          </a:p>
          <a:p>
            <a:r>
              <a:rPr lang="sv-SE" sz="1000" kern="1200" dirty="0" smtClean="0">
                <a:solidFill>
                  <a:schemeClr val="tx1"/>
                </a:solidFill>
                <a:latin typeface="+mn-lt"/>
                <a:ea typeface="+mn-ea"/>
                <a:cs typeface="+mn-cs"/>
              </a:rPr>
              <a:t>		</a:t>
            </a:r>
          </a:p>
          <a:p>
            <a:r>
              <a:rPr lang="sv-SE" sz="1000" kern="1200" dirty="0" smtClean="0">
                <a:solidFill>
                  <a:schemeClr val="tx1"/>
                </a:solidFill>
                <a:latin typeface="+mn-lt"/>
                <a:ea typeface="+mn-ea"/>
                <a:cs typeface="+mn-cs"/>
              </a:rPr>
              <a:t> </a:t>
            </a:r>
          </a:p>
          <a:p>
            <a:endParaRPr lang="sv-SE" sz="1000"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75</a:t>
            </a:fld>
            <a:endParaRPr lang="sv-SE">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dirty="0" smtClean="0"/>
              <a:t>Intern styrning och kontroll omfattar bland</a:t>
            </a:r>
            <a:r>
              <a:rPr lang="sv-SE" sz="1200" baseline="0" dirty="0" smtClean="0"/>
              <a:t> annat</a:t>
            </a:r>
            <a:r>
              <a:rPr lang="sv-SE" sz="1200" dirty="0" smtClean="0"/>
              <a:t> den struktur av </a:t>
            </a:r>
            <a:r>
              <a:rPr lang="sv-SE" sz="1200" dirty="0" err="1" smtClean="0"/>
              <a:t>policies</a:t>
            </a:r>
            <a:r>
              <a:rPr lang="sv-SE" sz="1200" dirty="0" smtClean="0"/>
              <a:t>, processer, rutiner och organisation som utformats för att bidra till en ändamålsenlig och effektiv verksamhet, tillförlitlig finansiell rapportering samt efterlevnad av tillämpliga lagar och förordningar. </a:t>
            </a:r>
          </a:p>
          <a:p>
            <a:endParaRPr lang="sv-SE" sz="1200" dirty="0" smtClean="0"/>
          </a:p>
          <a:p>
            <a:r>
              <a:rPr lang="sv-SE" sz="1200" dirty="0" smtClean="0"/>
              <a:t>När</a:t>
            </a:r>
            <a:r>
              <a:rPr lang="sv-SE" sz="1200" baseline="0" dirty="0" smtClean="0"/>
              <a:t> systemet brister, hur ska felen fångas upp?</a:t>
            </a:r>
          </a:p>
          <a:p>
            <a:endParaRPr lang="sv-SE" sz="1200" baseline="0" dirty="0" smtClean="0"/>
          </a:p>
          <a:p>
            <a:r>
              <a:rPr lang="sv-SE" sz="1200" baseline="0" dirty="0" smtClean="0"/>
              <a:t>==) Principen om de ”tre försvarslinjerna”</a:t>
            </a:r>
          </a:p>
          <a:p>
            <a:endParaRPr lang="sv-SE" sz="1200" baseline="0" dirty="0" smtClean="0"/>
          </a:p>
          <a:p>
            <a:r>
              <a:rPr lang="sv-SE" sz="1200" dirty="0" smtClean="0"/>
              <a:t>Riskhantering är en central del av den interna styrningen och kontrollen. Enligt KL är det respektive</a:t>
            </a:r>
            <a:r>
              <a:rPr lang="sv-SE" sz="1200" baseline="0" dirty="0" smtClean="0"/>
              <a:t> nämnd/s</a:t>
            </a:r>
            <a:r>
              <a:rPr lang="sv-SE" sz="1200" dirty="0" smtClean="0"/>
              <a:t>tyrelse som har det yttersta ansvaret för verksamhetens risker och att verksamheten bedrivs med en god intern kontroll.  För att säkerställa ändamålsenlig riskhantering och intern kontroll (intern styrning och kontroll) är ansvarsfördelningen mellan olika typer ”funktioner” baserat på principen om tre försvarslinjer. Modellen skiljer mellan ”funktioner” som äger risk och regelefterlevnad (första linjen), ”funktioner” för övervakning och kontroll (andra linjen) och ”funktioner” för oberoende granskning (tredje linjen). </a:t>
            </a:r>
          </a:p>
          <a:p>
            <a:endParaRPr lang="sv-SE" sz="1200" dirty="0" smtClean="0"/>
          </a:p>
          <a:p>
            <a:endParaRPr lang="sv-SE" sz="1200" dirty="0" smtClean="0">
              <a:effectLst/>
            </a:endParaRPr>
          </a:p>
          <a:p>
            <a:endParaRPr lang="sv-SE" sz="1200" dirty="0" smtClean="0">
              <a:effectLst/>
            </a:endParaRPr>
          </a:p>
          <a:p>
            <a:endParaRPr lang="sv-SE" sz="1200" dirty="0" smtClean="0"/>
          </a:p>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76</a:t>
            </a:fld>
            <a:endParaRPr lang="sv-S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000" dirty="0" smtClean="0"/>
              <a:t>Ur </a:t>
            </a:r>
            <a:r>
              <a:rPr lang="sv-SE" sz="1000" i="1" dirty="0" smtClean="0"/>
              <a:t>”Prop. 1998/99:66 - En stärkt kommunal revision”</a:t>
            </a:r>
          </a:p>
          <a:p>
            <a:endParaRPr lang="sv-SE" sz="1000"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77</a:t>
            </a:fld>
            <a:endParaRPr lang="sv-SE">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000" dirty="0" smtClean="0"/>
              <a:t>Ur </a:t>
            </a:r>
            <a:r>
              <a:rPr lang="sv-SE" sz="1000" i="1" dirty="0" smtClean="0"/>
              <a:t>”Prop. 1998/99:66 - En stärkt kommunal revision”</a:t>
            </a:r>
          </a:p>
          <a:p>
            <a:endParaRPr lang="sv-SE" sz="1000" dirty="0" smtClean="0"/>
          </a:p>
          <a:p>
            <a:r>
              <a:rPr lang="sv-SE" sz="1000" dirty="0" smtClean="0"/>
              <a:t>Varje organisation</a:t>
            </a:r>
            <a:r>
              <a:rPr lang="sv-SE" sz="1000" baseline="0" dirty="0" smtClean="0"/>
              <a:t> är unik och</a:t>
            </a:r>
            <a:r>
              <a:rPr lang="sv-SE" sz="1000" dirty="0" smtClean="0"/>
              <a:t> har sin förutsättningar! Och befinner sig i olika faser.</a:t>
            </a:r>
          </a:p>
          <a:p>
            <a:endParaRPr lang="sv-SE" sz="1000" dirty="0" smtClean="0"/>
          </a:p>
          <a:p>
            <a:r>
              <a:rPr lang="sv-SE" sz="1000" dirty="0" smtClean="0"/>
              <a:t>Riskhantering och intern kontroll bör uppdateras i takt med att organisationens  omständigheter förändras. Organisationens riskexponering påverkas kontinuerligt och nya lokala och globala riskscenarier blir relevanta och som därför behöver bevakas.</a:t>
            </a:r>
          </a:p>
          <a:p>
            <a:endParaRPr lang="sv-SE" sz="1000" dirty="0" smtClean="0"/>
          </a:p>
          <a:p>
            <a:r>
              <a:rPr lang="sv-SE" sz="1000" dirty="0" smtClean="0"/>
              <a:t>Olika typer av risker kräver olika typ av uppföljning</a:t>
            </a:r>
          </a:p>
          <a:p>
            <a:endParaRPr lang="sv-SE" sz="1000"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78</a:t>
            </a:fld>
            <a:endParaRPr lang="sv-SE">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p:txBody>
          <a:bodyPr>
            <a:normAutofit fontScale="92500"/>
          </a:bodyPr>
          <a:lstStyle/>
          <a:p>
            <a:r>
              <a:rPr lang="sv-SE" sz="1000" b="1" dirty="0" smtClean="0"/>
              <a:t>Ur ”God revisionssed” (SKL 2010/2014) sid 33</a:t>
            </a:r>
          </a:p>
          <a:p>
            <a:endParaRPr lang="sv-SE" sz="1000" dirty="0" smtClean="0"/>
          </a:p>
          <a:p>
            <a:r>
              <a:rPr lang="sv-SE" sz="1000" dirty="0" smtClean="0"/>
              <a:t>Den interna kontrollen inom nämnderna är tillräcklig Att den interna kontrollen är tillräcklig innebär att</a:t>
            </a:r>
          </a:p>
          <a:p>
            <a:endParaRPr lang="sv-SE" sz="1000" dirty="0" smtClean="0"/>
          </a:p>
          <a:p>
            <a:r>
              <a:rPr lang="sv-SE" sz="1000" dirty="0" smtClean="0"/>
              <a:t>- kontrollen är aktiv och ändamålsenlig, dvs. att den förebygger, upptäcker och åtgärdar</a:t>
            </a:r>
          </a:p>
          <a:p>
            <a:pPr>
              <a:buFontTx/>
              <a:buChar char="-"/>
            </a:pPr>
            <a:r>
              <a:rPr lang="sv-SE" sz="1000" dirty="0" smtClean="0"/>
              <a:t>arbetet med den interna kontrollen är strukturerat samt integrerat i organisation, system och det löpande arbetet.</a:t>
            </a:r>
          </a:p>
          <a:p>
            <a:pPr>
              <a:buFontTx/>
              <a:buChar char="-"/>
            </a:pPr>
            <a:endParaRPr lang="sv-SE" sz="1000" dirty="0" smtClean="0"/>
          </a:p>
          <a:p>
            <a:r>
              <a:rPr lang="sv-SE" sz="1000" dirty="0" smtClean="0"/>
              <a:t>Det är styrelse och nämnder som har ansvar för den interna kontrollen. Styrelsen har därtill ofta ett övergripande ansvar för kommunens system och</a:t>
            </a:r>
          </a:p>
          <a:p>
            <a:r>
              <a:rPr lang="sv-SE" sz="1000" dirty="0" smtClean="0"/>
              <a:t>rutiner för den interna kontrollen.</a:t>
            </a:r>
          </a:p>
          <a:p>
            <a:endParaRPr lang="sv-SE" sz="1000" dirty="0" smtClean="0"/>
          </a:p>
          <a:p>
            <a:r>
              <a:rPr lang="sv-SE" sz="1000" dirty="0" smtClean="0"/>
              <a:t>Med intern kontroll avses systematiskt ordnade kontroller i organisation, system, processer och rutiner, som på en rimlig nivå säkerställer att</a:t>
            </a:r>
          </a:p>
          <a:p>
            <a:r>
              <a:rPr lang="sv-SE" sz="1000" dirty="0" smtClean="0"/>
              <a:t>- verksamheten lever upp till målen och är kostnadseffektiv</a:t>
            </a:r>
          </a:p>
          <a:p>
            <a:r>
              <a:rPr lang="sv-SE" sz="1000" dirty="0" smtClean="0"/>
              <a:t>- informationen om verksamheten och om den finansiella rapporteringen är ändamålsenlig, tillförlitlig och tillräcklig</a:t>
            </a:r>
          </a:p>
          <a:p>
            <a:pPr>
              <a:buFontTx/>
              <a:buChar char="-"/>
            </a:pPr>
            <a:r>
              <a:rPr lang="sv-SE" sz="1000" dirty="0" smtClean="0"/>
              <a:t>de regler och riktlinjer som finns för verksamheten följs.</a:t>
            </a:r>
          </a:p>
          <a:p>
            <a:pPr>
              <a:buFontTx/>
              <a:buChar char="-"/>
            </a:pPr>
            <a:endParaRPr lang="sv-SE" sz="1000" dirty="0" smtClean="0"/>
          </a:p>
          <a:p>
            <a:r>
              <a:rPr lang="sv-SE" sz="1000" dirty="0" smtClean="0"/>
              <a:t>En tillräcklig intern kontroll förutsätter ett strukturerat arbetssätt enligt definierade processer och rutiner som ska vara integrerade i organisation och system och i det löpande arbetet. Kontrollsystemet utformas utifrån en helhetssyn på den kommunala verksamheten. Styrelsens och nämndernas riskanalys är centrala i det interna kontrollsystemet.</a:t>
            </a:r>
          </a:p>
          <a:p>
            <a:endParaRPr lang="sv-SE" sz="1000" dirty="0" smtClean="0"/>
          </a:p>
          <a:p>
            <a:r>
              <a:rPr lang="sv-SE" sz="1000" dirty="0" smtClean="0"/>
              <a:t>Revisorernas granskning av den interna kontrollen avser dels hur den interna kontrollen är uppbyggd, dels hur den fungerar i praktiken (verifiering). Granskningen kan till exempel avse efterlevnad av god redovisningssed, personal- och ekonomiadministrativa system och rutiner, attestrutiner, ansvars- och befogenhetsfördelning, styrning och uppföljning av verksamhetsresultat. </a:t>
            </a:r>
          </a:p>
          <a:p>
            <a:endParaRPr lang="sv-SE" sz="1000" dirty="0" smtClean="0"/>
          </a:p>
          <a:p>
            <a:r>
              <a:rPr lang="sv-SE" sz="1000" dirty="0" smtClean="0"/>
              <a:t>Revisorerna granskar den interna kontrollen ur ett system-, redovisnings och verksamhetsperspektiv.</a:t>
            </a:r>
            <a:endParaRPr lang="sv-SE" sz="100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80</a:t>
            </a:fld>
            <a:endParaRPr lang="sv-SE">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p:txBody>
          <a:bodyPr>
            <a:normAutofit/>
          </a:bodyPr>
          <a:lstStyle/>
          <a:p>
            <a:r>
              <a:rPr lang="sv-SE" dirty="0" smtClean="0"/>
              <a:t>Den här bilden visar genom vilka olika beslut vi får till oss den kommunövergripande politiska viljan. </a:t>
            </a:r>
          </a:p>
          <a:p>
            <a:endParaRPr lang="sv-SE" dirty="0" smtClean="0"/>
          </a:p>
          <a:p>
            <a:r>
              <a:rPr lang="sv-SE" dirty="0" smtClean="0"/>
              <a:t>Nämnderna och styrelserna värderar hur de övergripande politiska besluten påverkar den egna verksamheten och bär besluten vidare i egna inriktningsdokument, budgetar och affärsplaner. </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9</a:t>
            </a:fld>
            <a:endParaRPr lang="sv-S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p:txBody>
          <a:bodyPr>
            <a:normAutofit/>
          </a:bodyPr>
          <a:lstStyle/>
          <a:p>
            <a:pPr>
              <a:buFont typeface="Arial" pitchFamily="34" charset="0"/>
              <a:buNone/>
            </a:pPr>
            <a:r>
              <a:rPr lang="sv-SE" sz="1000" dirty="0" smtClean="0">
                <a:solidFill>
                  <a:srgbClr val="000508"/>
                </a:solidFill>
                <a:cs typeface="Arial" pitchFamily="34" charset="0"/>
              </a:rPr>
              <a:t>Riskhantering bidrar till att påvisa uppfyllanden av mål och förbättringar av prestanda</a:t>
            </a:r>
            <a:r>
              <a:rPr lang="sv-SE" sz="1000" baseline="0" dirty="0" smtClean="0">
                <a:solidFill>
                  <a:srgbClr val="000508"/>
                </a:solidFill>
                <a:cs typeface="Arial" pitchFamily="34" charset="0"/>
              </a:rPr>
              <a:t>, ex mänsklig hälsa, säkerhet, efterföljande av lagar och förordningar,</a:t>
            </a:r>
          </a:p>
          <a:p>
            <a:pPr>
              <a:buFont typeface="Arial" pitchFamily="34" charset="0"/>
              <a:buNone/>
            </a:pPr>
            <a:r>
              <a:rPr lang="sv-SE" sz="1000" baseline="0" dirty="0" smtClean="0">
                <a:solidFill>
                  <a:srgbClr val="000508"/>
                </a:solidFill>
                <a:cs typeface="Arial" pitchFamily="34" charset="0"/>
              </a:rPr>
              <a:t>Offentligt godkännande, skydd av miljön, produktkvalitet, projektledning, drifteffektivitet, styrning och rykte/förtroende</a:t>
            </a:r>
          </a:p>
          <a:p>
            <a:pPr marL="609600" indent="-609600">
              <a:buFont typeface="Arial" pitchFamily="34" charset="0"/>
              <a:buNone/>
            </a:pPr>
            <a:endParaRPr lang="sv-SE" sz="1000" dirty="0" smtClean="0">
              <a:solidFill>
                <a:srgbClr val="000508"/>
              </a:solidFill>
              <a:cs typeface="Arial" pitchFamily="34" charset="0"/>
            </a:endParaRPr>
          </a:p>
          <a:p>
            <a:pPr marL="180975" indent="-180975">
              <a:buFont typeface="Arial" pitchFamily="34" charset="0"/>
              <a:buChar char="•"/>
            </a:pPr>
            <a:r>
              <a:rPr lang="sv-SE" sz="1000" dirty="0" smtClean="0">
                <a:solidFill>
                  <a:srgbClr val="000508"/>
                </a:solidFill>
                <a:cs typeface="Arial" pitchFamily="34" charset="0"/>
              </a:rPr>
              <a:t>Samsyn</a:t>
            </a:r>
          </a:p>
          <a:p>
            <a:pPr marL="180975" indent="-180975">
              <a:buFont typeface="Arial" pitchFamily="34" charset="0"/>
              <a:buChar char="•"/>
            </a:pPr>
            <a:r>
              <a:rPr lang="sv-SE" sz="1000" dirty="0" smtClean="0">
                <a:solidFill>
                  <a:srgbClr val="000508"/>
                </a:solidFill>
                <a:cs typeface="Arial" pitchFamily="34" charset="0"/>
              </a:rPr>
              <a:t>God framförhållning</a:t>
            </a:r>
          </a:p>
          <a:p>
            <a:pPr marL="180975" indent="-180975">
              <a:buFont typeface="Arial" pitchFamily="34" charset="0"/>
              <a:buChar char="•"/>
            </a:pPr>
            <a:r>
              <a:rPr lang="sv-SE" sz="1000" dirty="0" smtClean="0">
                <a:solidFill>
                  <a:srgbClr val="000508"/>
                </a:solidFill>
                <a:cs typeface="Arial" pitchFamily="34" charset="0"/>
              </a:rPr>
              <a:t>Ökade möjligheter till bra resultat</a:t>
            </a:r>
          </a:p>
          <a:p>
            <a:pPr marL="180975" indent="-180975">
              <a:buFont typeface="Arial" pitchFamily="34" charset="0"/>
              <a:buChar char="•"/>
            </a:pPr>
            <a:r>
              <a:rPr lang="sv-SE" sz="1000" dirty="0" smtClean="0">
                <a:solidFill>
                  <a:srgbClr val="000508"/>
                </a:solidFill>
                <a:cs typeface="Arial" pitchFamily="34" charset="0"/>
              </a:rPr>
              <a:t>En kontrollerad riskbild</a:t>
            </a:r>
          </a:p>
          <a:p>
            <a:pPr marL="180975" indent="-180975">
              <a:buFont typeface="Arial" pitchFamily="34" charset="0"/>
              <a:buChar char="•"/>
            </a:pPr>
            <a:r>
              <a:rPr lang="sv-SE" sz="1000" dirty="0" smtClean="0">
                <a:solidFill>
                  <a:srgbClr val="000508"/>
                </a:solidFill>
                <a:cs typeface="Arial" pitchFamily="34" charset="0"/>
              </a:rPr>
              <a:t>Skapa trygghet</a:t>
            </a:r>
          </a:p>
          <a:p>
            <a:pPr marL="609600" indent="-609600"/>
            <a:r>
              <a:rPr lang="sv-SE" sz="1000" dirty="0" smtClean="0">
                <a:solidFill>
                  <a:srgbClr val="000508"/>
                </a:solidFill>
                <a:cs typeface="Arial" pitchFamily="34" charset="0"/>
              </a:rPr>
              <a:t>…</a:t>
            </a:r>
            <a:endParaRPr lang="en-US" sz="1000" dirty="0" smtClean="0">
              <a:solidFill>
                <a:srgbClr val="000508"/>
              </a:solidFill>
              <a:cs typeface="Arial" pitchFamily="34" charset="0"/>
            </a:endParaRPr>
          </a:p>
          <a:p>
            <a:endParaRPr lang="sv-SE" sz="1000"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81</a:t>
            </a:fld>
            <a:endParaRPr lang="sv-SE">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p:txBody>
          <a:bodyPr>
            <a:normAutofit/>
          </a:bodyPr>
          <a:lstStyle/>
          <a:p>
            <a:r>
              <a:rPr lang="sv-SE" sz="1000" dirty="0" smtClean="0"/>
              <a:t>Bättre</a:t>
            </a:r>
            <a:r>
              <a:rPr lang="sv-SE" sz="1000" baseline="0" dirty="0" smtClean="0"/>
              <a:t> beslutsunderlag</a:t>
            </a:r>
          </a:p>
          <a:p>
            <a:r>
              <a:rPr lang="sv-SE" sz="1000" baseline="0" dirty="0" smtClean="0"/>
              <a:t>Bättre kostnadskontroll</a:t>
            </a:r>
          </a:p>
          <a:p>
            <a:r>
              <a:rPr lang="sv-SE" sz="1000" baseline="0" dirty="0" smtClean="0"/>
              <a:t>Minskade kvalitetsbristkostnader</a:t>
            </a:r>
          </a:p>
          <a:p>
            <a:endParaRPr lang="sv-SE" sz="1000" dirty="0" smtClean="0"/>
          </a:p>
          <a:p>
            <a:r>
              <a:rPr lang="sv-SE" sz="1000" dirty="0" smtClean="0"/>
              <a:t>Har koll på</a:t>
            </a:r>
            <a:r>
              <a:rPr lang="sv-SE" sz="1000" baseline="0" dirty="0" smtClean="0"/>
              <a:t> läget </a:t>
            </a:r>
          </a:p>
          <a:p>
            <a:r>
              <a:rPr lang="sv-SE" sz="1000" baseline="0" dirty="0" smtClean="0"/>
              <a:t>Ordning och reda</a:t>
            </a:r>
          </a:p>
          <a:p>
            <a:r>
              <a:rPr lang="sv-SE" sz="1000" baseline="0" dirty="0" smtClean="0"/>
              <a:t>Riskbedömning och Intern kontroll förebygger fel och brist och skada (pengar, resurser, förtroende)</a:t>
            </a:r>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82</a:t>
            </a:fld>
            <a:endParaRPr lang="sv-SE">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83</a:t>
            </a:fld>
            <a:endParaRPr lang="sv-SE">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86</a:t>
            </a:fld>
            <a:endParaRPr lang="sv-SE">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a:xfrm>
            <a:off x="394275" y="4689520"/>
            <a:ext cx="5788265" cy="4764025"/>
          </a:xfrm>
        </p:spPr>
        <p:txBody>
          <a:bodyPr>
            <a:normAutofit fontScale="77500" lnSpcReduction="20000"/>
          </a:bodyPr>
          <a:lstStyle/>
          <a:p>
            <a:endParaRPr lang="sv-SE" b="1" dirty="0" smtClean="0"/>
          </a:p>
          <a:p>
            <a:r>
              <a:rPr lang="sv-SE" b="1" dirty="0" smtClean="0"/>
              <a:t>Hur vi arbetar</a:t>
            </a:r>
          </a:p>
          <a:p>
            <a:r>
              <a:rPr lang="sv-SE" dirty="0" smtClean="0"/>
              <a:t>Vår systematik drivs genom att du som chef tar initiativ till och beslut i de olika momenten, och bevakar att det finns en röd tråd från planering, genomförande, uppföljning och förbättring. I de efterföljande avsnitten förklaras respektive moment mer fördjupat.</a:t>
            </a:r>
          </a:p>
          <a:p>
            <a:r>
              <a:rPr lang="sv-SE" dirty="0" smtClean="0"/>
              <a:t>Dialogen har en viktig funktion i systematikens alla moment. Den bör föras med politikerna och mellan tjänstemän på alla nivåer. I planeringen behöver vi tillsammans besvara frågor som "Var står vi idag?" och "Vad ska vi åstadkomma under perioden?”. Det är särskilt viktigt att vi har samma bild av innebörden i de politiska intentionerna så att vi kan konkretisera dem genom organisationens alla nivåer.</a:t>
            </a:r>
          </a:p>
          <a:p>
            <a:r>
              <a:rPr lang="sv-SE" dirty="0" smtClean="0"/>
              <a:t>I genomförandet stämmer vi av att arbetet löper som vi har tänkt och korrigerar om det inte fungerar. I uppföljningen analyserar vi tillsammans hur väl vi har lyckats och reflekterar över vad vi behöver göra bättre. I förbättringsarbetet behöver vi gemensamt bedöma om våra insatser får den effekt vi tänkt oss och korrigera om vi behöver.</a:t>
            </a:r>
          </a:p>
          <a:p>
            <a:r>
              <a:rPr lang="sv-SE" dirty="0" smtClean="0"/>
              <a:t>I momenten ska vi också sträva efter invånares, brukares, kunders och medarbetares delaktighet och inflytande. Så är till exempel medarbetarnas delaktighet viktig för en god planering av hur vi når mål och arbetar effektivt tillsammans. Medborgare, brukare och kunder är viktiga parter i det systematiska förbättringsarbetet.</a:t>
            </a:r>
          </a:p>
          <a:p>
            <a:r>
              <a:rPr lang="sv-SE" dirty="0" smtClean="0"/>
              <a:t>I vår systematiska styrning är det också viktigt att vi dokumenterar för att komma ihåg, sprida och ha som underlag för att analysera och lära. Och att vi kommunicerar för att förankra och engagera.</a:t>
            </a:r>
          </a:p>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89</a:t>
            </a:fld>
            <a:endParaRPr lang="sv-SE">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p:txBody>
          <a:bodyPr>
            <a:noAutofit/>
          </a:bodyPr>
          <a:lstStyle/>
          <a:p>
            <a:r>
              <a:rPr lang="sv-SE" sz="600" b="0" i="1" kern="1200" baseline="0" dirty="0" smtClean="0">
                <a:solidFill>
                  <a:schemeClr val="tx1"/>
                </a:solidFill>
                <a:latin typeface="+mn-lt"/>
                <a:ea typeface="+mn-ea"/>
                <a:cs typeface="+mn-cs"/>
              </a:rPr>
              <a:t>Uppsikten/tillsyn ska vara</a:t>
            </a:r>
            <a:r>
              <a:rPr lang="sv-SE" sz="600" b="0" i="1" kern="1200" dirty="0" smtClean="0">
                <a:solidFill>
                  <a:schemeClr val="tx1"/>
                </a:solidFill>
                <a:latin typeface="+mn-lt"/>
                <a:ea typeface="+mn-ea"/>
                <a:cs typeface="+mn-cs"/>
              </a:rPr>
              <a:t> </a:t>
            </a:r>
            <a:r>
              <a:rPr lang="sv-SE" sz="600" b="0" i="1" kern="1200" baseline="0" dirty="0" smtClean="0">
                <a:solidFill>
                  <a:schemeClr val="tx1"/>
                </a:solidFill>
                <a:latin typeface="+mn-lt"/>
                <a:ea typeface="+mn-ea"/>
                <a:cs typeface="+mn-cs"/>
              </a:rPr>
              <a:t>en ”intern spegling” av vad revisorerna granskar</a:t>
            </a:r>
          </a:p>
          <a:p>
            <a:endParaRPr lang="sv-SE" sz="600" b="0" kern="1200" baseline="0" dirty="0" smtClean="0">
              <a:solidFill>
                <a:schemeClr val="tx1"/>
              </a:solidFill>
              <a:latin typeface="+mn-lt"/>
              <a:ea typeface="+mn-ea"/>
              <a:cs typeface="+mn-cs"/>
            </a:endParaRPr>
          </a:p>
          <a:p>
            <a:endParaRPr lang="sv-SE" sz="600" b="0" kern="1200" baseline="0" dirty="0" smtClean="0">
              <a:solidFill>
                <a:schemeClr val="tx1"/>
              </a:solidFill>
              <a:latin typeface="+mn-lt"/>
              <a:ea typeface="+mn-ea"/>
              <a:cs typeface="+mn-cs"/>
            </a:endParaRPr>
          </a:p>
          <a:p>
            <a:r>
              <a:rPr lang="sv-SE" sz="600" b="0" kern="1200" baseline="0" dirty="0" smtClean="0">
                <a:solidFill>
                  <a:schemeClr val="tx1"/>
                </a:solidFill>
                <a:latin typeface="+mn-lt"/>
                <a:ea typeface="+mn-ea"/>
                <a:cs typeface="+mn-cs"/>
              </a:rPr>
              <a:t>Enligt God revisionssed 2014 (SKL)</a:t>
            </a:r>
          </a:p>
          <a:p>
            <a:endParaRPr lang="sv-SE" sz="600" b="1" kern="1200" baseline="0" dirty="0" smtClean="0">
              <a:solidFill>
                <a:schemeClr val="tx1"/>
              </a:solidFill>
              <a:latin typeface="+mn-lt"/>
              <a:ea typeface="+mn-ea"/>
              <a:cs typeface="+mn-cs"/>
            </a:endParaRPr>
          </a:p>
          <a:p>
            <a:r>
              <a:rPr lang="sv-SE" sz="600" b="1" kern="1200" baseline="0" dirty="0" smtClean="0">
                <a:solidFill>
                  <a:schemeClr val="tx1"/>
                </a:solidFill>
                <a:latin typeface="+mn-lt"/>
                <a:ea typeface="+mn-ea"/>
                <a:cs typeface="+mn-cs"/>
              </a:rPr>
              <a:t>Verksamheten sköts på ett ändamålsenligt och från ekonomisk</a:t>
            </a:r>
          </a:p>
          <a:p>
            <a:r>
              <a:rPr lang="sv-SE" sz="600" b="1" kern="1200" baseline="0" dirty="0" smtClean="0">
                <a:solidFill>
                  <a:schemeClr val="tx1"/>
                </a:solidFill>
                <a:latin typeface="+mn-lt"/>
                <a:ea typeface="+mn-ea"/>
                <a:cs typeface="+mn-cs"/>
              </a:rPr>
              <a:t>synpunkt tillfredsställande sätt</a:t>
            </a:r>
          </a:p>
          <a:p>
            <a:r>
              <a:rPr lang="sv-SE" sz="600" kern="1200" baseline="0" dirty="0" smtClean="0">
                <a:solidFill>
                  <a:schemeClr val="tx1"/>
                </a:solidFill>
                <a:latin typeface="+mn-lt"/>
                <a:ea typeface="+mn-ea"/>
                <a:cs typeface="+mn-cs"/>
              </a:rPr>
              <a:t>Att verksamheten sköts på ett ändamålsenligt och från ekonomisk synpunkt tillfredsställande (god ekonomisk hushållning) sätt innebär att</a:t>
            </a:r>
          </a:p>
          <a:p>
            <a:pPr>
              <a:buFontTx/>
              <a:buChar char="-"/>
            </a:pPr>
            <a:r>
              <a:rPr lang="sv-SE" sz="600" kern="1200" baseline="0" dirty="0" smtClean="0">
                <a:solidFill>
                  <a:schemeClr val="tx1"/>
                </a:solidFill>
                <a:latin typeface="+mn-lt"/>
                <a:ea typeface="+mn-ea"/>
                <a:cs typeface="+mn-cs"/>
              </a:rPr>
              <a:t>verksamheten lever upp till fullmäktiges mål, beslut och riktlinjer samt gällande lagstiftning och andra föreskrifter som gäller för verksamheten</a:t>
            </a:r>
          </a:p>
          <a:p>
            <a:pPr>
              <a:buFontTx/>
              <a:buChar char="-"/>
            </a:pPr>
            <a:r>
              <a:rPr lang="sv-SE" sz="600" kern="1200" baseline="0" dirty="0" smtClean="0">
                <a:solidFill>
                  <a:schemeClr val="tx1"/>
                </a:solidFill>
                <a:latin typeface="+mn-lt"/>
                <a:ea typeface="+mn-ea"/>
                <a:cs typeface="+mn-cs"/>
              </a:rPr>
              <a:t>verksamheten klarar att genomföra sitt uppdrag med tillgängliga resurser </a:t>
            </a:r>
          </a:p>
          <a:p>
            <a:r>
              <a:rPr lang="sv-SE" sz="600" kern="1200" baseline="0" dirty="0" smtClean="0">
                <a:solidFill>
                  <a:schemeClr val="tx1"/>
                </a:solidFill>
                <a:latin typeface="+mn-lt"/>
                <a:ea typeface="+mn-ea"/>
                <a:cs typeface="+mn-cs"/>
              </a:rPr>
              <a:t>-styrelsen och nämnden har en styrning och uppföljning mot mål och beslut.</a:t>
            </a:r>
          </a:p>
          <a:p>
            <a:endParaRPr lang="sv-SE" sz="600" kern="1200" baseline="0" dirty="0" smtClean="0">
              <a:solidFill>
                <a:schemeClr val="tx1"/>
              </a:solidFill>
              <a:latin typeface="+mn-lt"/>
              <a:ea typeface="+mn-ea"/>
              <a:cs typeface="+mn-cs"/>
            </a:endParaRPr>
          </a:p>
          <a:p>
            <a:r>
              <a:rPr lang="sv-SE" sz="600" b="1" kern="1200" baseline="0" dirty="0" smtClean="0">
                <a:solidFill>
                  <a:schemeClr val="tx1"/>
                </a:solidFill>
                <a:latin typeface="+mn-lt"/>
                <a:ea typeface="+mn-ea"/>
                <a:cs typeface="+mn-cs"/>
              </a:rPr>
              <a:t>Den interna kontrollen inom nämnderna är tillräcklig</a:t>
            </a:r>
          </a:p>
          <a:p>
            <a:r>
              <a:rPr lang="sv-SE" sz="600" kern="1200" baseline="0" dirty="0" smtClean="0">
                <a:solidFill>
                  <a:schemeClr val="tx1"/>
                </a:solidFill>
                <a:latin typeface="+mn-lt"/>
                <a:ea typeface="+mn-ea"/>
                <a:cs typeface="+mn-cs"/>
              </a:rPr>
              <a:t>Att den interna kontrollen är tillräcklig innebär att</a:t>
            </a:r>
          </a:p>
          <a:p>
            <a:r>
              <a:rPr lang="sv-SE" sz="600" kern="1200" baseline="0" dirty="0" smtClean="0">
                <a:solidFill>
                  <a:schemeClr val="tx1"/>
                </a:solidFill>
                <a:latin typeface="+mn-lt"/>
                <a:ea typeface="+mn-ea"/>
                <a:cs typeface="+mn-cs"/>
              </a:rPr>
              <a:t>-kontrollen är aktiv och ändamålsenlig, dvs. att den förebygger, upptäcker och åtgärdar</a:t>
            </a:r>
          </a:p>
          <a:p>
            <a:r>
              <a:rPr lang="sv-SE" sz="600" kern="1200" baseline="0" dirty="0" smtClean="0">
                <a:solidFill>
                  <a:schemeClr val="tx1"/>
                </a:solidFill>
                <a:latin typeface="+mn-lt"/>
                <a:ea typeface="+mn-ea"/>
                <a:cs typeface="+mn-cs"/>
              </a:rPr>
              <a:t>-arbetet med den interna kontrollen är strukturerat samt integrerat i organisation, system och det löpande arbetet.</a:t>
            </a:r>
          </a:p>
          <a:p>
            <a:r>
              <a:rPr lang="sv-SE" sz="600" kern="1200" baseline="0" dirty="0" smtClean="0">
                <a:solidFill>
                  <a:schemeClr val="tx1"/>
                </a:solidFill>
                <a:latin typeface="+mn-lt"/>
                <a:ea typeface="+mn-ea"/>
                <a:cs typeface="+mn-cs"/>
              </a:rPr>
              <a:t>Det är styrelse och nämnder som har ansvar för den interna kontrollen. Styrelsen har därtill ofta ett övergripande ansvar för kommunens system och rutiner för den interna kontrollen.</a:t>
            </a:r>
          </a:p>
          <a:p>
            <a:endParaRPr lang="sv-SE" sz="600" kern="1200" baseline="0" dirty="0" smtClean="0">
              <a:solidFill>
                <a:schemeClr val="tx1"/>
              </a:solidFill>
              <a:latin typeface="+mn-lt"/>
              <a:ea typeface="+mn-ea"/>
              <a:cs typeface="+mn-cs"/>
            </a:endParaRPr>
          </a:p>
          <a:p>
            <a:r>
              <a:rPr lang="sv-SE" sz="600" kern="1200" baseline="0" dirty="0" smtClean="0">
                <a:solidFill>
                  <a:schemeClr val="tx1"/>
                </a:solidFill>
                <a:latin typeface="+mn-lt"/>
                <a:ea typeface="+mn-ea"/>
                <a:cs typeface="+mn-cs"/>
              </a:rPr>
              <a:t>Med intern kontroll avses systematiskt ordnade kontroller i organisation, system, processer och rutiner, som på en rimlig nivå säkerställer att </a:t>
            </a:r>
          </a:p>
          <a:p>
            <a:r>
              <a:rPr lang="sv-SE" sz="600" kern="1200" baseline="0" dirty="0" smtClean="0">
                <a:solidFill>
                  <a:schemeClr val="tx1"/>
                </a:solidFill>
                <a:latin typeface="+mn-lt"/>
                <a:ea typeface="+mn-ea"/>
                <a:cs typeface="+mn-cs"/>
              </a:rPr>
              <a:t>-verksamheten lever upp till målen och är kostnadseffektiv</a:t>
            </a:r>
          </a:p>
          <a:p>
            <a:r>
              <a:rPr lang="sv-SE" sz="600" dirty="0" smtClean="0"/>
              <a:t>-i</a:t>
            </a:r>
            <a:r>
              <a:rPr lang="sv-SE" sz="600" kern="1200" baseline="0" dirty="0" smtClean="0">
                <a:solidFill>
                  <a:schemeClr val="tx1"/>
                </a:solidFill>
                <a:latin typeface="+mn-lt"/>
                <a:ea typeface="+mn-ea"/>
                <a:cs typeface="+mn-cs"/>
              </a:rPr>
              <a:t>nformationen om verksamheten och om den finansiella rapporteringen är ändamålsenlig, tillförlitlig och tillräcklig</a:t>
            </a:r>
          </a:p>
          <a:p>
            <a:r>
              <a:rPr lang="sv-SE" sz="600" kern="1200" baseline="0" dirty="0" err="1" smtClean="0">
                <a:solidFill>
                  <a:schemeClr val="tx1"/>
                </a:solidFill>
                <a:latin typeface="+mn-lt"/>
                <a:ea typeface="+mn-ea"/>
                <a:cs typeface="+mn-cs"/>
              </a:rPr>
              <a:t>-de</a:t>
            </a:r>
            <a:r>
              <a:rPr lang="sv-SE" sz="600" kern="1200" baseline="0" dirty="0" smtClean="0">
                <a:solidFill>
                  <a:schemeClr val="tx1"/>
                </a:solidFill>
                <a:latin typeface="+mn-lt"/>
                <a:ea typeface="+mn-ea"/>
                <a:cs typeface="+mn-cs"/>
              </a:rPr>
              <a:t> regler och riktlinjer som finns för verksamheten följs.</a:t>
            </a:r>
          </a:p>
          <a:p>
            <a:endParaRPr lang="sv-SE" sz="600" kern="1200" baseline="0" dirty="0" smtClean="0">
              <a:solidFill>
                <a:schemeClr val="tx1"/>
              </a:solidFill>
              <a:latin typeface="+mn-lt"/>
              <a:ea typeface="+mn-ea"/>
              <a:cs typeface="+mn-cs"/>
            </a:endParaRPr>
          </a:p>
          <a:p>
            <a:r>
              <a:rPr lang="sv-SE" sz="600" kern="1200" baseline="0" dirty="0" smtClean="0">
                <a:solidFill>
                  <a:schemeClr val="tx1"/>
                </a:solidFill>
                <a:latin typeface="+mn-lt"/>
                <a:ea typeface="+mn-ea"/>
                <a:cs typeface="+mn-cs"/>
              </a:rPr>
              <a:t>En tillräcklig intern kontroll förutsätter ett strukturerat arbetssätt enligt definierade processer och rutiner som ska vara integrerade i organisation och system och i det löpande arbetet.  Kontrollsystemet utformas utifrån en helhetssyn på den kommunala verksamheten. Styrelsens och nämndernas riskanalys är centrala i det interna kontrollsystemet.</a:t>
            </a:r>
          </a:p>
          <a:p>
            <a:endParaRPr lang="sv-SE" sz="600" kern="1200" baseline="0" dirty="0" smtClean="0">
              <a:solidFill>
                <a:schemeClr val="tx1"/>
              </a:solidFill>
              <a:latin typeface="+mn-lt"/>
              <a:ea typeface="+mn-ea"/>
              <a:cs typeface="+mn-cs"/>
            </a:endParaRPr>
          </a:p>
          <a:p>
            <a:r>
              <a:rPr lang="sv-SE" sz="600" i="1" kern="1200" baseline="0" dirty="0" smtClean="0">
                <a:solidFill>
                  <a:schemeClr val="tx1"/>
                </a:solidFill>
                <a:latin typeface="+mn-lt"/>
                <a:ea typeface="+mn-ea"/>
                <a:cs typeface="+mn-cs"/>
              </a:rPr>
              <a:t>ALB 141217// Sammantaget motsvarar ovanstående att nämnderna ser till att man har en god intern styrning och kontroll enligt </a:t>
            </a:r>
            <a:r>
              <a:rPr lang="sv-SE" sz="600" i="1" kern="1200" baseline="0" dirty="0" err="1" smtClean="0">
                <a:solidFill>
                  <a:schemeClr val="tx1"/>
                </a:solidFill>
                <a:latin typeface="+mn-lt"/>
                <a:ea typeface="+mn-ea"/>
                <a:cs typeface="+mn-cs"/>
              </a:rPr>
              <a:t>COSO:s</a:t>
            </a:r>
            <a:r>
              <a:rPr lang="sv-SE" sz="600" i="1" kern="1200" baseline="0" dirty="0" smtClean="0">
                <a:solidFill>
                  <a:schemeClr val="tx1"/>
                </a:solidFill>
                <a:latin typeface="+mn-lt"/>
                <a:ea typeface="+mn-ea"/>
                <a:cs typeface="+mn-cs"/>
              </a:rPr>
              <a:t> definition . Den övergripande bedömning IK-funktionen framöver kan göra till KS ( baserat på nämnderas egna uttalande) blir en ”krockkudde” mot revisionen. Uppsikten  (tillsynen) avseende ISK blir en del i denna bedömning men på nedbrutet på verksamhetsnivå.</a:t>
            </a:r>
          </a:p>
          <a:p>
            <a:endParaRPr lang="sv-SE" sz="600" i="1" kern="1200" baseline="0" dirty="0" smtClean="0">
              <a:solidFill>
                <a:schemeClr val="tx1"/>
              </a:solidFill>
              <a:latin typeface="+mn-lt"/>
              <a:ea typeface="+mn-ea"/>
              <a:cs typeface="+mn-cs"/>
            </a:endParaRPr>
          </a:p>
          <a:p>
            <a:r>
              <a:rPr lang="sv-SE" sz="600" i="1" kern="1200" baseline="0" dirty="0" smtClean="0">
                <a:solidFill>
                  <a:schemeClr val="tx1"/>
                </a:solidFill>
                <a:latin typeface="+mn-lt"/>
                <a:ea typeface="+mn-ea"/>
                <a:cs typeface="+mn-cs"/>
              </a:rPr>
              <a:t>ALB 141217// ”Syftet” med en tillräcklig intern kontroll  är att säkra en effektiv verksamhet (rätt saker på rätt sätt) vilket ska bidra till att verksamheten sköts på ett ändamålsenligt och från ekonomisk synpunkt tillfredsställande sätt (god ekonomisk hushållning).</a:t>
            </a:r>
          </a:p>
          <a:p>
            <a:endParaRPr lang="sv-SE" sz="600" i="1" kern="1200" baseline="0" dirty="0" smtClean="0">
              <a:solidFill>
                <a:schemeClr val="tx1"/>
              </a:solidFill>
              <a:latin typeface="+mn-lt"/>
              <a:ea typeface="+mn-ea"/>
              <a:cs typeface="+mn-cs"/>
            </a:endParaRPr>
          </a:p>
          <a:p>
            <a:r>
              <a:rPr lang="sv-SE" sz="600" i="1" kern="1200" baseline="0" dirty="0" smtClean="0">
                <a:solidFill>
                  <a:schemeClr val="tx1"/>
                </a:solidFill>
                <a:latin typeface="+mn-lt"/>
                <a:ea typeface="+mn-ea"/>
                <a:cs typeface="+mn-cs"/>
              </a:rPr>
              <a:t>ALB 141217// Begreppet ”Intern kontroll” har med tiden vidgats och omfattar numera hela verksamheten dvs. inte bara ekonomi/administration . Begreppet har även vidgats till att vissa mjuka perspektiv har inkluderats såsom ledningens engagemang (</a:t>
            </a:r>
            <a:r>
              <a:rPr lang="sv-SE" sz="600" i="1" kern="1200" baseline="0" dirty="0" err="1" smtClean="0">
                <a:solidFill>
                  <a:schemeClr val="tx1"/>
                </a:solidFill>
                <a:latin typeface="+mn-lt"/>
                <a:ea typeface="+mn-ea"/>
                <a:cs typeface="+mn-cs"/>
              </a:rPr>
              <a:t>tone</a:t>
            </a:r>
            <a:r>
              <a:rPr lang="sv-SE" sz="600" i="1" kern="1200" baseline="0" dirty="0" smtClean="0">
                <a:solidFill>
                  <a:schemeClr val="tx1"/>
                </a:solidFill>
                <a:latin typeface="+mn-lt"/>
                <a:ea typeface="+mn-ea"/>
                <a:cs typeface="+mn-cs"/>
              </a:rPr>
              <a:t> of the </a:t>
            </a:r>
            <a:r>
              <a:rPr lang="sv-SE" sz="600" i="1" kern="1200" baseline="0" dirty="0" err="1" smtClean="0">
                <a:solidFill>
                  <a:schemeClr val="tx1"/>
                </a:solidFill>
                <a:latin typeface="+mn-lt"/>
                <a:ea typeface="+mn-ea"/>
                <a:cs typeface="+mn-cs"/>
              </a:rPr>
              <a:t>top</a:t>
            </a:r>
            <a:r>
              <a:rPr lang="sv-SE" sz="600" i="1" kern="1200" baseline="0" dirty="0" smtClean="0">
                <a:solidFill>
                  <a:schemeClr val="tx1"/>
                </a:solidFill>
                <a:latin typeface="+mn-lt"/>
                <a:ea typeface="+mn-ea"/>
                <a:cs typeface="+mn-cs"/>
              </a:rPr>
              <a:t>) och verksamhetens kultur (kontrollmiljön). </a:t>
            </a:r>
            <a:r>
              <a:rPr lang="sv-SE" sz="600" i="1" kern="1200" baseline="0" dirty="0" err="1" smtClean="0">
                <a:solidFill>
                  <a:schemeClr val="tx1"/>
                </a:solidFill>
                <a:latin typeface="+mn-lt"/>
                <a:ea typeface="+mn-ea"/>
                <a:cs typeface="+mn-cs"/>
              </a:rPr>
              <a:t>COSO:s</a:t>
            </a:r>
            <a:r>
              <a:rPr lang="sv-SE" sz="600" i="1" kern="1200" baseline="0" dirty="0" smtClean="0">
                <a:solidFill>
                  <a:schemeClr val="tx1"/>
                </a:solidFill>
                <a:latin typeface="+mn-lt"/>
                <a:ea typeface="+mn-ea"/>
                <a:cs typeface="+mn-cs"/>
              </a:rPr>
              <a:t> ramverk är ett sätt att utvärdera om den intern (styrningen och) kontrollen är tillräcklig</a:t>
            </a:r>
            <a:endParaRPr lang="sv-SE" sz="600" i="1" dirty="0" smtClean="0"/>
          </a:p>
          <a:p>
            <a:endParaRPr lang="sv-SE" sz="600" dirty="0"/>
          </a:p>
        </p:txBody>
      </p:sp>
      <p:sp>
        <p:nvSpPr>
          <p:cNvPr id="4" name="Platshållare för bildnummer 3"/>
          <p:cNvSpPr>
            <a:spLocks noGrp="1"/>
          </p:cNvSpPr>
          <p:nvPr>
            <p:ph type="sldNum" sz="quarter" idx="10"/>
          </p:nvPr>
        </p:nvSpPr>
        <p:spPr/>
        <p:txBody>
          <a:bodyPr/>
          <a:lstStyle/>
          <a:p>
            <a:fld id="{81DB1C03-849D-4008-97B8-2DEC81DC50C3}" type="slidenum">
              <a:rPr lang="sv-SE" smtClean="0">
                <a:solidFill>
                  <a:prstClr val="black"/>
                </a:solidFill>
              </a:rPr>
              <a:pPr/>
              <a:t>94</a:t>
            </a:fld>
            <a:endParaRPr lang="sv-SE">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dt" sz="quarter" idx="1"/>
          </p:nvPr>
        </p:nvSpPr>
        <p:spPr>
          <a:noFill/>
        </p:spPr>
        <p:txBody>
          <a:bodyPr/>
          <a:lstStyle/>
          <a:p>
            <a:fld id="{B2656EEE-59D8-4C09-ADC7-74290E3AEA45}" type="datetime1">
              <a:rPr lang="sv-SE" smtClean="0">
                <a:solidFill>
                  <a:prstClr val="black"/>
                </a:solidFill>
              </a:rPr>
              <a:pPr/>
              <a:t>2016-04-26</a:t>
            </a:fld>
            <a:endParaRPr lang="sv-SE" smtClean="0">
              <a:solidFill>
                <a:prstClr val="black"/>
              </a:solidFill>
            </a:endParaRPr>
          </a:p>
        </p:txBody>
      </p:sp>
      <p:sp>
        <p:nvSpPr>
          <p:cNvPr id="119811" name="Rectangle 2"/>
          <p:cNvSpPr>
            <a:spLocks noGrp="1" noRot="1" noChangeAspect="1" noChangeArrowheads="1" noTextEdit="1"/>
          </p:cNvSpPr>
          <p:nvPr>
            <p:ph type="sldImg"/>
          </p:nvPr>
        </p:nvSpPr>
        <p:spPr bwMode="auto">
          <a:xfrm>
            <a:off x="866775" y="739775"/>
            <a:ext cx="4935538" cy="3703638"/>
          </a:xfrm>
          <a:noFill/>
          <a:ln>
            <a:solidFill>
              <a:srgbClr val="000000"/>
            </a:solidFill>
            <a:miter lim="800000"/>
            <a:headEnd/>
            <a:tailEnd/>
          </a:ln>
        </p:spPr>
      </p:sp>
      <p:sp>
        <p:nvSpPr>
          <p:cNvPr id="1198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a:xfrm>
            <a:off x="394275" y="4689520"/>
            <a:ext cx="5788265" cy="4764025"/>
          </a:xfrm>
        </p:spPr>
        <p:txBody>
          <a:bodyPr>
            <a:normAutofit fontScale="92500" lnSpcReduction="20000"/>
          </a:bodyPr>
          <a:lstStyle/>
          <a:p>
            <a:endParaRPr lang="sv-SE" b="1" dirty="0" smtClean="0"/>
          </a:p>
          <a:p>
            <a:r>
              <a:rPr lang="sv-SE" b="0" dirty="0" smtClean="0"/>
              <a:t>PDSA står för engelskans plan,</a:t>
            </a:r>
            <a:r>
              <a:rPr lang="sv-SE" b="0" baseline="0" dirty="0" smtClean="0"/>
              <a:t> </a:t>
            </a:r>
            <a:r>
              <a:rPr lang="sv-SE" b="0" baseline="0" dirty="0" err="1" smtClean="0"/>
              <a:t>do</a:t>
            </a:r>
            <a:r>
              <a:rPr lang="sv-SE" b="0" baseline="0" dirty="0" smtClean="0"/>
              <a:t>, </a:t>
            </a:r>
            <a:r>
              <a:rPr lang="sv-SE" b="0" baseline="0" dirty="0" err="1" smtClean="0"/>
              <a:t>study</a:t>
            </a:r>
            <a:r>
              <a:rPr lang="sv-SE" b="0" baseline="0" dirty="0" smtClean="0"/>
              <a:t>, </a:t>
            </a:r>
            <a:r>
              <a:rPr lang="sv-SE" b="0" baseline="0" dirty="0" err="1" smtClean="0"/>
              <a:t>act</a:t>
            </a:r>
            <a:r>
              <a:rPr lang="sv-SE" b="0" baseline="0" dirty="0" smtClean="0"/>
              <a:t> och är en ledstjärna  inom kvalitetsområdet som metod för att arbeta med ständiga förbättringar. I Göteborgs Stad har vi utvidgat den här ledstjärnan till en arbetsordning för vår verksamhetsstyrning. </a:t>
            </a:r>
            <a:r>
              <a:rPr lang="sv-SE" dirty="0" smtClean="0"/>
              <a:t>Planering måste föregå genomförande för att vi ska ägna oss åt rätt saker, genomförande måste följas upp för att vi ska förstå hur det går och varför, så att vi kan förbättra oss där det får störst effekt. Att lära för att kunna utveckla är viktigt i denna vår förebild för systematik.</a:t>
            </a:r>
          </a:p>
          <a:p>
            <a:endParaRPr lang="sv-SE" dirty="0" smtClean="0"/>
          </a:p>
          <a:p>
            <a:r>
              <a:rPr lang="sv-SE" dirty="0" smtClean="0"/>
              <a:t>I staden har vi beslutade arbetsformer kopplat till dessa moment för att få dem att hänga ihop. Vi har framförallt krav på hur och när planering, uppföljning och rapportering ska ske i vår planerings- och uppföljningsprocess, samt inom intern kontroll.</a:t>
            </a:r>
          </a:p>
          <a:p>
            <a:r>
              <a:rPr lang="sv-SE" dirty="0" smtClean="0"/>
              <a:t>Samtidigt förväntas vi arbeta systematiskt när vi genomför och förbättrar verksamheten och kvaliteten på våra tjänster. Flera av våra verksamheter regleras av lagstadgade krav på systematiskt kvalitetsarbete som genomsyrar alla moment.</a:t>
            </a:r>
          </a:p>
          <a:p>
            <a:endParaRPr lang="sv-SE" dirty="0" smtClean="0"/>
          </a:p>
          <a:p>
            <a:r>
              <a:rPr lang="sv-SE" b="1" dirty="0" smtClean="0"/>
              <a:t>Hur vi arbetar</a:t>
            </a:r>
          </a:p>
          <a:p>
            <a:r>
              <a:rPr lang="sv-SE" dirty="0" smtClean="0"/>
              <a:t>Vår systematik drivs genom att du som chef tar initiativ till och beslut i de olika momenten, och bevakar att det finns en röd tråd från planering, genomförande, uppföljning och förbättring. </a:t>
            </a:r>
          </a:p>
          <a:p>
            <a:r>
              <a:rPr lang="sv-SE" dirty="0" smtClean="0"/>
              <a:t>Dialogen har en viktig funktion i systematikens alla moment. Den bör föras med politikerna och mellan tjänstemän på alla nivåer. I planeringen behöver vi tillsammans besvara frågor som "Var står vi idag?" och "Vad ska vi åstadkomma under perioden?”. Det är särskilt viktigt att vi har samma bild av innebörden i de politiska intentionerna så att vi kan konkretisera dem genom organisationens alla nivåer.</a:t>
            </a:r>
          </a:p>
          <a:p>
            <a:r>
              <a:rPr lang="sv-SE" dirty="0" smtClean="0"/>
              <a:t>I genomförandet stämmer vi av att arbetet löper som vi har tänkt och korrigerar om det inte fungerar. I uppföljningen analyserar vi tillsammans hur väl vi har lyckats och reflekterar över vad vi behöver göra bättre. I förbättringsarbetet behöver vi gemensamt bedöma om våra insatser får den effekt vi tänkt oss och korrigera om vi behöver.</a:t>
            </a:r>
          </a:p>
          <a:p>
            <a:r>
              <a:rPr lang="sv-SE" dirty="0" smtClean="0"/>
              <a:t>I momenten ska vi också sträva efter invånares, brukares, kunders och medarbetares delaktighet och inflytande. Så är till exempel medarbetarnas delaktighet viktig för en god planering av hur vi når mål och arbetar effektivt tillsammans. Medborgare, brukare och kunder är viktiga parter i det systematiska förbättringsarbetet.</a:t>
            </a:r>
          </a:p>
          <a:p>
            <a:r>
              <a:rPr lang="sv-SE" dirty="0" smtClean="0"/>
              <a:t>I vår systematiska styrning är det också viktigt att vi dokumenterar för att komma ihåg, sprida och ha som underlag för att analysera och lära. Och att vi kommunicerar för att förankra och engagera.</a:t>
            </a:r>
          </a:p>
          <a:p>
            <a:endParaRPr lang="sv-SE" dirty="0" smtClean="0"/>
          </a:p>
          <a:p>
            <a:r>
              <a:rPr lang="sv-SE" dirty="0" smtClean="0"/>
              <a:t>I de efterföljande bilderna förklaras respektive moment mer fördjupat.</a:t>
            </a:r>
          </a:p>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105</a:t>
            </a:fld>
            <a:endParaRPr lang="sv-SE">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a:xfrm>
            <a:off x="666909" y="4689516"/>
            <a:ext cx="5335270" cy="4788242"/>
          </a:xfrm>
        </p:spPr>
        <p:txBody>
          <a:bodyPr>
            <a:normAutofit fontScale="92500" lnSpcReduction="10000"/>
          </a:bodyPr>
          <a:lstStyle/>
          <a:p>
            <a:r>
              <a:rPr lang="sv-SE" b="1" dirty="0" smtClean="0"/>
              <a:t>Varför vi ska vägledas och påverkas</a:t>
            </a:r>
          </a:p>
          <a:p>
            <a:r>
              <a:rPr lang="sv-SE" dirty="0" smtClean="0"/>
              <a:t>Vi vänder oss  till många olika kategorier av invånare, brukare, kunder. Deras nytta och upplevelser ska vara vägledande för oss när vi utför och utvecklar våra tjänster. De kan bäst beskriva vad de förväntar sig av vår verksamhet och hur de upplever vårt arbete.</a:t>
            </a:r>
          </a:p>
          <a:p>
            <a:endParaRPr lang="sv-SE" dirty="0" smtClean="0"/>
          </a:p>
          <a:p>
            <a:r>
              <a:rPr lang="sv-SE" dirty="0" smtClean="0"/>
              <a:t>Vårt uppdrag vilar på demokratisk grund och vi ska arbeta för lika rättigheter och möjligheter för alla och mot diskriminering där människor och grupper särbehandlas negativt. Oavsett förutsättningar, bakgrund och var i staden man bor, ska människor bli värdigt bemötta och få en god och likvärdig service.</a:t>
            </a:r>
          </a:p>
          <a:p>
            <a:endParaRPr lang="sv-SE" dirty="0" smtClean="0"/>
          </a:p>
          <a:p>
            <a:r>
              <a:rPr lang="sv-SE" dirty="0" smtClean="0"/>
              <a:t>Göteborgarna har rätt till inflytande inför beslut som berör dem och deras rättigheter, både i rollen som kommuninvånare och som brukare.</a:t>
            </a:r>
          </a:p>
          <a:p>
            <a:endParaRPr lang="sv-SE" b="1" dirty="0" smtClean="0"/>
          </a:p>
          <a:p>
            <a:r>
              <a:rPr lang="sv-SE" b="1" dirty="0" smtClean="0"/>
              <a:t>Vad det innebär</a:t>
            </a:r>
          </a:p>
          <a:p>
            <a:r>
              <a:rPr lang="sv-SE" dirty="0" smtClean="0"/>
              <a:t>Vi ska aktivt. Det gör vi genom att engagera oss i förväntningar, behov och upplevelser hos dem vi är till för  och aktivt arbeta för att stärka kvalitet, service och bemötande till dem vi är till för. Vi ska därför använda flera former för inflytande så att vi tillsammans med invånarna, brukarna och kunderna kan utvärdera och utveckla oss.</a:t>
            </a:r>
          </a:p>
          <a:p>
            <a:endParaRPr lang="sv-SE" b="1" dirty="0" smtClean="0"/>
          </a:p>
          <a:p>
            <a:r>
              <a:rPr lang="sv-SE" b="1" dirty="0" smtClean="0"/>
              <a:t>Hur vi möter dem vi är till för</a:t>
            </a:r>
          </a:p>
          <a:p>
            <a:r>
              <a:rPr lang="sv-SE" dirty="0" smtClean="0"/>
              <a:t>Vi ska ha metoder och forum för att regelbundet samla in och ta emot information, synpunkter och idéer från dem vi är till för. Och vi ska sträva efter att göra detta på flera sätt: från enkätundersökningar där många får möjlighet att uttrycka sina åsikter, till mer riktade forum som till exempel fokusgrupper.</a:t>
            </a:r>
          </a:p>
          <a:p>
            <a:r>
              <a:rPr lang="sv-SE" dirty="0" smtClean="0"/>
              <a:t>Genom att ha brukar-, anhörig- eller kundråd skapar vi en kontinuerlig form för dialog med dem vi är till för.</a:t>
            </a:r>
          </a:p>
          <a:p>
            <a:r>
              <a:rPr lang="sv-SE" dirty="0" smtClean="0"/>
              <a:t>Medborgardialog är en del av den politiska styrningen där strukturerad dialog används inför beslut. Det kan både röra beslut i nämnder, beredningar eller i kommunfullmäktige. Respektive nämnd, tar initiativ till dialog med medborgarna i ett särskilt ärende eller i en särskild fråga.</a:t>
            </a:r>
          </a:p>
        </p:txBody>
      </p:sp>
      <p:sp>
        <p:nvSpPr>
          <p:cNvPr id="4" name="Platshållare för bildnummer 3"/>
          <p:cNvSpPr>
            <a:spLocks noGrp="1"/>
          </p:cNvSpPr>
          <p:nvPr>
            <p:ph type="sldNum" sz="quarter" idx="10"/>
          </p:nvPr>
        </p:nvSpPr>
        <p:spPr/>
        <p:txBody>
          <a:bodyPr/>
          <a:lstStyle/>
          <a:p>
            <a:fld id="{378970E8-606E-544E-9196-A0321FFF4315}" type="slidenum">
              <a:rPr lang="sv-SE" smtClean="0"/>
              <a:pPr/>
              <a:t>10</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a:xfrm>
            <a:off x="754992" y="4689516"/>
            <a:ext cx="5385604" cy="4874091"/>
          </a:xfrm>
        </p:spPr>
        <p:txBody>
          <a:bodyPr>
            <a:normAutofit/>
          </a:bodyPr>
          <a:lstStyle/>
          <a:p>
            <a:r>
              <a:rPr lang="sv-SE" b="1" dirty="0" smtClean="0"/>
              <a:t>Varför vi har dem</a:t>
            </a:r>
          </a:p>
          <a:p>
            <a:r>
              <a:rPr lang="sv-SE" dirty="0" smtClean="0"/>
              <a:t>Göteborgs Stad är en stor organisation. För att verksamheterna ska göra rätt saker på rätt sätt, har staden dokument som anger vad vi ska göra, vem som ska göra det och i vissa fall hur vi ska göra. Styrande dokument är samlingsbegreppet för dessa dokument.</a:t>
            </a:r>
          </a:p>
          <a:p>
            <a:r>
              <a:rPr lang="sv-SE" dirty="0" smtClean="0"/>
              <a:t>Våra politiker har möjlighet att genom styrande dokument beskriva hur de vill förverkliga den politiska viljan. Dokumenten gör det tydligt både för oss själva och för invånare, brukare och kunder, leverantörer, samarbetspartners och andra intressenter vad som förväntas av oss när vi utför våra uppdrag. De är också ett sätt att utkräva ansvar när vi inte arbetar i enlighet med vad som är beslutat</a:t>
            </a:r>
            <a:r>
              <a:rPr lang="sv-SE" sz="1300" dirty="0" smtClean="0"/>
              <a:t>.</a:t>
            </a:r>
          </a:p>
          <a:p>
            <a:endParaRPr lang="sv-SE" sz="1300" dirty="0" smtClean="0"/>
          </a:p>
          <a:p>
            <a:r>
              <a:rPr lang="sv-SE" b="1" dirty="0" smtClean="0"/>
              <a:t>Vad gäller för dokumenten</a:t>
            </a:r>
          </a:p>
          <a:p>
            <a:r>
              <a:rPr lang="sv-SE" dirty="0" smtClean="0"/>
              <a:t>Inom Göteborgs Stad gäller, utöver lagar och andra författningar, de styrande dokument som </a:t>
            </a:r>
            <a:r>
              <a:rPr lang="sv-SE" kern="1200" baseline="0" dirty="0" smtClean="0">
                <a:solidFill>
                  <a:schemeClr val="tx1"/>
                </a:solidFill>
                <a:latin typeface="+mn-lt"/>
                <a:ea typeface="+mn-ea"/>
                <a:cs typeface="+mn-cs"/>
              </a:rPr>
              <a:t>beslutas av kommunfullmäktige och</a:t>
            </a:r>
          </a:p>
          <a:p>
            <a:r>
              <a:rPr lang="sv-SE" kern="1200" baseline="0" dirty="0" smtClean="0">
                <a:solidFill>
                  <a:schemeClr val="tx1"/>
                </a:solidFill>
                <a:latin typeface="+mn-lt"/>
                <a:ea typeface="+mn-ea"/>
                <a:cs typeface="+mn-cs"/>
              </a:rPr>
              <a:t>kommunstyrelsen. Dokumenten kan vara riktade till en enskild nämnd</a:t>
            </a:r>
          </a:p>
          <a:p>
            <a:r>
              <a:rPr lang="sv-SE" kern="1200" baseline="0" dirty="0" smtClean="0">
                <a:solidFill>
                  <a:schemeClr val="tx1"/>
                </a:solidFill>
                <a:latin typeface="+mn-lt"/>
                <a:ea typeface="+mn-ea"/>
                <a:cs typeface="+mn-cs"/>
              </a:rPr>
              <a:t>eller styrelse, gälla </a:t>
            </a:r>
            <a:r>
              <a:rPr lang="sv-SE" dirty="0" smtClean="0"/>
              <a:t>flera eller samtliga.</a:t>
            </a:r>
          </a:p>
          <a:p>
            <a:r>
              <a:rPr lang="sv-SE" dirty="0" smtClean="0"/>
              <a:t>Huvudregeln är att styrande dokument som gäller för fler än en nämnd eller styrelse ska beslutas av kommunfullmäktige. Även styrande dokument av större vikt eller principiell art ska beslutas av fullmäktige. Kommunfullmäktige har dock möjlighet att delegera vidare i organisationen.</a:t>
            </a:r>
          </a:p>
          <a:p>
            <a:r>
              <a:rPr lang="sv-SE" dirty="0" smtClean="0"/>
              <a:t>Därutöver beslutar nämnder, styrelser och stiftelser om egna styrande dokument för sin verksamhet. De kan dock inte ta beslut om egna dokument som redan är reglerade av kommunfullmäktige eller kommunstyrelsen.</a:t>
            </a:r>
          </a:p>
          <a:p>
            <a:endParaRPr lang="sv-SE" sz="1300" dirty="0" smtClean="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11</a:t>
            </a:fld>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a:xfrm>
            <a:off x="666909" y="4689516"/>
            <a:ext cx="5335270" cy="4832626"/>
          </a:xfrm>
        </p:spPr>
        <p:txBody>
          <a:bodyPr>
            <a:normAutofit fontScale="92500" lnSpcReduction="20000"/>
          </a:bodyPr>
          <a:lstStyle/>
          <a:p>
            <a:r>
              <a:rPr lang="sv-SE" sz="1300" b="1" dirty="0" smtClean="0"/>
              <a:t>Hur de styr och benämns</a:t>
            </a:r>
          </a:p>
          <a:p>
            <a:r>
              <a:rPr lang="sv-SE" sz="1300" dirty="0" smtClean="0"/>
              <a:t>Göteborgs Stad har många styrande dokument med olika syften. Hur vi benämner dokumenten styrs i Regler för styrande dokument.</a:t>
            </a:r>
          </a:p>
          <a:p>
            <a:endParaRPr lang="sv-SE" sz="1300" dirty="0" smtClean="0"/>
          </a:p>
          <a:p>
            <a:r>
              <a:rPr lang="sv-SE" sz="1300" dirty="0" smtClean="0"/>
              <a:t>Vi har dokument som beskriver vad vår verksamhet har för syfte och vad vi ska åstadkomma:</a:t>
            </a:r>
          </a:p>
          <a:p>
            <a:pPr lvl="0">
              <a:buFont typeface="Arial" pitchFamily="34" charset="0"/>
              <a:buChar char="•"/>
            </a:pPr>
            <a:r>
              <a:rPr lang="sv-SE" sz="1300" dirty="0" smtClean="0"/>
              <a:t> Reglementen, bolagsordningar och ägardirektiv är riktade dokument som beskriver en nämnds eller en styrelses grunduppdrag.</a:t>
            </a:r>
          </a:p>
          <a:p>
            <a:pPr lvl="0">
              <a:buFont typeface="Arial" pitchFamily="34" charset="0"/>
              <a:buChar char="•"/>
            </a:pPr>
            <a:r>
              <a:rPr lang="sv-SE" sz="1300" dirty="0" smtClean="0"/>
              <a:t> Kommunfullmäktiges årliga budget uttrycker inom vilka områden man vill se särskild utveckling och anger prioriterade mål, inriktningar och uppdrag för stadens verksamheter. Budgeten är det överordnade styrande dokumentet i förhållande till andra styrande dokument som kommunfullmäktige beslutar om. Andra styrande dokument har till uppgift att stödja budgeten.</a:t>
            </a:r>
          </a:p>
          <a:p>
            <a:endParaRPr lang="sv-SE" sz="1300" dirty="0" smtClean="0"/>
          </a:p>
          <a:p>
            <a:r>
              <a:rPr lang="sv-SE" sz="1300" dirty="0" smtClean="0"/>
              <a:t>Det finns dokument av karaktär färdriktningsdokument som visar oss vägen och anger vart vi ska. Tillsammans med kommunfullmäktiges budget, reglementen, bolagsordningar och ägardirektiv är de grunden för planeringen av verksamheten:</a:t>
            </a:r>
          </a:p>
          <a:p>
            <a:pPr lvl="0">
              <a:buFont typeface="Arial" pitchFamily="34" charset="0"/>
              <a:buChar char="•"/>
            </a:pPr>
            <a:r>
              <a:rPr lang="sv-SE" sz="1300" dirty="0" smtClean="0"/>
              <a:t> Vision talar om ett önskvärt framtida tillstånd.</a:t>
            </a:r>
          </a:p>
          <a:p>
            <a:pPr lvl="0">
              <a:buFont typeface="Arial" pitchFamily="34" charset="0"/>
              <a:buChar char="•"/>
            </a:pPr>
            <a:r>
              <a:rPr lang="sv-SE" sz="1300" dirty="0" smtClean="0"/>
              <a:t> Program beskriver vad som ska uppnås inom ett visst område.</a:t>
            </a:r>
          </a:p>
          <a:p>
            <a:pPr lvl="0">
              <a:buFont typeface="Arial" pitchFamily="34" charset="0"/>
              <a:buChar char="•"/>
            </a:pPr>
            <a:r>
              <a:rPr lang="sv-SE" sz="1300" dirty="0" smtClean="0"/>
              <a:t> Plan är ett relativt uttömmande dokument som innehåller konkreta åtgärder och eventuellt mål inom ett område. Den kan utgöra en konkretisering av ett beslutat program.</a:t>
            </a:r>
          </a:p>
          <a:p>
            <a:endParaRPr lang="sv-SE" sz="1300" dirty="0" smtClean="0"/>
          </a:p>
          <a:p>
            <a:r>
              <a:rPr lang="sv-SE" sz="1300" dirty="0" smtClean="0"/>
              <a:t>Vi har styrande dokument som visar hur vi ska förhålla oss inom olika områden:</a:t>
            </a:r>
          </a:p>
          <a:p>
            <a:pPr lvl="0">
              <a:buFont typeface="Arial" pitchFamily="34" charset="0"/>
              <a:buChar char="•"/>
            </a:pPr>
            <a:r>
              <a:rPr lang="sv-SE" sz="1300" dirty="0" smtClean="0"/>
              <a:t> Policy anger principer som ska ge vägledning inom ett område och är ett stöd till stadens olika verksamheter i det dagliga arbetet.</a:t>
            </a:r>
          </a:p>
          <a:p>
            <a:pPr lvl="0">
              <a:buFont typeface="Arial" pitchFamily="34" charset="0"/>
              <a:buChar char="•"/>
            </a:pPr>
            <a:r>
              <a:rPr lang="sv-SE" sz="1300" dirty="0" smtClean="0"/>
              <a:t> Riktlinjer konkretiserar policyn och beskriver hur något ska göras för att vi ska agera korrekt. Avsteg från riktlinjer och policyer ska dokumenteras och beslutas i den egna nämnden eller styrelsen.</a:t>
            </a:r>
          </a:p>
          <a:p>
            <a:pPr lvl="0">
              <a:buFont typeface="Arial" pitchFamily="34" charset="0"/>
              <a:buChar char="•"/>
            </a:pPr>
            <a:r>
              <a:rPr lang="sv-SE" sz="1300" dirty="0" smtClean="0"/>
              <a:t> Regler anger mer i detalj vad som gäller inom ett visst område. Avsteg från </a:t>
            </a:r>
            <a:r>
              <a:rPr lang="sv-SE" sz="1300" dirty="0" err="1" smtClean="0"/>
              <a:t>stadenövergripande</a:t>
            </a:r>
            <a:r>
              <a:rPr lang="sv-SE" sz="1300" dirty="0" smtClean="0"/>
              <a:t> regler får enbart göras om kommunstyrelsen eller kommunfullmäktige beslutar så.</a:t>
            </a:r>
          </a:p>
          <a:p>
            <a:endParaRPr lang="sv-SE" dirty="0" smtClean="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12</a:t>
            </a:fld>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66775" y="739775"/>
            <a:ext cx="4935538" cy="3703638"/>
          </a:xfrm>
        </p:spPr>
      </p:sp>
      <p:sp>
        <p:nvSpPr>
          <p:cNvPr id="3" name="Platshållare för anteckningar 2"/>
          <p:cNvSpPr>
            <a:spLocks noGrp="1"/>
          </p:cNvSpPr>
          <p:nvPr>
            <p:ph type="body" idx="1"/>
          </p:nvPr>
        </p:nvSpPr>
        <p:spPr>
          <a:xfrm>
            <a:off x="301559" y="4689516"/>
            <a:ext cx="6093034" cy="4959940"/>
          </a:xfrm>
        </p:spPr>
        <p:txBody>
          <a:bodyPr>
            <a:normAutofit/>
          </a:bodyPr>
          <a:lstStyle/>
          <a:p>
            <a:endParaRPr lang="sv-SE" sz="1500" b="1" dirty="0" smtClean="0"/>
          </a:p>
          <a:p>
            <a:r>
              <a:rPr lang="sv-SE" sz="1500" b="1" dirty="0" smtClean="0"/>
              <a:t>Hur uppdrag och ansvar är fördelade</a:t>
            </a:r>
          </a:p>
          <a:p>
            <a:endParaRPr lang="sv-SE" sz="1500" b="1" dirty="0" smtClean="0"/>
          </a:p>
          <a:p>
            <a:pPr lvl="1"/>
            <a:r>
              <a:rPr lang="sv-SE" sz="1500" b="0" i="1" dirty="0" smtClean="0"/>
              <a:t>Klicka på den lilla symbolen och se stödtext till nästa bild.</a:t>
            </a:r>
          </a:p>
          <a:p>
            <a:endParaRPr lang="sv-SE" sz="1500" b="1" dirty="0" smtClean="0"/>
          </a:p>
          <a:p>
            <a:endParaRPr lang="sv-SE" sz="1500" dirty="0" smtClean="0"/>
          </a:p>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13</a:t>
            </a:fld>
            <a:endParaRPr lang="sv-SE"/>
          </a:p>
        </p:txBody>
      </p:sp>
      <p:pic>
        <p:nvPicPr>
          <p:cNvPr id="1027" name="Picture 3"/>
          <p:cNvPicPr>
            <a:picLocks noChangeAspect="1" noChangeArrowheads="1"/>
          </p:cNvPicPr>
          <p:nvPr/>
        </p:nvPicPr>
        <p:blipFill>
          <a:blip r:embed="rId3"/>
          <a:srcRect/>
          <a:stretch>
            <a:fillRect/>
          </a:stretch>
        </p:blipFill>
        <p:spPr bwMode="auto">
          <a:xfrm>
            <a:off x="4443684" y="2099106"/>
            <a:ext cx="837462" cy="579144"/>
          </a:xfrm>
          <a:prstGeom prst="rect">
            <a:avLst/>
          </a:prstGeom>
          <a:noFill/>
          <a:ln w="9525">
            <a:noFill/>
            <a:miter lim="800000"/>
            <a:headEnd/>
            <a:tailEnd/>
          </a:ln>
        </p:spPr>
      </p:pic>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3" y="0"/>
            <a:ext cx="9143999" cy="6857998"/>
          </a:xfrm>
          <a:prstGeom prst="rect">
            <a:avLst/>
          </a:prstGeom>
        </p:spPr>
      </p:pic>
      <p:sp>
        <p:nvSpPr>
          <p:cNvPr id="14" name="Rubrik 4"/>
          <p:cNvSpPr>
            <a:spLocks noGrp="1"/>
          </p:cNvSpPr>
          <p:nvPr>
            <p:ph type="title" hasCustomPrompt="1"/>
          </p:nvPr>
        </p:nvSpPr>
        <p:spPr>
          <a:xfrm>
            <a:off x="2980339" y="2405249"/>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9" y="3563640"/>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pic>
        <p:nvPicPr>
          <p:cNvPr id="10" name="Bildobjekt 9" descr="gbg_st_cmyk_neg-01.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28004" y="2589388"/>
            <a:ext cx="898553" cy="1424063"/>
          </a:xfrm>
          <a:prstGeom prst="rect">
            <a:avLst/>
          </a:prstGeom>
        </p:spPr>
      </p:pic>
      <p:cxnSp>
        <p:nvCxnSpPr>
          <p:cNvPr id="12" name="Rak 11"/>
          <p:cNvCxnSpPr/>
          <p:nvPr userDrawn="1"/>
        </p:nvCxnSpPr>
        <p:spPr>
          <a:xfrm>
            <a:off x="2369561" y="2167941"/>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81257617"/>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p14="http://schemas.microsoft.com/office/powerpoint/2010/main" xmlns="" val="3409972941"/>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3"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264982529"/>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ubrik, bild hel sida - blå ton ">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7" name="Rektangel 6"/>
          <p:cNvSpPr/>
          <p:nvPr userDrawn="1"/>
        </p:nvSpPr>
        <p:spPr>
          <a:xfrm>
            <a:off x="176400" y="3976582"/>
            <a:ext cx="8788384" cy="2179418"/>
          </a:xfrm>
          <a:prstGeom prst="rect">
            <a:avLst/>
          </a:prstGeom>
          <a:gradFill flip="none" rotWithShape="1">
            <a:gsLst>
              <a:gs pos="0">
                <a:srgbClr val="8CC2F2">
                  <a:alpha val="55000"/>
                  <a:lumMod val="40000"/>
                  <a:lumOff val="60000"/>
                </a:srgbClr>
              </a:gs>
              <a:gs pos="100000">
                <a:srgbClr val="FFFFFF">
                  <a:alpha val="55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GB">
              <a:solidFill>
                <a:prstClr val="white"/>
              </a:solidFill>
            </a:endParaRPr>
          </a:p>
        </p:txBody>
      </p:sp>
      <p:sp>
        <p:nvSpPr>
          <p:cNvPr id="8" name="Platshållare för bild 7"/>
          <p:cNvSpPr>
            <a:spLocks noGrp="1"/>
          </p:cNvSpPr>
          <p:nvPr>
            <p:ph type="pic" sz="quarter" idx="13"/>
          </p:nvPr>
        </p:nvSpPr>
        <p:spPr>
          <a:xfrm>
            <a:off x="188913" y="1368000"/>
            <a:ext cx="8784000" cy="4788000"/>
          </a:xfrm>
        </p:spPr>
        <p:txBody>
          <a:bodyPr/>
          <a:lstStyle/>
          <a:p>
            <a:endParaRPr lang="sv-SE"/>
          </a:p>
        </p:txBody>
      </p:sp>
      <p:sp>
        <p:nvSpPr>
          <p:cNvPr id="6" name="Platshållare för sidfot 5"/>
          <p:cNvSpPr>
            <a:spLocks noGrp="1"/>
          </p:cNvSpPr>
          <p:nvPr>
            <p:ph type="ftr" sz="quarter" idx="14"/>
          </p:nvPr>
        </p:nvSpPr>
        <p:spPr>
          <a:xfrm>
            <a:off x="522000" y="6269053"/>
            <a:ext cx="2895600" cy="417575"/>
          </a:xfrm>
          <a:prstGeom prst="rect">
            <a:avLst/>
          </a:prstGeom>
        </p:spPr>
        <p:txBody>
          <a:bodyPr/>
          <a:lstStyle/>
          <a:p>
            <a:r>
              <a:rPr lang="en-GB" smtClean="0">
                <a:solidFill>
                  <a:prstClr val="white"/>
                </a:solidFill>
              </a:rPr>
              <a:t>så styrs Göteborg</a:t>
            </a:r>
            <a:endParaRPr lang="en-GB" dirty="0">
              <a:solidFill>
                <a:prstClr val="white"/>
              </a:solidFill>
            </a:endParaRPr>
          </a:p>
        </p:txBody>
      </p:sp>
      <p:sp>
        <p:nvSpPr>
          <p:cNvPr id="9" name="Platshållare för bildnummer 8"/>
          <p:cNvSpPr>
            <a:spLocks noGrp="1"/>
          </p:cNvSpPr>
          <p:nvPr>
            <p:ph type="sldNum" sz="quarter" idx="15"/>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Tree>
    <p:extLst>
      <p:ext uri="{BB962C8B-B14F-4D97-AF65-F5344CB8AC3E}">
        <p14:creationId xmlns:p14="http://schemas.microsoft.com/office/powerpoint/2010/main" xmlns="" val="1900468841"/>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a:xfrm>
            <a:off x="457200" y="6356353"/>
            <a:ext cx="2133600" cy="365125"/>
          </a:xfrm>
          <a:prstGeom prst="rect">
            <a:avLst/>
          </a:prstGeom>
        </p:spPr>
        <p:txBody>
          <a:bodyPr/>
          <a:lstStyle/>
          <a:p>
            <a:fld id="{55710B25-69E6-40EF-9F02-D405FA953E0F}" type="datetimeFigureOut">
              <a:rPr lang="sv-SE" smtClean="0"/>
              <a:pPr/>
              <a:t>2016-04-26</a:t>
            </a:fld>
            <a:endParaRPr lang="sv-SE"/>
          </a:p>
        </p:txBody>
      </p:sp>
      <p:sp>
        <p:nvSpPr>
          <p:cNvPr id="4" name="Platshållare för sidfot 3"/>
          <p:cNvSpPr>
            <a:spLocks noGrp="1"/>
          </p:cNvSpPr>
          <p:nvPr>
            <p:ph type="ftr" sz="quarter" idx="11"/>
          </p:nvPr>
        </p:nvSpPr>
        <p:spPr>
          <a:xfrm>
            <a:off x="522000" y="6269053"/>
            <a:ext cx="2895600" cy="417575"/>
          </a:xfrm>
          <a:prstGeom prst="rect">
            <a:avLst/>
          </a:prstGeom>
        </p:spPr>
        <p:txBody>
          <a:bodyPr/>
          <a:lstStyle/>
          <a:p>
            <a:endParaRPr lang="sv-SE"/>
          </a:p>
        </p:txBody>
      </p:sp>
      <p:sp>
        <p:nvSpPr>
          <p:cNvPr id="5" name="Platshållare för bildnummer 4"/>
          <p:cNvSpPr>
            <a:spLocks noGrp="1"/>
          </p:cNvSpPr>
          <p:nvPr>
            <p:ph type="sldNum" sz="quarter" idx="12"/>
          </p:nvPr>
        </p:nvSpPr>
        <p:spPr/>
        <p:txBody>
          <a:bodyPr/>
          <a:lstStyle/>
          <a:p>
            <a:fld id="{5AF29227-5E2B-4484-9445-5FA2CAB7AB3E}" type="slidenum">
              <a:rPr lang="sv-SE" smtClean="0"/>
              <a:pPr/>
              <a:t>‹#›</a:t>
            </a:fld>
            <a:endParaRPr lang="sv-S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tartsida">
    <p:spTree>
      <p:nvGrpSpPr>
        <p:cNvPr id="1" name=""/>
        <p:cNvGrpSpPr/>
        <p:nvPr/>
      </p:nvGrpSpPr>
      <p:grpSpPr>
        <a:xfrm>
          <a:off x="0" y="0"/>
          <a:ext cx="0" cy="0"/>
          <a:chOff x="0" y="0"/>
          <a:chExt cx="0" cy="0"/>
        </a:xfrm>
      </p:grpSpPr>
      <p:sp>
        <p:nvSpPr>
          <p:cNvPr id="3" name="Platshållare för bild 2"/>
          <p:cNvSpPr>
            <a:spLocks noGrp="1"/>
          </p:cNvSpPr>
          <p:nvPr>
            <p:ph type="pic" sz="quarter" idx="15" hasCustomPrompt="1"/>
          </p:nvPr>
        </p:nvSpPr>
        <p:spPr>
          <a:xfrm>
            <a:off x="2371737" y="176213"/>
            <a:ext cx="6583363" cy="6518275"/>
          </a:xfrm>
          <a:solidFill>
            <a:schemeClr val="accent1"/>
          </a:solidFill>
        </p:spPr>
        <p:txBody>
          <a:bodyPr lIns="180000" tIns="180000" rIns="0"/>
          <a:lstStyle>
            <a:lvl1pPr>
              <a:defRPr sz="1200">
                <a:solidFill>
                  <a:schemeClr val="bg2"/>
                </a:solidFill>
              </a:defRPr>
            </a:lvl1pPr>
          </a:lstStyle>
          <a:p>
            <a:r>
              <a:rPr lang="sv-SE" dirty="0" smtClean="0"/>
              <a:t>Klicka på ikonen för att infoga bild</a:t>
            </a:r>
            <a:endParaRPr lang="sv-SE" dirty="0"/>
          </a:p>
        </p:txBody>
      </p:sp>
      <p:sp>
        <p:nvSpPr>
          <p:cNvPr id="8" name="Rektangel 7"/>
          <p:cNvSpPr/>
          <p:nvPr userDrawn="1"/>
        </p:nvSpPr>
        <p:spPr>
          <a:xfrm>
            <a:off x="190500" y="176213"/>
            <a:ext cx="2180560" cy="65182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sp>
        <p:nvSpPr>
          <p:cNvPr id="5" name="Rubrik 4"/>
          <p:cNvSpPr>
            <a:spLocks noGrp="1"/>
          </p:cNvSpPr>
          <p:nvPr>
            <p:ph type="title" hasCustomPrompt="1"/>
          </p:nvPr>
        </p:nvSpPr>
        <p:spPr>
          <a:xfrm>
            <a:off x="3181223" y="2239025"/>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12" name="Platshållare för text 11"/>
          <p:cNvSpPr>
            <a:spLocks noGrp="1"/>
          </p:cNvSpPr>
          <p:nvPr>
            <p:ph type="body" sz="quarter" idx="14" hasCustomPrompt="1"/>
          </p:nvPr>
        </p:nvSpPr>
        <p:spPr>
          <a:xfrm>
            <a:off x="3200399" y="3556713"/>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grpSp>
        <p:nvGrpSpPr>
          <p:cNvPr id="2" name="Grupp 9"/>
          <p:cNvGrpSpPr/>
          <p:nvPr userDrawn="1"/>
        </p:nvGrpSpPr>
        <p:grpSpPr>
          <a:xfrm>
            <a:off x="828008" y="2589400"/>
            <a:ext cx="898553" cy="1424063"/>
            <a:chOff x="828000" y="2716969"/>
            <a:chExt cx="898553" cy="1424063"/>
          </a:xfrm>
        </p:grpSpPr>
        <p:pic>
          <p:nvPicPr>
            <p:cNvPr id="7" name="Bildobjekt 6" descr="gbg_st_cmyk_neg-01.png"/>
            <p:cNvPicPr>
              <a:picLocks noChangeAspect="1"/>
            </p:cNvPicPr>
            <p:nvPr userDrawn="1"/>
          </p:nvPicPr>
          <p:blipFill>
            <a:blip r:embed="rId2" cstate="screen">
              <a:lum bright="-100000"/>
              <a:extLst>
                <a:ext uri="{28A0092B-C50C-407E-A947-70E740481C1C}">
                  <a14:useLocalDpi xmlns="" xmlns:a14="http://schemas.microsoft.com/office/drawing/2010/main"/>
                </a:ext>
              </a:extLst>
            </a:blip>
            <a:srcRect/>
            <a:stretch>
              <a:fillRect/>
            </a:stretch>
          </p:blipFill>
          <p:spPr>
            <a:xfrm>
              <a:off x="828000" y="3773905"/>
              <a:ext cx="898553" cy="367127"/>
            </a:xfrm>
            <a:prstGeom prst="rect">
              <a:avLst/>
            </a:prstGeom>
          </p:spPr>
        </p:pic>
        <p:pic>
          <p:nvPicPr>
            <p:cNvPr id="9" name="Bildobjekt 8"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rcRect/>
            <a:stretch>
              <a:fillRect/>
            </a:stretch>
          </p:blipFill>
          <p:spPr>
            <a:xfrm>
              <a:off x="828000" y="2716969"/>
              <a:ext cx="898553" cy="1056936"/>
            </a:xfrm>
            <a:prstGeom prst="rect">
              <a:avLst/>
            </a:prstGeom>
          </p:spPr>
        </p:pic>
      </p:grpSp>
      <p:sp>
        <p:nvSpPr>
          <p:cNvPr id="6" name="Platshållare för text 5"/>
          <p:cNvSpPr>
            <a:spLocks noGrp="1"/>
          </p:cNvSpPr>
          <p:nvPr>
            <p:ph type="body" sz="quarter" idx="16" hasCustomPrompt="1"/>
          </p:nvPr>
        </p:nvSpPr>
        <p:spPr>
          <a:xfrm>
            <a:off x="3200413" y="3982836"/>
            <a:ext cx="5475619" cy="255887"/>
          </a:xfrm>
        </p:spPr>
        <p:txBody>
          <a:bodyPr/>
          <a:lstStyle>
            <a:lvl1pPr marL="0" indent="0">
              <a:spcAft>
                <a:spcPts val="0"/>
              </a:spcAft>
              <a:buNone/>
              <a:defRPr sz="16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smtClean="0"/>
              <a:t>Eventuellt namn på föredragshållaren</a:t>
            </a:r>
          </a:p>
        </p:txBody>
      </p:sp>
    </p:spTree>
    <p:extLst>
      <p:ext uri="{BB962C8B-B14F-4D97-AF65-F5344CB8AC3E}">
        <p14:creationId xmlns="" xmlns:p14="http://schemas.microsoft.com/office/powerpoint/2010/main" val="1854815315"/>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3" y="3"/>
            <a:ext cx="9143999" cy="6857998"/>
          </a:xfrm>
          <a:prstGeom prst="rect">
            <a:avLst/>
          </a:prstGeom>
        </p:spPr>
      </p:pic>
      <p:pic>
        <p:nvPicPr>
          <p:cNvPr id="11" name="Bildobjekt 10"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8004" y="2588783"/>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Rubrik 4"/>
          <p:cNvSpPr>
            <a:spLocks noGrp="1"/>
          </p:cNvSpPr>
          <p:nvPr>
            <p:ph type="title" hasCustomPrompt="1"/>
          </p:nvPr>
        </p:nvSpPr>
        <p:spPr>
          <a:xfrm>
            <a:off x="2980339" y="2405249"/>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9" y="3563641"/>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 xmlns:p14="http://schemas.microsoft.com/office/powerpoint/2010/main" val="1381257617"/>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10" name="Platshållare för text 12"/>
          <p:cNvSpPr>
            <a:spLocks noGrp="1"/>
          </p:cNvSpPr>
          <p:nvPr>
            <p:ph type="body" sz="quarter" idx="13" hasCustomPrompt="1"/>
          </p:nvPr>
        </p:nvSpPr>
        <p:spPr>
          <a:xfrm>
            <a:off x="522003" y="1440000"/>
            <a:ext cx="8228599"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3441254688"/>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Rubrik, bild hel sida - blå ton ">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7" name="Rektangel 6"/>
          <p:cNvSpPr/>
          <p:nvPr userDrawn="1"/>
        </p:nvSpPr>
        <p:spPr>
          <a:xfrm>
            <a:off x="176400" y="3976582"/>
            <a:ext cx="8788384" cy="2179418"/>
          </a:xfrm>
          <a:prstGeom prst="rect">
            <a:avLst/>
          </a:prstGeom>
          <a:gradFill flip="none" rotWithShape="1">
            <a:gsLst>
              <a:gs pos="0">
                <a:srgbClr val="8CC2F2">
                  <a:alpha val="55000"/>
                  <a:lumMod val="40000"/>
                  <a:lumOff val="60000"/>
                </a:srgbClr>
              </a:gs>
              <a:gs pos="100000">
                <a:srgbClr val="FFFFFF">
                  <a:alpha val="55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19"/>
            <a:endParaRPr lang="en-GB">
              <a:solidFill>
                <a:prstClr val="white"/>
              </a:solidFill>
            </a:endParaRPr>
          </a:p>
        </p:txBody>
      </p:sp>
      <p:sp>
        <p:nvSpPr>
          <p:cNvPr id="6" name="Platshållare för sidfot 5"/>
          <p:cNvSpPr>
            <a:spLocks noGrp="1"/>
          </p:cNvSpPr>
          <p:nvPr>
            <p:ph type="ftr" sz="quarter" idx="14"/>
          </p:nvPr>
        </p:nvSpPr>
        <p:spPr/>
        <p:txBody>
          <a:bodyPr/>
          <a:lstStyle/>
          <a:p>
            <a:r>
              <a:rPr lang="en-GB" smtClean="0">
                <a:solidFill>
                  <a:prstClr val="white"/>
                </a:solidFill>
              </a:rPr>
              <a:t>så styrs Göteborg</a:t>
            </a:r>
            <a:endParaRPr lang="en-GB" dirty="0">
              <a:solidFill>
                <a:prstClr val="white"/>
              </a:solidFill>
            </a:endParaRPr>
          </a:p>
        </p:txBody>
      </p:sp>
      <p:sp>
        <p:nvSpPr>
          <p:cNvPr id="9" name="Platshållare för bildnummer 8"/>
          <p:cNvSpPr>
            <a:spLocks noGrp="1"/>
          </p:cNvSpPr>
          <p:nvPr>
            <p:ph type="sldNum" sz="quarter" idx="15"/>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Tree>
    <p:extLst>
      <p:ext uri="{BB962C8B-B14F-4D97-AF65-F5344CB8AC3E}">
        <p14:creationId xmlns:p14="http://schemas.microsoft.com/office/powerpoint/2010/main" xmlns="" val="1900468841"/>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Rubrik och bild - hel sid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8" name="Platshållare för bild 7"/>
          <p:cNvSpPr>
            <a:spLocks noGrp="1"/>
          </p:cNvSpPr>
          <p:nvPr>
            <p:ph type="pic" sz="quarter" idx="13"/>
          </p:nvPr>
        </p:nvSpPr>
        <p:spPr>
          <a:xfrm>
            <a:off x="176400" y="1368000"/>
            <a:ext cx="8784000" cy="4788000"/>
          </a:xfrm>
        </p:spPr>
        <p:txBody>
          <a:bodyPr/>
          <a:lstStyle/>
          <a:p>
            <a:endParaRPr lang="sv-SE"/>
          </a:p>
        </p:txBody>
      </p:sp>
      <p:sp>
        <p:nvSpPr>
          <p:cNvPr id="3" name="Platshållare för sidfot 2"/>
          <p:cNvSpPr>
            <a:spLocks noGrp="1"/>
          </p:cNvSpPr>
          <p:nvPr>
            <p:ph type="ftr" sz="quarter" idx="14"/>
          </p:nvPr>
        </p:nvSpPr>
        <p:spPr/>
        <p:txBody>
          <a:bodyPr/>
          <a:lstStyle/>
          <a:p>
            <a:r>
              <a:rPr lang="en-GB" smtClean="0">
                <a:solidFill>
                  <a:prstClr val="white"/>
                </a:solidFill>
              </a:rPr>
              <a:t>så styrs Göteborg</a:t>
            </a:r>
            <a:endParaRPr lang="en-GB" dirty="0">
              <a:solidFill>
                <a:prstClr val="white"/>
              </a:solidFill>
            </a:endParaRPr>
          </a:p>
        </p:txBody>
      </p:sp>
      <p:sp>
        <p:nvSpPr>
          <p:cNvPr id="7" name="Platshållare för bildnummer 6"/>
          <p:cNvSpPr>
            <a:spLocks noGrp="1"/>
          </p:cNvSpPr>
          <p:nvPr>
            <p:ph type="sldNum" sz="quarter" idx="15"/>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Tree>
    <p:extLst>
      <p:ext uri="{BB962C8B-B14F-4D97-AF65-F5344CB8AC3E}">
        <p14:creationId xmlns:p14="http://schemas.microsoft.com/office/powerpoint/2010/main" xmlns="" val="1206017017"/>
      </p:ext>
    </p:extLst>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Rubrik och innehåll - hel sid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a:xfrm>
            <a:off x="658803" y="1569603"/>
            <a:ext cx="8023239" cy="4525963"/>
          </a:xfrm>
        </p:spPr>
        <p:txBody>
          <a:bodyPr/>
          <a:lstStyle>
            <a:lvl1pPr marL="355537" indent="-355537">
              <a:spcAft>
                <a:spcPts val="1200"/>
              </a:spcAft>
              <a:defRPr sz="2400"/>
            </a:lvl1pPr>
            <a:lvl3pPr>
              <a:defRPr sz="2000"/>
            </a:lvl3pPr>
            <a:lvl4pPr marL="723773" indent="-323943">
              <a:spcAft>
                <a:spcPts val="600"/>
              </a:spcAft>
              <a:defRPr sz="2000"/>
            </a:lvl4pPr>
            <a:lvl5pPr>
              <a:defRPr sz="1800"/>
            </a:lvl5pPr>
          </a:lstStyle>
          <a:p>
            <a:pPr lvl="0"/>
            <a:r>
              <a:rPr lang="sv-SE" dirty="0" smtClean="0"/>
              <a:t>Klicka här för att ändra format på bakgrundstexten</a:t>
            </a:r>
          </a:p>
          <a:p>
            <a:pPr lvl="3"/>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7" name="Platshållare för sidfot 6"/>
          <p:cNvSpPr>
            <a:spLocks noGrp="1"/>
          </p:cNvSpPr>
          <p:nvPr>
            <p:ph type="ftr" sz="quarter" idx="10"/>
          </p:nvPr>
        </p:nvSpPr>
        <p:spPr/>
        <p:txBody>
          <a:bodyPr/>
          <a:lstStyle/>
          <a:p>
            <a:r>
              <a:rPr lang="sv-SE" smtClean="0">
                <a:solidFill>
                  <a:prstClr val="white"/>
                </a:solidFill>
              </a:rPr>
              <a:t>Hållbar stad - öppen för världen</a:t>
            </a:r>
            <a:endParaRPr lang="en-GB" dirty="0">
              <a:solidFill>
                <a:prstClr val="white"/>
              </a:solidFill>
            </a:endParaRPr>
          </a:p>
        </p:txBody>
      </p:sp>
      <p:sp>
        <p:nvSpPr>
          <p:cNvPr id="8" name="Platshållare för bildnummer 7"/>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Tree>
    <p:extLst>
      <p:ext uri="{BB962C8B-B14F-4D97-AF65-F5344CB8AC3E}">
        <p14:creationId xmlns="" xmlns:p14="http://schemas.microsoft.com/office/powerpoint/2010/main" val="2481192689"/>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10" name="Platshållare för text 12"/>
          <p:cNvSpPr>
            <a:spLocks noGrp="1"/>
          </p:cNvSpPr>
          <p:nvPr>
            <p:ph type="body" sz="quarter" idx="13" hasCustomPrompt="1"/>
          </p:nvPr>
        </p:nvSpPr>
        <p:spPr>
          <a:xfrm>
            <a:off x="522003" y="1440000"/>
            <a:ext cx="8228599"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3441254688"/>
      </p:ext>
    </p:extLst>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457201" y="6356354"/>
            <a:ext cx="2133600" cy="365125"/>
          </a:xfrm>
          <a:prstGeom prst="rect">
            <a:avLst/>
          </a:prstGeom>
        </p:spPr>
        <p:txBody>
          <a:bodyPr lIns="91424" tIns="45712" rIns="91424" bIns="45712"/>
          <a:lstStyle>
            <a:lvl1pPr defTabSz="457119" fontAlgn="auto">
              <a:spcBef>
                <a:spcPts val="0"/>
              </a:spcBef>
              <a:spcAft>
                <a:spcPts val="0"/>
              </a:spcAft>
              <a:defRPr/>
            </a:lvl1pPr>
          </a:lstStyle>
          <a:p>
            <a:fld id="{7C84119A-3FF3-4DDE-9D80-E81558C4B9C4}" type="datetimeFigureOut">
              <a:rPr lang="sv-SE" smtClean="0">
                <a:solidFill>
                  <a:srgbClr val="575757"/>
                </a:solidFill>
              </a:rPr>
              <a:pPr/>
              <a:t>2016-04-26</a:t>
            </a:fld>
            <a:endParaRPr lang="sv-SE" dirty="0">
              <a:solidFill>
                <a:srgbClr val="575757"/>
              </a:solidFill>
            </a:endParaRPr>
          </a:p>
        </p:txBody>
      </p:sp>
      <p:sp>
        <p:nvSpPr>
          <p:cNvPr id="3" name="Platshållare för sidfot 2"/>
          <p:cNvSpPr>
            <a:spLocks noGrp="1"/>
          </p:cNvSpPr>
          <p:nvPr>
            <p:ph type="ftr" sz="quarter" idx="11"/>
          </p:nvPr>
        </p:nvSpPr>
        <p:spPr>
          <a:xfrm>
            <a:off x="3124201" y="6356354"/>
            <a:ext cx="2895600" cy="365125"/>
          </a:xfrm>
          <a:prstGeom prst="rect">
            <a:avLst/>
          </a:prstGeom>
        </p:spPr>
        <p:txBody>
          <a:bodyPr/>
          <a:lstStyle>
            <a:lvl1pPr defTabSz="457119" fontAlgn="auto">
              <a:spcBef>
                <a:spcPts val="0"/>
              </a:spcBef>
              <a:spcAft>
                <a:spcPts val="0"/>
              </a:spcAft>
              <a:defRPr/>
            </a:lvl1pPr>
          </a:lstStyle>
          <a:p>
            <a:r>
              <a:rPr lang="sv-SE" dirty="0" smtClean="0">
                <a:solidFill>
                  <a:srgbClr val="575757"/>
                </a:solidFill>
              </a:rPr>
              <a:t>så styrs Göteborg</a:t>
            </a:r>
            <a:endParaRPr lang="sv-SE" dirty="0">
              <a:solidFill>
                <a:srgbClr val="575757"/>
              </a:solidFill>
            </a:endParaRPr>
          </a:p>
        </p:txBody>
      </p:sp>
      <p:sp>
        <p:nvSpPr>
          <p:cNvPr id="4" name="Platshållare för bildnummer 3"/>
          <p:cNvSpPr>
            <a:spLocks noGrp="1"/>
          </p:cNvSpPr>
          <p:nvPr>
            <p:ph type="sldNum" sz="quarter" idx="12"/>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Tree>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9" y="1367999"/>
            <a:ext cx="8763480" cy="4824000"/>
          </a:xfrm>
          <a:solidFill>
            <a:schemeClr val="bg1">
              <a:lumMod val="95000"/>
            </a:schemeClr>
          </a:solidFill>
        </p:spPr>
        <p:txBody>
          <a:bodyPr lIns="179968" tIns="179968"/>
          <a:lstStyle>
            <a:lvl1pPr marL="179968" marR="0" indent="-179968" algn="l" defTabSz="457119"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Tree>
    <p:extLst>
      <p:ext uri="{BB962C8B-B14F-4D97-AF65-F5344CB8AC3E}">
        <p14:creationId xmlns="" xmlns:p14="http://schemas.microsoft.com/office/powerpoint/2010/main" val="2934426288"/>
      </p:ext>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Avslutsida-grön">
    <p:spTree>
      <p:nvGrpSpPr>
        <p:cNvPr id="1" name=""/>
        <p:cNvGrpSpPr/>
        <p:nvPr/>
      </p:nvGrpSpPr>
      <p:grpSpPr>
        <a:xfrm>
          <a:off x="0" y="0"/>
          <a:ext cx="0" cy="0"/>
          <a:chOff x="0" y="0"/>
          <a:chExt cx="0" cy="0"/>
        </a:xfrm>
      </p:grpSpPr>
      <p:pic>
        <p:nvPicPr>
          <p:cNvPr id="8" name="Bildobjekt 7" descr="GBGstad-PPT-BKGR.jpg"/>
          <p:cNvPicPr>
            <a:picLocks noChangeAspect="1"/>
          </p:cNvPicPr>
          <p:nvPr userDrawn="1"/>
        </p:nvPicPr>
        <p:blipFill>
          <a:blip r:embed="rId2" cstate="screen"/>
          <a:srcRect/>
          <a:stretch>
            <a:fillRect/>
          </a:stretch>
        </p:blipFill>
        <p:spPr>
          <a:xfrm flipH="1">
            <a:off x="2360563" y="0"/>
            <a:ext cx="6783439" cy="6857998"/>
          </a:xfrm>
          <a:prstGeom prst="rect">
            <a:avLst/>
          </a:prstGeom>
        </p:spPr>
      </p:pic>
      <p:sp>
        <p:nvSpPr>
          <p:cNvPr id="11" name="Rektangel 10"/>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2" name="Grupp 11"/>
          <p:cNvGrpSpPr/>
          <p:nvPr userDrawn="1"/>
        </p:nvGrpSpPr>
        <p:grpSpPr>
          <a:xfrm>
            <a:off x="828004" y="2589376"/>
            <a:ext cx="898553" cy="1424063"/>
            <a:chOff x="828000" y="2716969"/>
            <a:chExt cx="898553" cy="1424063"/>
          </a:xfrm>
        </p:grpSpPr>
        <p:pic>
          <p:nvPicPr>
            <p:cNvPr id="13" name="Bildobjekt 12" descr="gbg_st_cmyk_neg-01.png"/>
            <p:cNvPicPr>
              <a:picLocks noChangeAspect="1"/>
            </p:cNvPicPr>
            <p:nvPr userDrawn="1"/>
          </p:nvPicPr>
          <p:blipFill>
            <a:blip r:embed="rId3"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
        <p:nvSpPr>
          <p:cNvPr id="17"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 xmlns:p14="http://schemas.microsoft.com/office/powerpoint/2010/main" val="3177477847"/>
      </p:ext>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6" name="Platshållare för text 4"/>
          <p:cNvSpPr>
            <a:spLocks noGrp="1"/>
          </p:cNvSpPr>
          <p:nvPr>
            <p:ph type="body" sz="quarter" idx="16" hasCustomPrompt="1"/>
          </p:nvPr>
        </p:nvSpPr>
        <p:spPr>
          <a:xfrm>
            <a:off x="4859593" y="2507997"/>
            <a:ext cx="3583859"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2614402433"/>
      </p:ext>
    </p:extLst>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a:xfrm>
            <a:off x="457200" y="6356377"/>
            <a:ext cx="2133600" cy="365125"/>
          </a:xfrm>
          <a:prstGeom prst="rect">
            <a:avLst/>
          </a:prstGeom>
        </p:spPr>
        <p:txBody>
          <a:bodyPr/>
          <a:lstStyle/>
          <a:p>
            <a:endParaRPr lang="sv-SE">
              <a:solidFill>
                <a:srgbClr val="575757"/>
              </a:solidFill>
            </a:endParaRPr>
          </a:p>
        </p:txBody>
      </p:sp>
      <p:sp>
        <p:nvSpPr>
          <p:cNvPr id="6" name="Platshållare för sidfot 5"/>
          <p:cNvSpPr>
            <a:spLocks noGrp="1"/>
          </p:cNvSpPr>
          <p:nvPr>
            <p:ph type="ftr" sz="quarter" idx="11"/>
          </p:nvPr>
        </p:nvSpPr>
        <p:spPr/>
        <p:txBody>
          <a:bodyPr/>
          <a:lstStyle/>
          <a:p>
            <a:r>
              <a:rPr lang="sv-SE" smtClean="0">
                <a:solidFill>
                  <a:prstClr val="white"/>
                </a:solidFill>
              </a:rPr>
              <a:t>HÅLLBAR STAD - ÖPPEN FÖR VÄRLDEN</a:t>
            </a:r>
            <a:endParaRPr lang="sv-SE">
              <a:solidFill>
                <a:prstClr val="white"/>
              </a:solidFill>
            </a:endParaRPr>
          </a:p>
        </p:txBody>
      </p:sp>
      <p:sp>
        <p:nvSpPr>
          <p:cNvPr id="7" name="Platshållare för bildnummer 6"/>
          <p:cNvSpPr>
            <a:spLocks noGrp="1"/>
          </p:cNvSpPr>
          <p:nvPr>
            <p:ph type="sldNum" sz="quarter" idx="12"/>
          </p:nvPr>
        </p:nvSpPr>
        <p:spPr/>
        <p:txBody>
          <a:bodyPr/>
          <a:lstStyle/>
          <a:p>
            <a:fld id="{185AFEE7-91FB-408C-B3DF-676A74AF9789}" type="slidenum">
              <a:rPr lang="sv-SE" smtClean="0">
                <a:solidFill>
                  <a:prstClr val="white"/>
                </a:solidFill>
              </a:rPr>
              <a:pPr/>
              <a:t>‹#›</a:t>
            </a:fld>
            <a:endParaRPr lang="sv-SE">
              <a:solidFill>
                <a:prstClr val="white"/>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6" name="Platshållare för text 4"/>
          <p:cNvSpPr>
            <a:spLocks noGrp="1"/>
          </p:cNvSpPr>
          <p:nvPr>
            <p:ph type="body" sz="quarter" idx="16" hasCustomPrompt="1"/>
          </p:nvPr>
        </p:nvSpPr>
        <p:spPr>
          <a:xfrm>
            <a:off x="4859593" y="2507997"/>
            <a:ext cx="3583859"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2614402433"/>
      </p:ext>
    </p:extLst>
  </p:cSld>
  <p:clrMapOvr>
    <a:masterClrMapping/>
  </p:clrMapOvr>
  <p:transition spd="med">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sv-SE" smtClean="0">
                <a:solidFill>
                  <a:prstClr val="white"/>
                </a:solidFill>
              </a:rPr>
              <a:t>HÅLLBAR STAD - ÖPPEN FÖR VÄRLDEN</a:t>
            </a:r>
            <a:endParaRPr lang="en-GB" dirty="0">
              <a:solidFill>
                <a:prstClr val="white"/>
              </a:solidFill>
            </a:endParaRPr>
          </a:p>
        </p:txBody>
      </p:sp>
      <p:sp>
        <p:nvSpPr>
          <p:cNvPr id="10" name="Platshållare för text 12"/>
          <p:cNvSpPr>
            <a:spLocks noGrp="1"/>
          </p:cNvSpPr>
          <p:nvPr>
            <p:ph type="body" sz="quarter" idx="13" hasCustomPrompt="1"/>
          </p:nvPr>
        </p:nvSpPr>
        <p:spPr>
          <a:xfrm>
            <a:off x="522006" y="1440000"/>
            <a:ext cx="8228599"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3441254688"/>
      </p:ext>
    </p:extLst>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3" y="3"/>
            <a:ext cx="9143999" cy="6857998"/>
          </a:xfrm>
          <a:prstGeom prst="rect">
            <a:avLst/>
          </a:prstGeom>
        </p:spPr>
      </p:pic>
      <p:pic>
        <p:nvPicPr>
          <p:cNvPr id="11" name="Bildobjekt 10"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8004" y="2588783"/>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Rubrik 4"/>
          <p:cNvSpPr>
            <a:spLocks noGrp="1"/>
          </p:cNvSpPr>
          <p:nvPr>
            <p:ph type="title" hasCustomPrompt="1"/>
          </p:nvPr>
        </p:nvSpPr>
        <p:spPr>
          <a:xfrm>
            <a:off x="2980339" y="2405249"/>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9" y="3563641"/>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 xmlns:p14="http://schemas.microsoft.com/office/powerpoint/2010/main" val="1381257617"/>
      </p:ext>
    </p:extLst>
  </p:cSld>
  <p:clrMapOvr>
    <a:masterClrMapping/>
  </p:clrMapOvr>
  <p:transition spd="med">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6" name="Platshållare för text 4"/>
          <p:cNvSpPr>
            <a:spLocks noGrp="1"/>
          </p:cNvSpPr>
          <p:nvPr>
            <p:ph type="body" sz="quarter" idx="16" hasCustomPrompt="1"/>
          </p:nvPr>
        </p:nvSpPr>
        <p:spPr>
          <a:xfrm>
            <a:off x="4859593" y="2507997"/>
            <a:ext cx="3583859"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2614402433"/>
      </p:ext>
    </p:extLst>
  </p:cSld>
  <p:clrMapOvr>
    <a:masterClrMapping/>
  </p:clrMapOvr>
  <p:transition spd="med">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Rubrik, bild hel sida - blå ton ">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7" name="Rektangel 6"/>
          <p:cNvSpPr/>
          <p:nvPr userDrawn="1"/>
        </p:nvSpPr>
        <p:spPr>
          <a:xfrm>
            <a:off x="176400" y="3976582"/>
            <a:ext cx="8788384" cy="2179418"/>
          </a:xfrm>
          <a:prstGeom prst="rect">
            <a:avLst/>
          </a:prstGeom>
          <a:gradFill flip="none" rotWithShape="1">
            <a:gsLst>
              <a:gs pos="0">
                <a:srgbClr val="8CC2F2">
                  <a:alpha val="55000"/>
                  <a:lumMod val="40000"/>
                  <a:lumOff val="60000"/>
                </a:srgbClr>
              </a:gs>
              <a:gs pos="100000">
                <a:srgbClr val="FFFFFF">
                  <a:alpha val="55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19"/>
            <a:endParaRPr lang="en-GB">
              <a:solidFill>
                <a:prstClr val="white"/>
              </a:solidFill>
            </a:endParaRPr>
          </a:p>
        </p:txBody>
      </p:sp>
      <p:sp>
        <p:nvSpPr>
          <p:cNvPr id="6" name="Platshållare för sidfot 5"/>
          <p:cNvSpPr>
            <a:spLocks noGrp="1"/>
          </p:cNvSpPr>
          <p:nvPr>
            <p:ph type="ftr" sz="quarter" idx="14"/>
          </p:nvPr>
        </p:nvSpPr>
        <p:spPr/>
        <p:txBody>
          <a:bodyPr/>
          <a:lstStyle/>
          <a:p>
            <a:r>
              <a:rPr lang="en-GB" smtClean="0">
                <a:solidFill>
                  <a:prstClr val="white"/>
                </a:solidFill>
              </a:rPr>
              <a:t>så styrs Göteborg</a:t>
            </a:r>
            <a:endParaRPr lang="en-GB" dirty="0">
              <a:solidFill>
                <a:prstClr val="white"/>
              </a:solidFill>
            </a:endParaRPr>
          </a:p>
        </p:txBody>
      </p:sp>
      <p:sp>
        <p:nvSpPr>
          <p:cNvPr id="9" name="Platshållare för bildnummer 8"/>
          <p:cNvSpPr>
            <a:spLocks noGrp="1"/>
          </p:cNvSpPr>
          <p:nvPr>
            <p:ph type="sldNum" sz="quarter" idx="15"/>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Tree>
    <p:extLst>
      <p:ext uri="{BB962C8B-B14F-4D97-AF65-F5344CB8AC3E}">
        <p14:creationId xmlns:p14="http://schemas.microsoft.com/office/powerpoint/2010/main" xmlns="" val="1900468841"/>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Tree>
    <p:extLst>
      <p:ext uri="{BB962C8B-B14F-4D97-AF65-F5344CB8AC3E}">
        <p14:creationId xmlns:p14="http://schemas.microsoft.com/office/powerpoint/2010/main" xmlns="" val="2934426288"/>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6" name="Platshållare för text 4"/>
          <p:cNvSpPr>
            <a:spLocks noGrp="1"/>
          </p:cNvSpPr>
          <p:nvPr>
            <p:ph type="body" sz="quarter" idx="16" hasCustomPrompt="1"/>
          </p:nvPr>
        </p:nvSpPr>
        <p:spPr>
          <a:xfrm>
            <a:off x="4859593" y="2507997"/>
            <a:ext cx="3583859"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2614402433"/>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91"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64005436"/>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5"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3"/>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665383926"/>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5"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628318700"/>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p14="http://schemas.microsoft.com/office/powerpoint/2010/main" xmlns="" val="377501513"/>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2002246433"/>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8.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1.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25.xml"/><Relationship Id="rId4" Type="http://schemas.openxmlformats.org/officeDocument/2006/relationships/image" Target="../media/image8.png"/></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42.xml"/></Relationships>
</file>

<file path=ppt/slideMasters/_rels/slideMaster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44.xml"/></Relationships>
</file>

<file path=ppt/slideMasters/_rels/slideMaster45.xml.rels><?xml version="1.0" encoding="UTF-8" standalone="yes"?>
<Relationships xmlns="http://schemas.openxmlformats.org/package/2006/relationships"><Relationship Id="rId3" Type="http://schemas.openxmlformats.org/officeDocument/2006/relationships/theme" Target="../theme/theme45.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8.png"/><Relationship Id="rId4" Type="http://schemas.openxmlformats.org/officeDocument/2006/relationships/image" Target="../media/image1.jpeg"/></Relationships>
</file>

<file path=ppt/slideMasters/_rels/slideMaster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46.xml"/></Relationships>
</file>

<file path=ppt/slideMasters/_rels/slideMaster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7.xml"/><Relationship Id="rId1" Type="http://schemas.openxmlformats.org/officeDocument/2006/relationships/slideLayout" Target="../slideLayouts/slideLayout28.xml"/><Relationship Id="rId4" Type="http://schemas.openxmlformats.org/officeDocument/2006/relationships/image" Target="../media/image8.png"/></Relationships>
</file>

<file path=ppt/slideMasters/_rels/slideMaster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48.xml"/></Relationships>
</file>

<file path=ppt/slideMasters/_rels/slideMaster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9.xml"/><Relationship Id="rId1" Type="http://schemas.openxmlformats.org/officeDocument/2006/relationships/slideLayout" Target="../slideLayouts/slideLayout29.xml"/><Relationship Id="rId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6" cstate="screen"/>
          <a:srcRect/>
          <a:stretch>
            <a:fillRect/>
          </a:stretch>
        </p:blipFill>
        <p:spPr>
          <a:xfrm flipH="1">
            <a:off x="0" y="6095564"/>
            <a:ext cx="9143997" cy="762435"/>
          </a:xfrm>
          <a:prstGeom prst="rect">
            <a:avLst/>
          </a:prstGeom>
        </p:spPr>
      </p:pic>
      <p:sp>
        <p:nvSpPr>
          <p:cNvPr id="2" name="Platshållare för rubrik 1"/>
          <p:cNvSpPr>
            <a:spLocks noGrp="1"/>
          </p:cNvSpPr>
          <p:nvPr>
            <p:ph type="title"/>
          </p:nvPr>
        </p:nvSpPr>
        <p:spPr>
          <a:xfrm>
            <a:off x="522003" y="475705"/>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3"/>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9" name="Bildobjekt 8" descr="öppen.png"/>
          <p:cNvPicPr>
            <a:picLocks noChangeAspect="1"/>
          </p:cNvPicPr>
          <p:nvPr/>
        </p:nvPicPr>
        <p:blipFill>
          <a:blip r:embed="rId17" cstate="screen"/>
          <a:stretch>
            <a:fillRect/>
          </a:stretch>
        </p:blipFill>
        <p:spPr>
          <a:xfrm>
            <a:off x="522000" y="6419468"/>
            <a:ext cx="2383541" cy="252985"/>
          </a:xfrm>
          <a:prstGeom prst="rect">
            <a:avLst/>
          </a:prstGeom>
        </p:spPr>
      </p:pic>
      <p:pic>
        <p:nvPicPr>
          <p:cNvPr id="10" name="Bildobjekt 9" descr="gbg_li_col.png"/>
          <p:cNvPicPr>
            <a:picLocks noChangeAspect="1"/>
          </p:cNvPicPr>
          <p:nvPr/>
        </p:nvPicPr>
        <p:blipFill>
          <a:blip r:embed="rId18" cstate="screen"/>
          <a:stretch>
            <a:fillRect/>
          </a:stretch>
        </p:blipFill>
        <p:spPr>
          <a:xfrm>
            <a:off x="7571231" y="613646"/>
            <a:ext cx="1107796" cy="367680"/>
          </a:xfrm>
          <a:prstGeom prst="rect">
            <a:avLst/>
          </a:prstGeom>
        </p:spPr>
      </p:pic>
      <p:cxnSp>
        <p:nvCxnSpPr>
          <p:cNvPr id="12" name="Rak 11"/>
          <p:cNvCxnSpPr/>
          <p:nvPr/>
        </p:nvCxnSpPr>
        <p:spPr>
          <a:xfrm>
            <a:off x="7397751" y="581024"/>
            <a:ext cx="0" cy="396000"/>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68885064"/>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5" r:id="rId12"/>
    <p:sldLayoutId id="2147483917" r:id="rId13"/>
    <p:sldLayoutId id="2147484022" r:id="rId14"/>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2" cstate="screen"/>
          <a:srcRect/>
          <a:stretch>
            <a:fillRect/>
          </a:stretch>
        </p:blipFill>
        <p:spPr>
          <a:xfrm flipH="1">
            <a:off x="4" y="6095564"/>
            <a:ext cx="9143997" cy="762435"/>
          </a:xfrm>
          <a:prstGeom prst="rect">
            <a:avLst/>
          </a:prstGeom>
        </p:spPr>
      </p:pic>
      <p:sp>
        <p:nvSpPr>
          <p:cNvPr id="2" name="Platshållare för rubrik 1"/>
          <p:cNvSpPr>
            <a:spLocks noGrp="1"/>
          </p:cNvSpPr>
          <p:nvPr>
            <p:ph type="title"/>
          </p:nvPr>
        </p:nvSpPr>
        <p:spPr>
          <a:xfrm>
            <a:off x="522003" y="475706"/>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3"/>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4"/>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pPr defTabSz="457119"/>
            <a:r>
              <a:rPr lang="en-GB" dirty="0" smtClean="0">
                <a:solidFill>
                  <a:prstClr val="white"/>
                </a:solidFill>
              </a:rPr>
              <a:t>HÅLLBAR STAD – ÖPPEN FÖR VÄRLDEN </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pPr defTabSz="457119"/>
            <a:fld id="{CCB980A4-8073-2E47-BD49-CDC58DACAC28}" type="slidenum">
              <a:rPr lang="sv-SE" smtClean="0">
                <a:solidFill>
                  <a:prstClr val="white"/>
                </a:solidFill>
              </a:rPr>
              <a:pPr defTabSz="457119"/>
              <a:t>‹#›</a:t>
            </a:fld>
            <a:endParaRPr lang="sv-SE" dirty="0">
              <a:solidFill>
                <a:prstClr val="white"/>
              </a:solidFill>
            </a:endParaRPr>
          </a:p>
        </p:txBody>
      </p:sp>
      <p:pic>
        <p:nvPicPr>
          <p:cNvPr id="8" name="Bildobjekt 7" descr="Logo.png"/>
          <p:cNvPicPr>
            <a:picLocks noChangeAspect="1"/>
          </p:cNvPicPr>
          <p:nvPr/>
        </p:nvPicPr>
        <p:blipFill>
          <a:blip r:embed="rId1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4017" r:id="rId8"/>
    <p:sldLayoutId id="2147484023" r:id="rId9"/>
    <p:sldLayoutId id="2147484024" r:id="rId10"/>
  </p:sldLayoutIdLst>
  <p:transition spd="med">
    <p:fade/>
  </p:transition>
  <p:timing>
    <p:tnLst>
      <p:par>
        <p:cTn id="1" dur="indefinite" restart="never" nodeType="tmRoot"/>
      </p:par>
    </p:tnLst>
  </p:timing>
  <p:hf hdr="0" dt="0"/>
  <p:txStyles>
    <p:titleStyle>
      <a:lvl1pPr algn="l" defTabSz="457119"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79968" indent="-179968" algn="l" defTabSz="457119"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421" indent="-263479" algn="l" defTabSz="457119"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421" indent="-263479" algn="l" defTabSz="457119"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421" indent="-263479" algn="l" defTabSz="457119"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421" indent="-263479" algn="l" defTabSz="457119"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156" indent="-228560" algn="l" defTabSz="457119" rtl="0" eaLnBrk="1" latinLnBrk="0" hangingPunct="1">
        <a:spcBef>
          <a:spcPct val="20000"/>
        </a:spcBef>
        <a:buFont typeface="Arial"/>
        <a:buChar char="•"/>
        <a:defRPr sz="2000" kern="1200">
          <a:solidFill>
            <a:schemeClr val="tx1"/>
          </a:solidFill>
          <a:latin typeface="+mn-lt"/>
          <a:ea typeface="+mn-ea"/>
          <a:cs typeface="+mn-cs"/>
        </a:defRPr>
      </a:lvl6pPr>
      <a:lvl7pPr marL="2971275" indent="-228560" algn="l" defTabSz="457119" rtl="0" eaLnBrk="1" latinLnBrk="0" hangingPunct="1">
        <a:spcBef>
          <a:spcPct val="20000"/>
        </a:spcBef>
        <a:buFont typeface="Arial"/>
        <a:buChar char="•"/>
        <a:defRPr sz="2000" kern="1200">
          <a:solidFill>
            <a:schemeClr val="tx1"/>
          </a:solidFill>
          <a:latin typeface="+mn-lt"/>
          <a:ea typeface="+mn-ea"/>
          <a:cs typeface="+mn-cs"/>
        </a:defRPr>
      </a:lvl7pPr>
      <a:lvl8pPr marL="3428395" indent="-228560" algn="l" defTabSz="457119" rtl="0" eaLnBrk="1" latinLnBrk="0" hangingPunct="1">
        <a:spcBef>
          <a:spcPct val="20000"/>
        </a:spcBef>
        <a:buFont typeface="Arial"/>
        <a:buChar char="•"/>
        <a:defRPr sz="2000" kern="1200">
          <a:solidFill>
            <a:schemeClr val="tx1"/>
          </a:solidFill>
          <a:latin typeface="+mn-lt"/>
          <a:ea typeface="+mn-ea"/>
          <a:cs typeface="+mn-cs"/>
        </a:defRPr>
      </a:lvl8pPr>
      <a:lvl9pPr marL="3885514" indent="-228560" algn="l" defTabSz="45711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19" rtl="0" eaLnBrk="1" latinLnBrk="0" hangingPunct="1">
        <a:defRPr sz="1800" kern="1200">
          <a:solidFill>
            <a:schemeClr val="tx1"/>
          </a:solidFill>
          <a:latin typeface="+mn-lt"/>
          <a:ea typeface="+mn-ea"/>
          <a:cs typeface="+mn-cs"/>
        </a:defRPr>
      </a:lvl1pPr>
      <a:lvl2pPr marL="457119" algn="l" defTabSz="457119" rtl="0" eaLnBrk="1" latinLnBrk="0" hangingPunct="1">
        <a:defRPr sz="1800" kern="1200">
          <a:solidFill>
            <a:schemeClr val="tx1"/>
          </a:solidFill>
          <a:latin typeface="+mn-lt"/>
          <a:ea typeface="+mn-ea"/>
          <a:cs typeface="+mn-cs"/>
        </a:defRPr>
      </a:lvl2pPr>
      <a:lvl3pPr marL="914239" algn="l" defTabSz="457119" rtl="0" eaLnBrk="1" latinLnBrk="0" hangingPunct="1">
        <a:defRPr sz="1800" kern="1200">
          <a:solidFill>
            <a:schemeClr val="tx1"/>
          </a:solidFill>
          <a:latin typeface="+mn-lt"/>
          <a:ea typeface="+mn-ea"/>
          <a:cs typeface="+mn-cs"/>
        </a:defRPr>
      </a:lvl3pPr>
      <a:lvl4pPr marL="1371358" algn="l" defTabSz="457119" rtl="0" eaLnBrk="1" latinLnBrk="0" hangingPunct="1">
        <a:defRPr sz="1800" kern="1200">
          <a:solidFill>
            <a:schemeClr val="tx1"/>
          </a:solidFill>
          <a:latin typeface="+mn-lt"/>
          <a:ea typeface="+mn-ea"/>
          <a:cs typeface="+mn-cs"/>
        </a:defRPr>
      </a:lvl4pPr>
      <a:lvl5pPr marL="1828477" algn="l" defTabSz="457119" rtl="0" eaLnBrk="1" latinLnBrk="0" hangingPunct="1">
        <a:defRPr sz="1800" kern="1200">
          <a:solidFill>
            <a:schemeClr val="tx1"/>
          </a:solidFill>
          <a:latin typeface="+mn-lt"/>
          <a:ea typeface="+mn-ea"/>
          <a:cs typeface="+mn-cs"/>
        </a:defRPr>
      </a:lvl5pPr>
      <a:lvl6pPr marL="2285596" algn="l" defTabSz="457119" rtl="0" eaLnBrk="1" latinLnBrk="0" hangingPunct="1">
        <a:defRPr sz="1800" kern="1200">
          <a:solidFill>
            <a:schemeClr val="tx1"/>
          </a:solidFill>
          <a:latin typeface="+mn-lt"/>
          <a:ea typeface="+mn-ea"/>
          <a:cs typeface="+mn-cs"/>
        </a:defRPr>
      </a:lvl6pPr>
      <a:lvl7pPr marL="2742716" algn="l" defTabSz="457119" rtl="0" eaLnBrk="1" latinLnBrk="0" hangingPunct="1">
        <a:defRPr sz="1800" kern="1200">
          <a:solidFill>
            <a:schemeClr val="tx1"/>
          </a:solidFill>
          <a:latin typeface="+mn-lt"/>
          <a:ea typeface="+mn-ea"/>
          <a:cs typeface="+mn-cs"/>
        </a:defRPr>
      </a:lvl7pPr>
      <a:lvl8pPr marL="3199835" algn="l" defTabSz="457119" rtl="0" eaLnBrk="1" latinLnBrk="0" hangingPunct="1">
        <a:defRPr sz="1800" kern="1200">
          <a:solidFill>
            <a:schemeClr val="tx1"/>
          </a:solidFill>
          <a:latin typeface="+mn-lt"/>
          <a:ea typeface="+mn-ea"/>
          <a:cs typeface="+mn-cs"/>
        </a:defRPr>
      </a:lvl8pPr>
      <a:lvl9pPr marL="3656954" algn="l" defTabSz="457119"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3" cstate="screen"/>
          <a:srcRect/>
          <a:stretch>
            <a:fillRect/>
          </a:stretch>
        </p:blipFill>
        <p:spPr>
          <a:xfrm flipH="1">
            <a:off x="0" y="6095564"/>
            <a:ext cx="9143997" cy="762435"/>
          </a:xfrm>
          <a:prstGeom prst="rect">
            <a:avLst/>
          </a:prstGeom>
        </p:spPr>
      </p:pic>
      <p:sp>
        <p:nvSpPr>
          <p:cNvPr id="2" name="Platshållare för rubrik 1"/>
          <p:cNvSpPr>
            <a:spLocks noGrp="1"/>
          </p:cNvSpPr>
          <p:nvPr>
            <p:ph type="title"/>
          </p:nvPr>
        </p:nvSpPr>
        <p:spPr>
          <a:xfrm>
            <a:off x="522003" y="475705"/>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3"/>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3"/>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solidFill>
                  <a:prstClr val="white"/>
                </a:solidFill>
              </a:rPr>
              <a:t>HÅLLBAR STAD – ÖPPEN FÖR VÄRLDEN </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397749" y="1"/>
            <a:ext cx="1746251" cy="977900"/>
          </a:xfrm>
          <a:prstGeom prst="rect">
            <a:avLst/>
          </a:prstGeom>
        </p:spPr>
      </p:pic>
    </p:spTree>
    <p:extLst>
      <p:ext uri="{BB962C8B-B14F-4D97-AF65-F5344CB8AC3E}">
        <p14:creationId xmlns:p14="http://schemas.microsoft.com/office/powerpoint/2010/main" xmlns="" val="2168885064"/>
      </p:ext>
    </p:extLst>
  </p:cSld>
  <p:clrMap bg1="lt1" tx1="dk1" bg2="lt2" tx2="dk2" accent1="accent1" accent2="accent2" accent3="accent3" accent4="accent4" accent5="accent5" accent6="accent6" hlink="hlink" folHlink="folHlink"/>
  <p:sldLayoutIdLst>
    <p:sldLayoutId id="2147483928" r:id="rId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58803" y="586800"/>
            <a:ext cx="6738951" cy="1013400"/>
          </a:xfrm>
          <a:prstGeom prst="rect">
            <a:avLst/>
          </a:prstGeom>
        </p:spPr>
        <p:txBody>
          <a:bodyPr vert="horz" lIns="0" tIns="0" rIns="0" bIns="0" rtlCol="0" anchor="t" anchorCtr="0">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6588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2601117176"/>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542925" indent="-36195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542925" indent="-361950"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542925" indent="-361950"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542925" indent="-361950"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4"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sldLayoutIdLst>
    <p:sldLayoutId id="2147484012" r:id="rId1"/>
    <p:sldLayoutId id="2147484016" r:id="rId2"/>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8" name="Bildobjekt 7" descr="Logo.png"/>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38458407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3" cstate="screen"/>
          <a:srcRect/>
          <a:stretch>
            <a:fillRect/>
          </a:stretch>
        </p:blipFill>
        <p:spPr>
          <a:xfrm flipH="1">
            <a:off x="0" y="6095564"/>
            <a:ext cx="9143997" cy="762435"/>
          </a:xfrm>
          <a:prstGeom prst="rect">
            <a:avLst/>
          </a:prstGeom>
        </p:spPr>
      </p:pic>
      <p:sp>
        <p:nvSpPr>
          <p:cNvPr id="2" name="Platshållare för rubrik 1"/>
          <p:cNvSpPr>
            <a:spLocks noGrp="1"/>
          </p:cNvSpPr>
          <p:nvPr>
            <p:ph type="title"/>
          </p:nvPr>
        </p:nvSpPr>
        <p:spPr>
          <a:xfrm>
            <a:off x="522003" y="475705"/>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3"/>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3"/>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solidFill>
                  <a:prstClr val="white"/>
                </a:solidFill>
              </a:rPr>
              <a:t>HÅLLBAR STAD – ÖPPEN FÖR VÄRLDEN </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sldLayoutIdLst>
    <p:sldLayoutId id="2147484015" r:id="rId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0" y="6095563"/>
            <a:ext cx="9143997" cy="762435"/>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solidFill>
                  <a:prstClr val="white"/>
                </a:solidFill>
              </a:rPr>
              <a:t>HÅLLBAR STAD – ÖPPEN FÖR VÄRLDEN </a:t>
            </a:r>
            <a:endParaRPr lang="en-GB" dirty="0">
              <a:solidFill>
                <a:prstClr val="white"/>
              </a:solidFill>
            </a:endParaRPr>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50" y="0"/>
            <a:ext cx="1746250"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3" cstate="screen"/>
          <a:srcRect/>
          <a:stretch>
            <a:fillRect/>
          </a:stretch>
        </p:blipFill>
        <p:spPr>
          <a:xfrm flipH="1">
            <a:off x="1" y="6095563"/>
            <a:ext cx="9143997" cy="762435"/>
          </a:xfrm>
          <a:prstGeom prst="rect">
            <a:avLst/>
          </a:prstGeom>
        </p:spPr>
      </p:pic>
      <p:sp>
        <p:nvSpPr>
          <p:cNvPr id="2" name="Platshållare för rubrik 1"/>
          <p:cNvSpPr>
            <a:spLocks noGrp="1"/>
          </p:cNvSpPr>
          <p:nvPr>
            <p:ph type="title"/>
          </p:nvPr>
        </p:nvSpPr>
        <p:spPr>
          <a:xfrm>
            <a:off x="522000" y="475703"/>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1"/>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pPr defTabSz="457119"/>
            <a:r>
              <a:rPr lang="en-GB" dirty="0" smtClean="0">
                <a:solidFill>
                  <a:prstClr val="white"/>
                </a:solidFill>
              </a:rPr>
              <a:t>HÅLLBAR STAD – ÖPPEN FÖR VÄRLDEN </a:t>
            </a:r>
            <a:endParaRPr lang="en-GB" dirty="0">
              <a:solidFill>
                <a:prstClr val="white"/>
              </a:solidFill>
            </a:endParaRPr>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pPr defTabSz="457119"/>
            <a:fld id="{CCB980A4-8073-2E47-BD49-CDC58DACAC28}" type="slidenum">
              <a:rPr lang="sv-SE" smtClean="0">
                <a:solidFill>
                  <a:prstClr val="white"/>
                </a:solidFill>
              </a:rPr>
              <a:pPr defTabSz="457119"/>
              <a:t>‹#›</a:t>
            </a:fld>
            <a:endParaRPr lang="sv-SE" dirty="0">
              <a:solidFill>
                <a:prstClr val="white"/>
              </a:solidFill>
            </a:endParaRPr>
          </a:p>
        </p:txBody>
      </p:sp>
      <p:pic>
        <p:nvPicPr>
          <p:cNvPr id="8" name="Bildobjekt 7" descr="Logo.png"/>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7397750" y="0"/>
            <a:ext cx="1746250"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sldLayoutIdLst>
    <p:sldLayoutId id="2147484021" r:id="rId1"/>
  </p:sldLayoutIdLst>
  <p:transition spd="med">
    <p:fade/>
  </p:transition>
  <p:timing>
    <p:tnLst>
      <p:par>
        <p:cTn id="1" dur="indefinite" restart="never" nodeType="tmRoot"/>
      </p:par>
    </p:tnLst>
  </p:timing>
  <p:hf hdr="0" dt="0"/>
  <p:txStyles>
    <p:titleStyle>
      <a:lvl1pPr algn="l" defTabSz="457119"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79968" indent="-179968" algn="l" defTabSz="457119"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421" indent="-263479" algn="l" defTabSz="457119"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421" indent="-263479" algn="l" defTabSz="457119"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421" indent="-263479" algn="l" defTabSz="457119"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421" indent="-263479" algn="l" defTabSz="457119"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156" indent="-228560" algn="l" defTabSz="457119" rtl="0" eaLnBrk="1" latinLnBrk="0" hangingPunct="1">
        <a:spcBef>
          <a:spcPct val="20000"/>
        </a:spcBef>
        <a:buFont typeface="Arial"/>
        <a:buChar char="•"/>
        <a:defRPr sz="2000" kern="1200">
          <a:solidFill>
            <a:schemeClr val="tx1"/>
          </a:solidFill>
          <a:latin typeface="+mn-lt"/>
          <a:ea typeface="+mn-ea"/>
          <a:cs typeface="+mn-cs"/>
        </a:defRPr>
      </a:lvl6pPr>
      <a:lvl7pPr marL="2971275" indent="-228560" algn="l" defTabSz="457119" rtl="0" eaLnBrk="1" latinLnBrk="0" hangingPunct="1">
        <a:spcBef>
          <a:spcPct val="20000"/>
        </a:spcBef>
        <a:buFont typeface="Arial"/>
        <a:buChar char="•"/>
        <a:defRPr sz="2000" kern="1200">
          <a:solidFill>
            <a:schemeClr val="tx1"/>
          </a:solidFill>
          <a:latin typeface="+mn-lt"/>
          <a:ea typeface="+mn-ea"/>
          <a:cs typeface="+mn-cs"/>
        </a:defRPr>
      </a:lvl7pPr>
      <a:lvl8pPr marL="3428395" indent="-228560" algn="l" defTabSz="457119" rtl="0" eaLnBrk="1" latinLnBrk="0" hangingPunct="1">
        <a:spcBef>
          <a:spcPct val="20000"/>
        </a:spcBef>
        <a:buFont typeface="Arial"/>
        <a:buChar char="•"/>
        <a:defRPr sz="2000" kern="1200">
          <a:solidFill>
            <a:schemeClr val="tx1"/>
          </a:solidFill>
          <a:latin typeface="+mn-lt"/>
          <a:ea typeface="+mn-ea"/>
          <a:cs typeface="+mn-cs"/>
        </a:defRPr>
      </a:lvl8pPr>
      <a:lvl9pPr marL="3885514" indent="-228560" algn="l" defTabSz="45711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19" rtl="0" eaLnBrk="1" latinLnBrk="0" hangingPunct="1">
        <a:defRPr sz="1800" kern="1200">
          <a:solidFill>
            <a:schemeClr val="tx1"/>
          </a:solidFill>
          <a:latin typeface="+mn-lt"/>
          <a:ea typeface="+mn-ea"/>
          <a:cs typeface="+mn-cs"/>
        </a:defRPr>
      </a:lvl1pPr>
      <a:lvl2pPr marL="457119" algn="l" defTabSz="457119" rtl="0" eaLnBrk="1" latinLnBrk="0" hangingPunct="1">
        <a:defRPr sz="1800" kern="1200">
          <a:solidFill>
            <a:schemeClr val="tx1"/>
          </a:solidFill>
          <a:latin typeface="+mn-lt"/>
          <a:ea typeface="+mn-ea"/>
          <a:cs typeface="+mn-cs"/>
        </a:defRPr>
      </a:lvl2pPr>
      <a:lvl3pPr marL="914239" algn="l" defTabSz="457119" rtl="0" eaLnBrk="1" latinLnBrk="0" hangingPunct="1">
        <a:defRPr sz="1800" kern="1200">
          <a:solidFill>
            <a:schemeClr val="tx1"/>
          </a:solidFill>
          <a:latin typeface="+mn-lt"/>
          <a:ea typeface="+mn-ea"/>
          <a:cs typeface="+mn-cs"/>
        </a:defRPr>
      </a:lvl3pPr>
      <a:lvl4pPr marL="1371358" algn="l" defTabSz="457119" rtl="0" eaLnBrk="1" latinLnBrk="0" hangingPunct="1">
        <a:defRPr sz="1800" kern="1200">
          <a:solidFill>
            <a:schemeClr val="tx1"/>
          </a:solidFill>
          <a:latin typeface="+mn-lt"/>
          <a:ea typeface="+mn-ea"/>
          <a:cs typeface="+mn-cs"/>
        </a:defRPr>
      </a:lvl4pPr>
      <a:lvl5pPr marL="1828477" algn="l" defTabSz="457119" rtl="0" eaLnBrk="1" latinLnBrk="0" hangingPunct="1">
        <a:defRPr sz="1800" kern="1200">
          <a:solidFill>
            <a:schemeClr val="tx1"/>
          </a:solidFill>
          <a:latin typeface="+mn-lt"/>
          <a:ea typeface="+mn-ea"/>
          <a:cs typeface="+mn-cs"/>
        </a:defRPr>
      </a:lvl5pPr>
      <a:lvl6pPr marL="2285596" algn="l" defTabSz="457119" rtl="0" eaLnBrk="1" latinLnBrk="0" hangingPunct="1">
        <a:defRPr sz="1800" kern="1200">
          <a:solidFill>
            <a:schemeClr val="tx1"/>
          </a:solidFill>
          <a:latin typeface="+mn-lt"/>
          <a:ea typeface="+mn-ea"/>
          <a:cs typeface="+mn-cs"/>
        </a:defRPr>
      </a:lvl6pPr>
      <a:lvl7pPr marL="2742716" algn="l" defTabSz="457119" rtl="0" eaLnBrk="1" latinLnBrk="0" hangingPunct="1">
        <a:defRPr sz="1800" kern="1200">
          <a:solidFill>
            <a:schemeClr val="tx1"/>
          </a:solidFill>
          <a:latin typeface="+mn-lt"/>
          <a:ea typeface="+mn-ea"/>
          <a:cs typeface="+mn-cs"/>
        </a:defRPr>
      </a:lvl7pPr>
      <a:lvl8pPr marL="3199835" algn="l" defTabSz="457119" rtl="0" eaLnBrk="1" latinLnBrk="0" hangingPunct="1">
        <a:defRPr sz="1800" kern="1200">
          <a:solidFill>
            <a:schemeClr val="tx1"/>
          </a:solidFill>
          <a:latin typeface="+mn-lt"/>
          <a:ea typeface="+mn-ea"/>
          <a:cs typeface="+mn-cs"/>
        </a:defRPr>
      </a:lvl8pPr>
      <a:lvl9pPr marL="3656954" algn="l" defTabSz="45711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2" cstate="screen"/>
          <a:srcRect/>
          <a:stretch>
            <a:fillRect/>
          </a:stretch>
        </p:blipFill>
        <p:spPr>
          <a:xfrm flipH="1">
            <a:off x="12" y="6095588"/>
            <a:ext cx="9143997" cy="762435"/>
          </a:xfrm>
          <a:prstGeom prst="rect">
            <a:avLst/>
          </a:prstGeom>
        </p:spPr>
      </p:pic>
      <p:sp>
        <p:nvSpPr>
          <p:cNvPr id="2" name="Platshållare för rubrik 1"/>
          <p:cNvSpPr>
            <a:spLocks noGrp="1"/>
          </p:cNvSpPr>
          <p:nvPr>
            <p:ph type="title"/>
          </p:nvPr>
        </p:nvSpPr>
        <p:spPr>
          <a:xfrm>
            <a:off x="522003" y="475728"/>
            <a:ext cx="6738951"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7"/>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77"/>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sv-SE" smtClean="0">
                <a:solidFill>
                  <a:prstClr val="white"/>
                </a:solidFill>
              </a:rPr>
              <a:t>HÅLLBAR STAD - ÖPPEN FÖR VÄRLDEN</a:t>
            </a:r>
            <a:endParaRPr lang="en-GB" dirty="0">
              <a:solidFill>
                <a:prstClr val="white"/>
              </a:solidFill>
            </a:endParaRPr>
          </a:p>
        </p:txBody>
      </p:sp>
      <p:sp>
        <p:nvSpPr>
          <p:cNvPr id="6" name="Platshållare för bildnummer 5"/>
          <p:cNvSpPr>
            <a:spLocks noGrp="1"/>
          </p:cNvSpPr>
          <p:nvPr>
            <p:ph type="sldNum" sz="quarter" idx="4"/>
          </p:nvPr>
        </p:nvSpPr>
        <p:spPr>
          <a:xfrm>
            <a:off x="8298053" y="6269050"/>
            <a:ext cx="452547"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397749" y="1"/>
            <a:ext cx="1746251"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57.xml"/><Relationship Id="rId1" Type="http://schemas.openxmlformats.org/officeDocument/2006/relationships/slideLayout" Target="../slideLayouts/slideLayout25.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8.xml"/><Relationship Id="rId1" Type="http://schemas.openxmlformats.org/officeDocument/2006/relationships/slideLayout" Target="../slideLayouts/slideLayout2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8" Type="http://schemas.openxmlformats.org/officeDocument/2006/relationships/hyperlink" Target="http://www.google.se/url?sa=i&amp;rct=j&amp;q=&amp;esrc=s&amp;frm=1&amp;source=images&amp;cd=&amp;cad=rja&amp;uact=8&amp;docid=A_NFlkG4D4UJWM&amp;tbnid=fyXBQ680c-xjvM:&amp;ved=0CAUQjRw&amp;url=http://www.battreaffarer.nu/nyheter/default.asp?id=133&amp;ei=-ndzU8yeL7SByQP4moHYBA&amp;bvm=bv.66699033,d.bGQ&amp;psig=AFQjCNFczfBAyWYXI-jqlQbDvRfJojUP3g&amp;ust=1400162666428704" TargetMode="External"/><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29.jpeg"/></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6.xml"/><Relationship Id="rId5" Type="http://schemas.openxmlformats.org/officeDocument/2006/relationships/image" Target="../media/image31.png"/><Relationship Id="rId4" Type="http://schemas.openxmlformats.org/officeDocument/2006/relationships/hyperlink" Target="http://www.google.se/url?sa=i&amp;rct=j&amp;q=&amp;esrc=s&amp;source=images&amp;cd=&amp;cad=rja&amp;uact=8&amp;ved=0ahUKEwiRtYHsvq7LAhWDAJoKHbK8BQMQjRwIBw&amp;url=http://delarygokart.se/regler.html&amp;bvm=bv.116274245,d.bGs&amp;psig=AFQjCNEQwtS4bQMbLqSnb5x6i5qXAsYPpw&amp;ust=1457437184439082"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16.xml"/><Relationship Id="rId6" Type="http://schemas.openxmlformats.org/officeDocument/2006/relationships/image" Target="../media/image35.jpeg"/><Relationship Id="rId5" Type="http://schemas.openxmlformats.org/officeDocument/2006/relationships/image" Target="../media/image13.jpeg"/><Relationship Id="rId4" Type="http://schemas.openxmlformats.org/officeDocument/2006/relationships/image" Target="../media/image34.png"/></Relationships>
</file>

<file path=ppt/slides/_rels/slide7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16.xml"/><Relationship Id="rId5" Type="http://schemas.openxmlformats.org/officeDocument/2006/relationships/image" Target="../media/image35.jpeg"/><Relationship Id="rId4" Type="http://schemas.openxmlformats.org/officeDocument/2006/relationships/image" Target="../media/image36.jpeg"/></Relationships>
</file>

<file path=ppt/slides/_rels/slide7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2.xml"/><Relationship Id="rId1" Type="http://schemas.openxmlformats.org/officeDocument/2006/relationships/slideLayout" Target="../slideLayouts/slideLayout16.xml"/><Relationship Id="rId6" Type="http://schemas.openxmlformats.org/officeDocument/2006/relationships/diagramColors" Target="../diagrams/colors12.xml"/><Relationship Id="rId11" Type="http://schemas.openxmlformats.org/officeDocument/2006/relationships/image" Target="../media/image35.jpeg"/><Relationship Id="rId5" Type="http://schemas.openxmlformats.org/officeDocument/2006/relationships/diagramQuickStyle" Target="../diagrams/quickStyle12.xml"/><Relationship Id="rId10" Type="http://schemas.openxmlformats.org/officeDocument/2006/relationships/image" Target="../media/image33.jpeg"/><Relationship Id="rId4" Type="http://schemas.openxmlformats.org/officeDocument/2006/relationships/diagramLayout" Target="../diagrams/layout12.xml"/><Relationship Id="rId9" Type="http://schemas.openxmlformats.org/officeDocument/2006/relationships/image" Target="../media/image36.jpeg"/></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3.xml"/><Relationship Id="rId1" Type="http://schemas.openxmlformats.org/officeDocument/2006/relationships/slideLayout" Target="../slideLayouts/slideLayout2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1.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slide" Target="slide8.xml"/><Relationship Id="rId9" Type="http://schemas.microsoft.com/office/2007/relationships/diagramDrawing" Target="../diagrams/drawing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0.xml"/><Relationship Id="rId1" Type="http://schemas.openxmlformats.org/officeDocument/2006/relationships/slideLayout" Target="../slideLayouts/slideLayout16.xml"/><Relationship Id="rId6" Type="http://schemas.openxmlformats.org/officeDocument/2006/relationships/image" Target="../media/image42.jpeg"/><Relationship Id="rId5" Type="http://schemas.openxmlformats.org/officeDocument/2006/relationships/hyperlink" Target="http://www.google.se/url?sa=i&amp;rct=j&amp;q=&amp;esrc=s&amp;source=images&amp;cd=&amp;cad=rja&amp;uact=8&amp;ved=0ahUKEwjuyaSPs63LAhVDEJoKHZLRCCIQjRwIBw&amp;url=http://www.begravningssidan.se/kostnader-vid-dodsfall-och-begravning/&amp;bvm=bv.116274245,d.bGs&amp;psig=AFQjCNErtZfBSS8gdPWJrSacVAlwmt-2Eg&amp;ust=1457399670969845" TargetMode="External"/><Relationship Id="rId4" Type="http://schemas.openxmlformats.org/officeDocument/2006/relationships/image" Target="../media/image41.png"/></Relationships>
</file>

<file path=ppt/slides/_rels/slide8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1.xml"/><Relationship Id="rId1" Type="http://schemas.openxmlformats.org/officeDocument/2006/relationships/slideLayout" Target="../slideLayouts/slideLayout16.xml"/><Relationship Id="rId5" Type="http://schemas.openxmlformats.org/officeDocument/2006/relationships/image" Target="../media/image44.jpeg"/><Relationship Id="rId4" Type="http://schemas.openxmlformats.org/officeDocument/2006/relationships/image" Target="../media/image12.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6.xml"/><Relationship Id="rId1" Type="http://schemas.openxmlformats.org/officeDocument/2006/relationships/slideLayout" Target="../slideLayouts/slideLayout1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p:cNvSpPr>
            <a:spLocks noGrp="1"/>
          </p:cNvSpPr>
          <p:nvPr>
            <p:ph type="pic" sz="quarter" idx="15"/>
          </p:nvPr>
        </p:nvSpPr>
        <p:spPr/>
      </p:sp>
      <p:sp>
        <p:nvSpPr>
          <p:cNvPr id="3" name="Rubrik 2"/>
          <p:cNvSpPr>
            <a:spLocks noGrp="1"/>
          </p:cNvSpPr>
          <p:nvPr>
            <p:ph type="title"/>
          </p:nvPr>
        </p:nvSpPr>
        <p:spPr/>
        <p:txBody>
          <a:bodyPr anchor="ctr"/>
          <a:lstStyle/>
          <a:p>
            <a:r>
              <a:rPr lang="sv-SE" sz="4800" dirty="0" smtClean="0"/>
              <a:t>Ledning och styrning i Göteborgs stad</a:t>
            </a:r>
            <a:endParaRPr lang="sv-SE" sz="4800" dirty="0"/>
          </a:p>
        </p:txBody>
      </p:sp>
      <p:sp>
        <p:nvSpPr>
          <p:cNvPr id="4" name="Platshållare för text 3"/>
          <p:cNvSpPr>
            <a:spLocks noGrp="1"/>
          </p:cNvSpPr>
          <p:nvPr>
            <p:ph type="body" sz="quarter" idx="14"/>
          </p:nvPr>
        </p:nvSpPr>
        <p:spPr>
          <a:xfrm>
            <a:off x="3200399" y="4056656"/>
            <a:ext cx="5475620" cy="615553"/>
          </a:xfrm>
        </p:spPr>
        <p:txBody>
          <a:bodyPr/>
          <a:lstStyle/>
          <a:p>
            <a:r>
              <a:rPr lang="sv-SE" dirty="0" smtClean="0"/>
              <a:t>Presidieutbildning</a:t>
            </a:r>
          </a:p>
          <a:p>
            <a:r>
              <a:rPr lang="sv-SE" dirty="0" smtClean="0"/>
              <a:t>Våren 2016</a:t>
            </a:r>
          </a:p>
        </p:txBody>
      </p:sp>
      <p:grpSp>
        <p:nvGrpSpPr>
          <p:cNvPr id="6" name="Grupp 29"/>
          <p:cNvGrpSpPr/>
          <p:nvPr/>
        </p:nvGrpSpPr>
        <p:grpSpPr>
          <a:xfrm>
            <a:off x="3695705" y="285141"/>
            <a:ext cx="4956055" cy="4734534"/>
            <a:chOff x="5979548" y="2733066"/>
            <a:chExt cx="2105226" cy="2011129"/>
          </a:xfrm>
          <a:solidFill>
            <a:srgbClr val="FFFFFF">
              <a:alpha val="32157"/>
            </a:srgbClr>
          </a:solidFill>
          <a:effectLst>
            <a:reflection blurRad="6350" stA="50000" endA="300" endPos="38500" dist="50800" dir="5400000" sy="-100000" algn="bl" rotWithShape="0"/>
          </a:effectLst>
        </p:grpSpPr>
        <p:sp>
          <p:nvSpPr>
            <p:cNvPr id="15" name="Parallelltrapets 14"/>
            <p:cNvSpPr/>
            <p:nvPr/>
          </p:nvSpPr>
          <p:spPr>
            <a:xfrm>
              <a:off x="6922667" y="4569976"/>
              <a:ext cx="232249" cy="174219"/>
            </a:xfrm>
            <a:prstGeom prst="trapezoid">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cxnSp>
          <p:nvCxnSpPr>
            <p:cNvPr id="23" name="Rak pil 22"/>
            <p:cNvCxnSpPr/>
            <p:nvPr/>
          </p:nvCxnSpPr>
          <p:spPr>
            <a:xfrm flipV="1">
              <a:off x="5979548" y="3028128"/>
              <a:ext cx="2105226" cy="1380247"/>
            </a:xfrm>
            <a:prstGeom prst="straightConnector1">
              <a:avLst/>
            </a:prstGeom>
            <a:grpFill/>
            <a:ln w="38100">
              <a:solidFill>
                <a:srgbClr val="FFFFFF">
                  <a:alpha val="36078"/>
                </a:srgbClr>
              </a:solidFill>
              <a:tailEnd type="stealth"/>
            </a:ln>
          </p:spPr>
          <p:style>
            <a:lnRef idx="1">
              <a:schemeClr val="accent1"/>
            </a:lnRef>
            <a:fillRef idx="0">
              <a:schemeClr val="accent1"/>
            </a:fillRef>
            <a:effectRef idx="0">
              <a:schemeClr val="accent1"/>
            </a:effectRef>
            <a:fontRef idx="minor">
              <a:schemeClr val="tx1"/>
            </a:fontRef>
          </p:style>
        </p:cxnSp>
        <p:sp>
          <p:nvSpPr>
            <p:cNvPr id="24" name="Ring 23"/>
            <p:cNvSpPr/>
            <p:nvPr/>
          </p:nvSpPr>
          <p:spPr>
            <a:xfrm>
              <a:off x="6092763" y="2733066"/>
              <a:ext cx="1883767" cy="1840220"/>
            </a:xfrm>
            <a:prstGeom prst="donut">
              <a:avLst>
                <a:gd name="adj" fmla="val 160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575757"/>
                </a:solidFill>
              </a:endParaRPr>
            </a:p>
          </p:txBody>
        </p:sp>
        <p:sp>
          <p:nvSpPr>
            <p:cNvPr id="25" name="Ring 24"/>
            <p:cNvSpPr/>
            <p:nvPr/>
          </p:nvSpPr>
          <p:spPr>
            <a:xfrm rot="8760651">
              <a:off x="6109359" y="3327812"/>
              <a:ext cx="1877197" cy="724713"/>
            </a:xfrm>
            <a:prstGeom prst="donut">
              <a:avLst>
                <a:gd name="adj" fmla="val 704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575757"/>
                </a:solidFill>
              </a:endParaRPr>
            </a:p>
          </p:txBody>
        </p:sp>
        <p:sp>
          <p:nvSpPr>
            <p:cNvPr id="26" name="Ring 25"/>
            <p:cNvSpPr/>
            <p:nvPr/>
          </p:nvSpPr>
          <p:spPr>
            <a:xfrm rot="3375351" flipV="1">
              <a:off x="6114970" y="3368709"/>
              <a:ext cx="1822979" cy="592283"/>
            </a:xfrm>
            <a:prstGeom prst="donut">
              <a:avLst>
                <a:gd name="adj" fmla="val 1650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575757"/>
                </a:solidFill>
              </a:endParaRPr>
            </a:p>
          </p:txBody>
        </p:sp>
      </p:gr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1"/>
          </p:nvPr>
        </p:nvSpPr>
        <p:spPr/>
        <p:txBody>
          <a:bodyPr/>
          <a:lstStyle/>
          <a:p>
            <a:fld id="{CCB980A4-8073-2E47-BD49-CDC58DACAC28}" type="slidenum">
              <a:rPr lang="sv-SE" smtClean="0"/>
              <a:pPr/>
              <a:t>10</a:t>
            </a:fld>
            <a:endParaRPr lang="sv-SE" dirty="0"/>
          </a:p>
        </p:txBody>
      </p:sp>
      <p:sp>
        <p:nvSpPr>
          <p:cNvPr id="6" name="Rubrik 5"/>
          <p:cNvSpPr>
            <a:spLocks noGrp="1"/>
          </p:cNvSpPr>
          <p:nvPr>
            <p:ph type="title"/>
          </p:nvPr>
        </p:nvSpPr>
        <p:spPr/>
        <p:txBody>
          <a:bodyPr/>
          <a:lstStyle/>
          <a:p>
            <a:r>
              <a:rPr lang="sv-SE" dirty="0" smtClean="0">
                <a:solidFill>
                  <a:schemeClr val="tx1"/>
                </a:solidFill>
                <a:latin typeface="+mj-lt"/>
              </a:rPr>
              <a:t>Invånare, brukare och kunder</a:t>
            </a:r>
            <a:endParaRPr lang="sv-SE" dirty="0">
              <a:solidFill>
                <a:schemeClr val="tx1"/>
              </a:solidFill>
              <a:latin typeface="+mj-lt"/>
            </a:endParaRPr>
          </a:p>
        </p:txBody>
      </p:sp>
      <p:sp>
        <p:nvSpPr>
          <p:cNvPr id="8" name="Rektangel 7"/>
          <p:cNvSpPr/>
          <p:nvPr/>
        </p:nvSpPr>
        <p:spPr>
          <a:xfrm>
            <a:off x="4447607" y="3244334"/>
            <a:ext cx="248786" cy="369332"/>
          </a:xfrm>
          <a:prstGeom prst="rect">
            <a:avLst/>
          </a:prstGeom>
        </p:spPr>
        <p:txBody>
          <a:bodyPr wrap="none">
            <a:spAutoFit/>
          </a:bodyPr>
          <a:lstStyle/>
          <a:p>
            <a:r>
              <a:rPr lang="sv-SE" dirty="0" smtClean="0"/>
              <a:t> </a:t>
            </a:r>
            <a:endParaRPr lang="sv-SE" dirty="0"/>
          </a:p>
        </p:txBody>
      </p:sp>
      <p:sp>
        <p:nvSpPr>
          <p:cNvPr id="9" name="Rektangel 8"/>
          <p:cNvSpPr/>
          <p:nvPr/>
        </p:nvSpPr>
        <p:spPr>
          <a:xfrm>
            <a:off x="2446319" y="1615044"/>
            <a:ext cx="2250076" cy="369332"/>
          </a:xfrm>
          <a:prstGeom prst="rect">
            <a:avLst/>
          </a:prstGeom>
        </p:spPr>
        <p:txBody>
          <a:bodyPr wrap="square">
            <a:spAutoFit/>
          </a:bodyPr>
          <a:lstStyle/>
          <a:p>
            <a:r>
              <a:rPr lang="sv-SE" dirty="0" smtClean="0"/>
              <a:t> </a:t>
            </a:r>
            <a:endParaRPr lang="sv-SE" dirty="0"/>
          </a:p>
        </p:txBody>
      </p:sp>
      <p:pic>
        <p:nvPicPr>
          <p:cNvPr id="11" name="Platshållare för innehåll 10" descr="invanare4.png"/>
          <p:cNvPicPr>
            <a:picLocks noGrp="1" noChangeAspect="1"/>
          </p:cNvPicPr>
          <p:nvPr>
            <p:ph sz="quarter" idx="13"/>
          </p:nvPr>
        </p:nvPicPr>
        <p:blipFill>
          <a:blip r:embed="rId3">
            <a:clrChange>
              <a:clrFrom>
                <a:srgbClr val="F9F8F5"/>
              </a:clrFrom>
              <a:clrTo>
                <a:srgbClr val="F9F8F5">
                  <a:alpha val="0"/>
                </a:srgbClr>
              </a:clrTo>
            </a:clrChange>
          </a:blip>
          <a:stretch>
            <a:fillRect/>
          </a:stretch>
        </p:blipFill>
        <p:spPr>
          <a:xfrm>
            <a:off x="211016" y="1223889"/>
            <a:ext cx="8752096" cy="4979416"/>
          </a:xfrm>
        </p:spPr>
      </p:pic>
      <p:sp>
        <p:nvSpPr>
          <p:cNvPr id="22" name="textruta 21"/>
          <p:cNvSpPr txBox="1"/>
          <p:nvPr/>
        </p:nvSpPr>
        <p:spPr>
          <a:xfrm>
            <a:off x="9762982" y="3868615"/>
            <a:ext cx="184731" cy="338554"/>
          </a:xfrm>
          <a:prstGeom prst="rect">
            <a:avLst/>
          </a:prstGeom>
          <a:noFill/>
        </p:spPr>
        <p:txBody>
          <a:bodyPr wrap="none" rtlCol="0">
            <a:spAutoFit/>
          </a:bodyPr>
          <a:lstStyle/>
          <a:p>
            <a:endParaRPr lang="sv-SE" sz="1600" b="1" dirty="0" smtClean="0">
              <a:latin typeface="Arial" panose="020B0604020202020204" pitchFamily="34" charset="0"/>
              <a:cs typeface="Arial" panose="020B0604020202020204" pitchFamily="34" charset="0"/>
            </a:endParaRPr>
          </a:p>
        </p:txBody>
      </p:sp>
      <p:sp>
        <p:nvSpPr>
          <p:cNvPr id="26" name="textruta 25"/>
          <p:cNvSpPr txBox="1"/>
          <p:nvPr/>
        </p:nvSpPr>
        <p:spPr>
          <a:xfrm>
            <a:off x="5756474" y="2445817"/>
            <a:ext cx="3209399" cy="1823576"/>
          </a:xfrm>
          <a:prstGeom prst="rect">
            <a:avLst/>
          </a:prstGeom>
          <a:solidFill>
            <a:srgbClr val="F18700"/>
          </a:solidFill>
        </p:spPr>
        <p:txBody>
          <a:bodyPr wrap="square" rtlCol="0" anchor="ctr">
            <a:spAutoFit/>
          </a:bodyPr>
          <a:lstStyle/>
          <a:p>
            <a:r>
              <a:rPr lang="sv-SE" sz="2800" b="1" kern="0" dirty="0" smtClean="0">
                <a:solidFill>
                  <a:schemeClr val="bg1"/>
                </a:solidFill>
                <a:latin typeface="Arial" panose="020B0604020202020204" pitchFamily="34" charset="0"/>
                <a:cs typeface="Arial" panose="020B0604020202020204" pitchFamily="34" charset="0"/>
              </a:rPr>
              <a:t>Vad det innebär </a:t>
            </a:r>
            <a:endParaRPr lang="sv-SE" sz="2800" b="1" kern="0" dirty="0">
              <a:solidFill>
                <a:schemeClr val="bg1"/>
              </a:solidFill>
              <a:latin typeface="Arial" panose="020B0604020202020204" pitchFamily="34" charset="0"/>
              <a:cs typeface="Arial" panose="020B0604020202020204" pitchFamily="34" charset="0"/>
            </a:endParaRPr>
          </a:p>
          <a:p>
            <a:pPr marL="180000" lvl="0" indent="-180000">
              <a:buFont typeface="Arial" pitchFamily="34" charset="0"/>
              <a:buChar char="•"/>
            </a:pPr>
            <a:r>
              <a:rPr lang="sv-SE" sz="1600" b="1" kern="0" dirty="0" smtClean="0">
                <a:solidFill>
                  <a:schemeClr val="bg1"/>
                </a:solidFill>
              </a:rPr>
              <a:t>Söka kunskap om förväntningar, behov och upplevelser</a:t>
            </a:r>
          </a:p>
          <a:p>
            <a:pPr marL="180000" lvl="0" indent="-180000">
              <a:buFont typeface="Arial" pitchFamily="34" charset="0"/>
              <a:buChar char="•"/>
            </a:pPr>
            <a:r>
              <a:rPr lang="sv-SE" sz="1600" b="1" kern="0" dirty="0" smtClean="0">
                <a:solidFill>
                  <a:schemeClr val="bg1"/>
                </a:solidFill>
              </a:rPr>
              <a:t>Erbjuda olika former av inflytande för utveckling</a:t>
            </a:r>
          </a:p>
        </p:txBody>
      </p:sp>
      <p:grpSp>
        <p:nvGrpSpPr>
          <p:cNvPr id="2" name="Grupp 13"/>
          <p:cNvGrpSpPr/>
          <p:nvPr/>
        </p:nvGrpSpPr>
        <p:grpSpPr>
          <a:xfrm>
            <a:off x="2719349" y="1223892"/>
            <a:ext cx="3104679" cy="2386003"/>
            <a:chOff x="2719346" y="1223889"/>
            <a:chExt cx="3104678" cy="2386003"/>
          </a:xfrm>
        </p:grpSpPr>
        <p:sp>
          <p:nvSpPr>
            <p:cNvPr id="28" name="Rektangel 27"/>
            <p:cNvSpPr/>
            <p:nvPr/>
          </p:nvSpPr>
          <p:spPr>
            <a:xfrm>
              <a:off x="2719346" y="1223889"/>
              <a:ext cx="3040457" cy="2386003"/>
            </a:xfrm>
            <a:prstGeom prst="rect">
              <a:avLst/>
            </a:prstGeom>
            <a:solidFill>
              <a:srgbClr val="C1C1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9" name="textruta 18"/>
            <p:cNvSpPr txBox="1"/>
            <p:nvPr/>
          </p:nvSpPr>
          <p:spPr>
            <a:xfrm>
              <a:off x="2743215" y="1305629"/>
              <a:ext cx="3080809" cy="2185214"/>
            </a:xfrm>
            <a:prstGeom prst="rect">
              <a:avLst/>
            </a:prstGeom>
            <a:noFill/>
          </p:spPr>
          <p:txBody>
            <a:bodyPr wrap="square" rtlCol="0" anchor="ctr">
              <a:spAutoFit/>
            </a:bodyPr>
            <a:lstStyle/>
            <a:p>
              <a:r>
                <a:rPr lang="sv-SE" sz="2800" b="1" kern="0" dirty="0" smtClean="0">
                  <a:solidFill>
                    <a:schemeClr val="bg1"/>
                  </a:solidFill>
                  <a:latin typeface="Arial" panose="020B0604020202020204" pitchFamily="34" charset="0"/>
                  <a:cs typeface="Arial" panose="020B0604020202020204" pitchFamily="34" charset="0"/>
                </a:rPr>
                <a:t>Varför vi vägleds och påverkas</a:t>
              </a:r>
            </a:p>
            <a:p>
              <a:pPr marL="180000" lvl="0" indent="-180000">
                <a:buFont typeface="Arial" pitchFamily="34" charset="0"/>
                <a:buChar char="•"/>
              </a:pPr>
              <a:r>
                <a:rPr lang="sv-SE" sz="1600" b="1" dirty="0" smtClean="0">
                  <a:solidFill>
                    <a:schemeClr val="bg1"/>
                  </a:solidFill>
                </a:rPr>
                <a:t>Upplever oss varje dag – </a:t>
              </a:r>
            </a:p>
            <a:p>
              <a:pPr marL="180000" lvl="0" indent="-180000"/>
              <a:r>
                <a:rPr lang="sv-SE" sz="1600" b="1" dirty="0" smtClean="0">
                  <a:solidFill>
                    <a:schemeClr val="bg1"/>
                  </a:solidFill>
                </a:rPr>
                <a:t>	deras bästa, vårt slutbetyg</a:t>
              </a:r>
            </a:p>
            <a:p>
              <a:pPr marL="180000" lvl="0" indent="-180000">
                <a:buFont typeface="Arial" pitchFamily="34" charset="0"/>
                <a:buChar char="•"/>
              </a:pPr>
              <a:r>
                <a:rPr lang="sv-SE" sz="1600" b="1" dirty="0" smtClean="0">
                  <a:solidFill>
                    <a:schemeClr val="bg1"/>
                  </a:solidFill>
                </a:rPr>
                <a:t>Värna rättigheter och inflytande, likvärdig service </a:t>
              </a:r>
            </a:p>
            <a:p>
              <a:pPr marL="180000" lvl="0" indent="-180000">
                <a:buFont typeface="Arial" pitchFamily="34" charset="0"/>
                <a:buChar char="•"/>
              </a:pPr>
              <a:r>
                <a:rPr lang="sv-SE" sz="1600" b="1" dirty="0" smtClean="0">
                  <a:solidFill>
                    <a:schemeClr val="bg1"/>
                  </a:solidFill>
                </a:rPr>
                <a:t>Motverka diskriminering</a:t>
              </a:r>
            </a:p>
          </p:txBody>
        </p:sp>
      </p:grpSp>
      <p:grpSp>
        <p:nvGrpSpPr>
          <p:cNvPr id="5" name="Grupp 14"/>
          <p:cNvGrpSpPr/>
          <p:nvPr/>
        </p:nvGrpSpPr>
        <p:grpSpPr>
          <a:xfrm>
            <a:off x="204717" y="3608705"/>
            <a:ext cx="3507475" cy="2601263"/>
            <a:chOff x="204716" y="3608705"/>
            <a:chExt cx="3507475" cy="2601263"/>
          </a:xfrm>
        </p:grpSpPr>
        <p:sp>
          <p:nvSpPr>
            <p:cNvPr id="29" name="Rektangel 28"/>
            <p:cNvSpPr/>
            <p:nvPr/>
          </p:nvSpPr>
          <p:spPr>
            <a:xfrm>
              <a:off x="204716" y="3608705"/>
              <a:ext cx="3507475" cy="2601263"/>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7" name="textruta 26"/>
            <p:cNvSpPr txBox="1"/>
            <p:nvPr/>
          </p:nvSpPr>
          <p:spPr>
            <a:xfrm>
              <a:off x="345224" y="3877082"/>
              <a:ext cx="3219098" cy="2000548"/>
            </a:xfrm>
            <a:prstGeom prst="rect">
              <a:avLst/>
            </a:prstGeom>
            <a:noFill/>
          </p:spPr>
          <p:txBody>
            <a:bodyPr wrap="square" rtlCol="0" anchor="ctr">
              <a:spAutoFit/>
            </a:bodyPr>
            <a:lstStyle/>
            <a:p>
              <a:r>
                <a:rPr lang="sv-SE" sz="2800" b="1" dirty="0" smtClean="0">
                  <a:solidFill>
                    <a:schemeClr val="accent1">
                      <a:lumMod val="50000"/>
                    </a:schemeClr>
                  </a:solidFill>
                  <a:latin typeface="Arial" panose="020B0604020202020204" pitchFamily="34" charset="0"/>
                  <a:cs typeface="Arial" panose="020B0604020202020204" pitchFamily="34" charset="0"/>
                </a:rPr>
                <a:t>Hur vi arbetar </a:t>
              </a:r>
              <a:endParaRPr lang="sv-SE" sz="2800" b="1" dirty="0">
                <a:solidFill>
                  <a:schemeClr val="accent1">
                    <a:lumMod val="50000"/>
                  </a:schemeClr>
                </a:solidFill>
                <a:latin typeface="Arial" panose="020B0604020202020204" pitchFamily="34" charset="0"/>
                <a:cs typeface="Arial" panose="020B0604020202020204" pitchFamily="34" charset="0"/>
              </a:endParaRPr>
            </a:p>
            <a:p>
              <a:pPr marL="180000" lvl="0" indent="-180000">
                <a:buFont typeface="Arial" pitchFamily="34" charset="0"/>
                <a:buChar char="•"/>
              </a:pPr>
              <a:r>
                <a:rPr lang="sv-SE" sz="1600" b="1" dirty="0" smtClean="0">
                  <a:solidFill>
                    <a:schemeClr val="accent1">
                      <a:lumMod val="50000"/>
                    </a:schemeClr>
                  </a:solidFill>
                </a:rPr>
                <a:t>Inhämta, systematisera och agera på signaler - i den dagliga kontakten och via synpunktshantering, enkäter, fokusgrupper, råd </a:t>
              </a:r>
              <a:r>
                <a:rPr lang="sv-SE" sz="1600" b="1" dirty="0" err="1" smtClean="0">
                  <a:solidFill>
                    <a:schemeClr val="accent1">
                      <a:lumMod val="50000"/>
                    </a:schemeClr>
                  </a:solidFill>
                </a:rPr>
                <a:t>etc</a:t>
              </a:r>
              <a:endParaRPr lang="sv-SE" sz="1600" b="1" dirty="0" smtClean="0">
                <a:solidFill>
                  <a:schemeClr val="accent1">
                    <a:lumMod val="50000"/>
                  </a:schemeClr>
                </a:solidFill>
              </a:endParaRPr>
            </a:p>
            <a:p>
              <a:pPr marL="180000" lvl="0" indent="-180000">
                <a:buFont typeface="Arial" pitchFamily="34" charset="0"/>
                <a:buChar char="•"/>
              </a:pPr>
              <a:r>
                <a:rPr lang="sv-SE" sz="1600" b="1" dirty="0" smtClean="0">
                  <a:solidFill>
                    <a:schemeClr val="accent1">
                      <a:lumMod val="50000"/>
                    </a:schemeClr>
                  </a:solidFill>
                </a:rPr>
                <a:t>Medborgardialog</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Fokus i uppföljningen</a:t>
            </a:r>
            <a:endParaRPr lang="sv-SE" dirty="0"/>
          </a:p>
        </p:txBody>
      </p:sp>
      <p:sp>
        <p:nvSpPr>
          <p:cNvPr id="3" name="Platshållare för innehåll 2"/>
          <p:cNvSpPr>
            <a:spLocks noGrp="1"/>
          </p:cNvSpPr>
          <p:nvPr>
            <p:ph idx="1"/>
          </p:nvPr>
        </p:nvSpPr>
        <p:spPr>
          <a:xfrm>
            <a:off x="547489" y="1364542"/>
            <a:ext cx="8023239" cy="4525963"/>
          </a:xfrm>
        </p:spPr>
        <p:txBody>
          <a:bodyPr/>
          <a:lstStyle/>
          <a:p>
            <a:pPr indent="0">
              <a:buNone/>
            </a:pPr>
            <a:r>
              <a:rPr lang="sv-SE" dirty="0" smtClean="0"/>
              <a:t>Rapportering sker till KS och KF och utifrån </a:t>
            </a:r>
            <a:r>
              <a:rPr lang="sv-SE" b="1" dirty="0" smtClean="0"/>
              <a:t>risk och väsentlighet </a:t>
            </a:r>
            <a:r>
              <a:rPr lang="sv-SE" dirty="0" smtClean="0"/>
              <a:t>vilket innebär att det i första hand är särskilt </a:t>
            </a:r>
            <a:r>
              <a:rPr lang="sv-SE" b="1" dirty="0" smtClean="0"/>
              <a:t>viktiga resultat, utvecklingsområden och händelser. Viktiga mätresultat</a:t>
            </a:r>
            <a:r>
              <a:rPr lang="sv-SE" dirty="0" smtClean="0"/>
              <a:t> men framförallt </a:t>
            </a:r>
            <a:r>
              <a:rPr lang="sv-SE" b="1" dirty="0" smtClean="0"/>
              <a:t>analyser, slutsatser och kommentarer</a:t>
            </a:r>
          </a:p>
          <a:p>
            <a:pPr lvl="1"/>
            <a:r>
              <a:rPr lang="sv-SE" dirty="0" smtClean="0"/>
              <a:t>Aktiviteter beskriver vad vi gjort</a:t>
            </a:r>
          </a:p>
          <a:p>
            <a:pPr lvl="1"/>
            <a:r>
              <a:rPr lang="sv-SE" dirty="0" smtClean="0"/>
              <a:t>Resultat beskriver vad vi åstadkommit</a:t>
            </a:r>
          </a:p>
          <a:p>
            <a:pPr lvl="1"/>
            <a:r>
              <a:rPr lang="sv-SE" dirty="0" smtClean="0"/>
              <a:t>Risk att det blir beskrivning av aktiviteter utan analyser. Analyser utifrån likabehandling viktiga.</a:t>
            </a:r>
          </a:p>
          <a:p>
            <a:pPr lvl="1"/>
            <a:r>
              <a:rPr lang="sv-SE" dirty="0" smtClean="0"/>
              <a:t>Viktigt att ha dialog och definiera lämplig kvalitetsnivå</a:t>
            </a:r>
            <a:br>
              <a:rPr lang="sv-SE" dirty="0" smtClean="0"/>
            </a:br>
            <a:r>
              <a:rPr lang="sv-SE" dirty="0" smtClean="0"/>
              <a:t>– vad är ”</a:t>
            </a:r>
            <a:r>
              <a:rPr lang="sv-SE" dirty="0" err="1" smtClean="0"/>
              <a:t>good</a:t>
            </a:r>
            <a:r>
              <a:rPr lang="sv-SE" dirty="0" smtClean="0"/>
              <a:t> </a:t>
            </a:r>
            <a:r>
              <a:rPr lang="sv-SE" dirty="0" err="1" smtClean="0"/>
              <a:t>enough</a:t>
            </a:r>
            <a:r>
              <a:rPr lang="sv-SE" dirty="0" smtClean="0"/>
              <a:t>”</a:t>
            </a:r>
          </a:p>
          <a:p>
            <a:pPr>
              <a:buNone/>
            </a:pPr>
            <a:endParaRPr lang="sv-SE" dirty="0"/>
          </a:p>
        </p:txBody>
      </p:sp>
      <p:sp>
        <p:nvSpPr>
          <p:cNvPr id="4" name="Platshållare för sidfot 3"/>
          <p:cNvSpPr>
            <a:spLocks noGrp="1"/>
          </p:cNvSpPr>
          <p:nvPr>
            <p:ph type="ftr" sz="quarter" idx="10"/>
          </p:nvPr>
        </p:nvSpPr>
        <p:spPr/>
        <p:txBody>
          <a:bodyPr/>
          <a:lstStyle/>
          <a:p>
            <a:r>
              <a:rPr lang="sv-SE" smtClean="0">
                <a:solidFill>
                  <a:prstClr val="white"/>
                </a:solidFill>
              </a:rPr>
              <a:t>Hållbar stad - öppen för världen</a:t>
            </a:r>
            <a:endParaRPr lang="en-GB" dirty="0">
              <a:solidFill>
                <a:prstClr val="white"/>
              </a:solidFill>
            </a:endParaRPr>
          </a:p>
        </p:txBody>
      </p:sp>
      <p:sp>
        <p:nvSpPr>
          <p:cNvPr id="5" name="Platshållare för bildnummer 4"/>
          <p:cNvSpPr>
            <a:spLocks noGrp="1"/>
          </p:cNvSpPr>
          <p:nvPr>
            <p:ph type="sldNum" sz="quarter" idx="11"/>
          </p:nvPr>
        </p:nvSpPr>
        <p:spPr/>
        <p:txBody>
          <a:bodyPr/>
          <a:lstStyle/>
          <a:p>
            <a:fld id="{CCB980A4-8073-2E47-BD49-CDC58DACAC28}" type="slidenum">
              <a:rPr lang="sv-SE" smtClean="0">
                <a:solidFill>
                  <a:prstClr val="white"/>
                </a:solidFill>
              </a:rPr>
              <a:pPr/>
              <a:t>100</a:t>
            </a:fld>
            <a:endParaRPr lang="sv-SE" dirty="0">
              <a:solidFill>
                <a:prstClr val="white"/>
              </a:solidFill>
            </a:endParaRPr>
          </a:p>
        </p:txBody>
      </p:sp>
    </p:spTree>
  </p:cSld>
  <p:clrMapOvr>
    <a:masterClrMapping/>
  </p:clrMapOvr>
  <p:transition spd="med">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22003" y="763092"/>
            <a:ext cx="6738951" cy="695069"/>
          </a:xfrm>
        </p:spPr>
        <p:txBody>
          <a:bodyPr/>
          <a:lstStyle/>
          <a:p>
            <a:pPr>
              <a:lnSpc>
                <a:spcPct val="100000"/>
              </a:lnSpc>
            </a:pPr>
            <a:r>
              <a:rPr lang="sv-SE" dirty="0" smtClean="0"/>
              <a:t>Första sidans sammanfattning i ÅR  </a:t>
            </a:r>
            <a:br>
              <a:rPr lang="sv-SE" dirty="0" smtClean="0"/>
            </a:br>
            <a:r>
              <a:rPr lang="sv-SE" sz="2400" b="0" dirty="0" smtClean="0"/>
              <a:t>- direktkommunikation med KS/KF</a:t>
            </a:r>
            <a:endParaRPr lang="sv-SE" dirty="0"/>
          </a:p>
        </p:txBody>
      </p:sp>
      <p:sp>
        <p:nvSpPr>
          <p:cNvPr id="3" name="Platshållare för innehåll 2"/>
          <p:cNvSpPr>
            <a:spLocks noGrp="1"/>
          </p:cNvSpPr>
          <p:nvPr>
            <p:ph idx="1"/>
          </p:nvPr>
        </p:nvSpPr>
        <p:spPr>
          <a:xfrm>
            <a:off x="488983" y="2261940"/>
            <a:ext cx="8023239" cy="3433474"/>
          </a:xfrm>
        </p:spPr>
        <p:txBody>
          <a:bodyPr/>
          <a:lstStyle/>
          <a:p>
            <a:pPr marL="457119" indent="-457119">
              <a:spcBef>
                <a:spcPts val="1200"/>
              </a:spcBef>
              <a:spcAft>
                <a:spcPts val="600"/>
              </a:spcAft>
            </a:pPr>
            <a:r>
              <a:rPr lang="sv-SE" dirty="0" smtClean="0">
                <a:latin typeface="Arial" charset="0"/>
              </a:rPr>
              <a:t>Är det detta budskap vi vill skicka till KS/KF?</a:t>
            </a:r>
          </a:p>
          <a:p>
            <a:pPr marL="457119" indent="-457119">
              <a:spcBef>
                <a:spcPts val="1200"/>
              </a:spcBef>
              <a:spcAft>
                <a:spcPts val="600"/>
              </a:spcAft>
            </a:pPr>
            <a:r>
              <a:rPr lang="sv-SE" dirty="0" smtClean="0">
                <a:latin typeface="Arial" charset="0"/>
              </a:rPr>
              <a:t>Är detta den viktigaste styrinformationen för KS/KF?</a:t>
            </a:r>
          </a:p>
          <a:p>
            <a:pPr marL="457119" indent="-457119">
              <a:spcBef>
                <a:spcPts val="1200"/>
              </a:spcBef>
              <a:spcAft>
                <a:spcPts val="600"/>
              </a:spcAft>
            </a:pPr>
            <a:r>
              <a:rPr lang="sv-SE" dirty="0" smtClean="0">
                <a:latin typeface="Arial" charset="0"/>
              </a:rPr>
              <a:t>Förstasidan är inte en sammanfattning av rapporten utan en sammanfattning av det viktigaste för KS/KF som mottagare!</a:t>
            </a:r>
          </a:p>
          <a:p>
            <a:pPr>
              <a:buNone/>
            </a:pPr>
            <a:endParaRPr lang="sv-SE" dirty="0"/>
          </a:p>
        </p:txBody>
      </p:sp>
      <p:sp>
        <p:nvSpPr>
          <p:cNvPr id="4" name="Platshållare för sidfot 3"/>
          <p:cNvSpPr>
            <a:spLocks noGrp="1"/>
          </p:cNvSpPr>
          <p:nvPr>
            <p:ph type="ftr" sz="quarter" idx="10"/>
          </p:nvPr>
        </p:nvSpPr>
        <p:spPr/>
        <p:txBody>
          <a:bodyPr/>
          <a:lstStyle/>
          <a:p>
            <a:r>
              <a:rPr lang="sv-SE" smtClean="0">
                <a:solidFill>
                  <a:prstClr val="white"/>
                </a:solidFill>
              </a:rPr>
              <a:t>Hållbar stad - öppen för världen</a:t>
            </a:r>
            <a:endParaRPr lang="en-GB" dirty="0">
              <a:solidFill>
                <a:prstClr val="white"/>
              </a:solidFill>
            </a:endParaRPr>
          </a:p>
        </p:txBody>
      </p:sp>
      <p:sp>
        <p:nvSpPr>
          <p:cNvPr id="5" name="Platshållare för bildnummer 4"/>
          <p:cNvSpPr>
            <a:spLocks noGrp="1"/>
          </p:cNvSpPr>
          <p:nvPr>
            <p:ph type="sldNum" sz="quarter" idx="11"/>
          </p:nvPr>
        </p:nvSpPr>
        <p:spPr/>
        <p:txBody>
          <a:bodyPr/>
          <a:lstStyle/>
          <a:p>
            <a:fld id="{CCB980A4-8073-2E47-BD49-CDC58DACAC28}" type="slidenum">
              <a:rPr lang="sv-SE" smtClean="0">
                <a:solidFill>
                  <a:prstClr val="white"/>
                </a:solidFill>
              </a:rPr>
              <a:pPr/>
              <a:t>101</a:t>
            </a:fld>
            <a:endParaRPr lang="sv-SE" dirty="0">
              <a:solidFill>
                <a:prstClr val="white"/>
              </a:solidFill>
            </a:endParaRPr>
          </a:p>
        </p:txBody>
      </p:sp>
    </p:spTree>
  </p:cSld>
  <p:clrMapOvr>
    <a:masterClrMapping/>
  </p:clrMapOvr>
  <p:transition spd="med">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nSpc>
                <a:spcPct val="100000"/>
              </a:lnSpc>
            </a:pPr>
            <a:r>
              <a:rPr lang="sv-SE" dirty="0" smtClean="0"/>
              <a:t>Återkoppling från kommunstyrelsen</a:t>
            </a:r>
            <a:br>
              <a:rPr lang="sv-SE" dirty="0" smtClean="0"/>
            </a:br>
            <a:r>
              <a:rPr lang="sv-SE" sz="2400" b="0" dirty="0" smtClean="0"/>
              <a:t>- via stadsledningskontoret</a:t>
            </a:r>
            <a:endParaRPr lang="sv-SE" dirty="0"/>
          </a:p>
        </p:txBody>
      </p:sp>
      <p:sp>
        <p:nvSpPr>
          <p:cNvPr id="3" name="Platshållare för innehåll 2"/>
          <p:cNvSpPr>
            <a:spLocks noGrp="1"/>
          </p:cNvSpPr>
          <p:nvPr>
            <p:ph idx="1"/>
          </p:nvPr>
        </p:nvSpPr>
        <p:spPr>
          <a:xfrm>
            <a:off x="488983" y="1569603"/>
            <a:ext cx="8023239" cy="4525963"/>
          </a:xfrm>
        </p:spPr>
        <p:txBody>
          <a:bodyPr/>
          <a:lstStyle/>
          <a:p>
            <a:pPr marL="457119" indent="-457119">
              <a:spcBef>
                <a:spcPts val="1200"/>
              </a:spcBef>
              <a:spcAft>
                <a:spcPts val="600"/>
              </a:spcAft>
            </a:pPr>
            <a:r>
              <a:rPr lang="sv-SE" dirty="0" smtClean="0">
                <a:latin typeface="Arial" charset="0"/>
              </a:rPr>
              <a:t>Individuell återkoppling till varje förvaltning/bolag från controller eller annan lämplig</a:t>
            </a:r>
          </a:p>
          <a:p>
            <a:pPr marL="457119" indent="-457119">
              <a:spcBef>
                <a:spcPts val="1200"/>
              </a:spcBef>
              <a:spcAft>
                <a:spcPts val="600"/>
              </a:spcAft>
            </a:pPr>
            <a:r>
              <a:rPr lang="sv-SE" dirty="0" smtClean="0">
                <a:latin typeface="Arial" charset="0"/>
              </a:rPr>
              <a:t>Bör ske efter varje rapport</a:t>
            </a:r>
          </a:p>
          <a:p>
            <a:pPr marL="457119" indent="-457119">
              <a:spcBef>
                <a:spcPts val="1200"/>
              </a:spcBef>
              <a:spcAft>
                <a:spcPts val="600"/>
              </a:spcAft>
            </a:pPr>
            <a:r>
              <a:rPr lang="sv-SE" dirty="0" smtClean="0">
                <a:latin typeface="Arial" charset="0"/>
              </a:rPr>
              <a:t>Ska ske till förvaltnings- / bolagsledning</a:t>
            </a:r>
          </a:p>
          <a:p>
            <a:pPr marL="457119" indent="-457119">
              <a:spcBef>
                <a:spcPts val="1200"/>
              </a:spcBef>
              <a:spcAft>
                <a:spcPts val="600"/>
              </a:spcAft>
            </a:pPr>
            <a:r>
              <a:rPr lang="sv-SE" dirty="0" smtClean="0">
                <a:latin typeface="Arial" charset="0"/>
              </a:rPr>
              <a:t>FC/BC ansvarig för återkoppling till N/S</a:t>
            </a:r>
          </a:p>
          <a:p>
            <a:pPr marL="457119" indent="-457119">
              <a:spcBef>
                <a:spcPts val="1200"/>
              </a:spcBef>
              <a:spcAft>
                <a:spcPts val="600"/>
              </a:spcAft>
            </a:pPr>
            <a:r>
              <a:rPr lang="sv-SE" dirty="0" smtClean="0">
                <a:latin typeface="Arial" charset="0"/>
              </a:rPr>
              <a:t>Strategiska tjänstemannadialoger med förvaltningar</a:t>
            </a:r>
          </a:p>
          <a:p>
            <a:endParaRPr lang="sv-SE" dirty="0"/>
          </a:p>
        </p:txBody>
      </p:sp>
      <p:sp>
        <p:nvSpPr>
          <p:cNvPr id="4" name="Platshållare för sidfot 3"/>
          <p:cNvSpPr>
            <a:spLocks noGrp="1"/>
          </p:cNvSpPr>
          <p:nvPr>
            <p:ph type="ftr" sz="quarter" idx="10"/>
          </p:nvPr>
        </p:nvSpPr>
        <p:spPr/>
        <p:txBody>
          <a:bodyPr/>
          <a:lstStyle/>
          <a:p>
            <a:r>
              <a:rPr lang="sv-SE" smtClean="0">
                <a:solidFill>
                  <a:prstClr val="white"/>
                </a:solidFill>
              </a:rPr>
              <a:t>Hållbar stad - öppen för världen</a:t>
            </a:r>
            <a:endParaRPr lang="en-GB" dirty="0">
              <a:solidFill>
                <a:prstClr val="white"/>
              </a:solidFill>
            </a:endParaRPr>
          </a:p>
        </p:txBody>
      </p:sp>
      <p:sp>
        <p:nvSpPr>
          <p:cNvPr id="5" name="Platshållare för bildnummer 4"/>
          <p:cNvSpPr>
            <a:spLocks noGrp="1"/>
          </p:cNvSpPr>
          <p:nvPr>
            <p:ph type="sldNum" sz="quarter" idx="11"/>
          </p:nvPr>
        </p:nvSpPr>
        <p:spPr/>
        <p:txBody>
          <a:bodyPr/>
          <a:lstStyle/>
          <a:p>
            <a:fld id="{CCB980A4-8073-2E47-BD49-CDC58DACAC28}" type="slidenum">
              <a:rPr lang="sv-SE" smtClean="0">
                <a:solidFill>
                  <a:prstClr val="white"/>
                </a:solidFill>
              </a:rPr>
              <a:pPr/>
              <a:t>102</a:t>
            </a:fld>
            <a:endParaRPr lang="sv-SE" dirty="0">
              <a:solidFill>
                <a:prstClr val="white"/>
              </a:solidFill>
            </a:endParaRPr>
          </a:p>
        </p:txBody>
      </p:sp>
    </p:spTree>
  </p:cSld>
  <p:clrMapOvr>
    <a:masterClrMapping/>
  </p:clrMapOvr>
  <p:transition spd="med">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nSpc>
                <a:spcPct val="100000"/>
              </a:lnSpc>
            </a:pPr>
            <a:r>
              <a:rPr lang="sv-SE" dirty="0" smtClean="0"/>
              <a:t>Dialoger KS/Stadshus AB:s styrelse och nämnder/styrelser</a:t>
            </a:r>
            <a:endParaRPr lang="sv-SE" dirty="0"/>
          </a:p>
        </p:txBody>
      </p:sp>
      <p:sp>
        <p:nvSpPr>
          <p:cNvPr id="3" name="Platshållare för innehåll 2"/>
          <p:cNvSpPr>
            <a:spLocks noGrp="1"/>
          </p:cNvSpPr>
          <p:nvPr>
            <p:ph idx="1"/>
          </p:nvPr>
        </p:nvSpPr>
        <p:spPr/>
        <p:txBody>
          <a:bodyPr/>
          <a:lstStyle/>
          <a:p>
            <a:r>
              <a:rPr lang="sv-SE" dirty="0" smtClean="0"/>
              <a:t>Kommunstyrelsen har dialoger med nämnder</a:t>
            </a:r>
          </a:p>
          <a:p>
            <a:pPr lvl="1"/>
            <a:r>
              <a:rPr lang="sv-SE" sz="2400" dirty="0" smtClean="0"/>
              <a:t>Enskilda nämnder (samtliga under mandatperioden)</a:t>
            </a:r>
          </a:p>
          <a:p>
            <a:pPr lvl="1"/>
            <a:r>
              <a:rPr lang="sv-SE" sz="2400" dirty="0" smtClean="0"/>
              <a:t>Verksamhetsområdesdialoger enligt struktur och tidplan</a:t>
            </a:r>
          </a:p>
          <a:p>
            <a:pPr lvl="1"/>
            <a:r>
              <a:rPr lang="sv-SE" sz="2400" dirty="0" smtClean="0"/>
              <a:t>Riskdialoger</a:t>
            </a:r>
          </a:p>
          <a:p>
            <a:r>
              <a:rPr lang="sv-SE" dirty="0" smtClean="0"/>
              <a:t>Stadshus AB:s styrelse har ägardialoger med styrelser för klustermödrar, regionala och interna bolag</a:t>
            </a:r>
          </a:p>
          <a:p>
            <a:pPr>
              <a:buNone/>
            </a:pPr>
            <a:endParaRPr lang="sv-SE" dirty="0"/>
          </a:p>
        </p:txBody>
      </p:sp>
      <p:sp>
        <p:nvSpPr>
          <p:cNvPr id="4" name="Platshållare för sidfot 3"/>
          <p:cNvSpPr>
            <a:spLocks noGrp="1"/>
          </p:cNvSpPr>
          <p:nvPr>
            <p:ph type="ftr" sz="quarter" idx="10"/>
          </p:nvPr>
        </p:nvSpPr>
        <p:spPr/>
        <p:txBody>
          <a:bodyPr/>
          <a:lstStyle/>
          <a:p>
            <a:r>
              <a:rPr lang="sv-SE" smtClean="0">
                <a:solidFill>
                  <a:prstClr val="white"/>
                </a:solidFill>
              </a:rPr>
              <a:t>Hållbar stad - öppen för världen</a:t>
            </a:r>
            <a:endParaRPr lang="en-GB" dirty="0">
              <a:solidFill>
                <a:prstClr val="white"/>
              </a:solidFill>
            </a:endParaRPr>
          </a:p>
        </p:txBody>
      </p:sp>
      <p:sp>
        <p:nvSpPr>
          <p:cNvPr id="5" name="Platshållare för bildnummer 4"/>
          <p:cNvSpPr>
            <a:spLocks noGrp="1"/>
          </p:cNvSpPr>
          <p:nvPr>
            <p:ph type="sldNum" sz="quarter" idx="11"/>
          </p:nvPr>
        </p:nvSpPr>
        <p:spPr/>
        <p:txBody>
          <a:bodyPr/>
          <a:lstStyle/>
          <a:p>
            <a:fld id="{CCB980A4-8073-2E47-BD49-CDC58DACAC28}" type="slidenum">
              <a:rPr lang="sv-SE" smtClean="0">
                <a:solidFill>
                  <a:prstClr val="white"/>
                </a:solidFill>
              </a:rPr>
              <a:pPr/>
              <a:t>103</a:t>
            </a:fld>
            <a:endParaRPr lang="sv-SE" dirty="0">
              <a:solidFill>
                <a:prstClr val="white"/>
              </a:solidFill>
            </a:endParaRPr>
          </a:p>
        </p:txBody>
      </p:sp>
    </p:spTree>
  </p:cSld>
  <p:clrMapOvr>
    <a:masterClrMapping/>
  </p:clrMapOvr>
  <p:transition spd="med">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nSpc>
                <a:spcPct val="100000"/>
              </a:lnSpc>
            </a:pPr>
            <a:r>
              <a:rPr lang="sv-SE" dirty="0" smtClean="0"/>
              <a:t>Nämnden ansvar att agera och ta initiativ till utveckling</a:t>
            </a:r>
            <a:endParaRPr lang="sv-SE" dirty="0"/>
          </a:p>
        </p:txBody>
      </p:sp>
      <p:sp>
        <p:nvSpPr>
          <p:cNvPr id="3" name="Platshållare för innehåll 2"/>
          <p:cNvSpPr>
            <a:spLocks noGrp="1"/>
          </p:cNvSpPr>
          <p:nvPr>
            <p:ph idx="1"/>
          </p:nvPr>
        </p:nvSpPr>
        <p:spPr>
          <a:xfrm>
            <a:off x="658803" y="1486478"/>
            <a:ext cx="8023239" cy="4525963"/>
          </a:xfrm>
        </p:spPr>
        <p:txBody>
          <a:bodyPr/>
          <a:lstStyle/>
          <a:p>
            <a:r>
              <a:rPr lang="sv-SE" dirty="0" smtClean="0"/>
              <a:t>Nämnd/styrelse skall bedriva sitt arbete med planering, budgetering och uppföljning så att det egna ansvaret för verksamheten säkerställs </a:t>
            </a:r>
          </a:p>
          <a:p>
            <a:r>
              <a:rPr lang="sv-SE" dirty="0" smtClean="0"/>
              <a:t>Nämnd/styrelse svarar också för att eventuella åtgärder vidtas när så är påkallat med anledning av verksamheten och dess utfall</a:t>
            </a:r>
          </a:p>
          <a:p>
            <a:pPr lvl="0"/>
            <a:r>
              <a:rPr lang="sv-SE" dirty="0" smtClean="0"/>
              <a:t>Nämnden ska fullgöra sina uppgifter med fokus på kvalitet för dem verksamheten riktar sig till och effektiva arbetsformer för att utföra uppdragen. Till detta hör att aktivt följa och agera på förändring och utveckling kopplat till ansvarsområdet, i syfte att förbättra verksamhet och arbetsformer.</a:t>
            </a:r>
          </a:p>
          <a:p>
            <a:endParaRPr lang="sv-SE" sz="2000" dirty="0" smtClean="0"/>
          </a:p>
          <a:p>
            <a:endParaRPr lang="sv-SE" sz="2000" dirty="0"/>
          </a:p>
        </p:txBody>
      </p:sp>
      <p:sp>
        <p:nvSpPr>
          <p:cNvPr id="4" name="Platshållare för sidfot 3"/>
          <p:cNvSpPr>
            <a:spLocks noGrp="1"/>
          </p:cNvSpPr>
          <p:nvPr>
            <p:ph type="ftr" sz="quarter" idx="10"/>
          </p:nvPr>
        </p:nvSpPr>
        <p:spPr/>
        <p:txBody>
          <a:bodyPr/>
          <a:lstStyle/>
          <a:p>
            <a:r>
              <a:rPr lang="sv-SE" smtClean="0">
                <a:solidFill>
                  <a:prstClr val="white"/>
                </a:solidFill>
              </a:rPr>
              <a:t>Hållbar stad - öppen för världen</a:t>
            </a:r>
            <a:endParaRPr lang="en-GB" dirty="0">
              <a:solidFill>
                <a:prstClr val="white"/>
              </a:solidFill>
            </a:endParaRPr>
          </a:p>
        </p:txBody>
      </p:sp>
      <p:sp>
        <p:nvSpPr>
          <p:cNvPr id="5" name="Platshållare för bildnummer 4"/>
          <p:cNvSpPr>
            <a:spLocks noGrp="1"/>
          </p:cNvSpPr>
          <p:nvPr>
            <p:ph type="sldNum" sz="quarter" idx="11"/>
          </p:nvPr>
        </p:nvSpPr>
        <p:spPr/>
        <p:txBody>
          <a:bodyPr/>
          <a:lstStyle/>
          <a:p>
            <a:fld id="{CCB980A4-8073-2E47-BD49-CDC58DACAC28}" type="slidenum">
              <a:rPr lang="sv-SE" smtClean="0">
                <a:solidFill>
                  <a:prstClr val="white"/>
                </a:solidFill>
              </a:rPr>
              <a:pPr/>
              <a:t>104</a:t>
            </a:fld>
            <a:endParaRPr lang="sv-SE" dirty="0">
              <a:solidFill>
                <a:prstClr val="white"/>
              </a:solidFill>
            </a:endParaRPr>
          </a:p>
        </p:txBody>
      </p:sp>
    </p:spTree>
  </p:cSld>
  <p:clrMapOvr>
    <a:masterClrMapping/>
  </p:clrMapOvr>
  <p:transition spd="med">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522003" y="393817"/>
            <a:ext cx="6738951" cy="695069"/>
          </a:xfrm>
        </p:spPr>
        <p:txBody>
          <a:bodyPr/>
          <a:lstStyle/>
          <a:p>
            <a:r>
              <a:rPr lang="sv-SE" sz="2400" dirty="0" smtClean="0">
                <a:solidFill>
                  <a:schemeClr val="tx1"/>
                </a:solidFill>
              </a:rPr>
              <a:t>Cirkeln sluts…</a:t>
            </a:r>
            <a:endParaRPr lang="sv-SE" sz="2400" dirty="0">
              <a:solidFill>
                <a:schemeClr val="tx1"/>
              </a:solidFill>
            </a:endParaRPr>
          </a:p>
        </p:txBody>
      </p:sp>
      <p:sp>
        <p:nvSpPr>
          <p:cNvPr id="4" name="Platshållare för bildnummer 3"/>
          <p:cNvSpPr>
            <a:spLocks noGrp="1"/>
          </p:cNvSpPr>
          <p:nvPr>
            <p:ph type="sldNum" sz="quarter" idx="14"/>
          </p:nvPr>
        </p:nvSpPr>
        <p:spPr/>
        <p:txBody>
          <a:bodyPr/>
          <a:lstStyle/>
          <a:p>
            <a:fld id="{CCB980A4-8073-2E47-BD49-CDC58DACAC28}" type="slidenum">
              <a:rPr lang="sv-SE" smtClean="0">
                <a:solidFill>
                  <a:prstClr val="white"/>
                </a:solidFill>
              </a:rPr>
              <a:pPr/>
              <a:t>105</a:t>
            </a:fld>
            <a:endParaRPr lang="sv-SE" dirty="0">
              <a:solidFill>
                <a:prstClr val="white"/>
              </a:solidFill>
            </a:endParaRPr>
          </a:p>
        </p:txBody>
      </p:sp>
      <p:sp>
        <p:nvSpPr>
          <p:cNvPr id="5" name="Platshållare för sidfot 4"/>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graphicFrame>
        <p:nvGraphicFramePr>
          <p:cNvPr id="17" name="Diagram 16"/>
          <p:cNvGraphicFramePr/>
          <p:nvPr/>
        </p:nvGraphicFramePr>
        <p:xfrm>
          <a:off x="371856" y="1265439"/>
          <a:ext cx="8452713" cy="4817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nSpc>
                <a:spcPct val="100000"/>
              </a:lnSpc>
            </a:pPr>
            <a:r>
              <a:rPr lang="sv-SE" dirty="0" smtClean="0"/>
              <a:t>Framgångsfaktorer i arbetet med</a:t>
            </a:r>
            <a:br>
              <a:rPr lang="sv-SE" dirty="0" smtClean="0"/>
            </a:br>
            <a:r>
              <a:rPr lang="sv-SE" dirty="0" smtClean="0"/>
              <a:t>styrning, uppföljning och kontroll</a:t>
            </a:r>
            <a:br>
              <a:rPr lang="sv-SE" dirty="0" smtClean="0"/>
            </a:br>
            <a:endParaRPr lang="sv-SE" dirty="0"/>
          </a:p>
        </p:txBody>
      </p:sp>
      <p:sp>
        <p:nvSpPr>
          <p:cNvPr id="3" name="Platshållare för innehåll 2"/>
          <p:cNvSpPr>
            <a:spLocks noGrp="1"/>
          </p:cNvSpPr>
          <p:nvPr>
            <p:ph idx="1"/>
          </p:nvPr>
        </p:nvSpPr>
        <p:spPr>
          <a:xfrm>
            <a:off x="658803" y="1412563"/>
            <a:ext cx="8023239" cy="4525963"/>
          </a:xfrm>
        </p:spPr>
        <p:txBody>
          <a:bodyPr/>
          <a:lstStyle/>
          <a:p>
            <a:pPr marL="363474" indent="-363474">
              <a:spcAft>
                <a:spcPts val="0"/>
              </a:spcAft>
            </a:pPr>
            <a:r>
              <a:rPr lang="sv-SE" sz="2000" b="1" dirty="0" smtClean="0"/>
              <a:t>Kunskap och förståelse för uppdraget och nuläget</a:t>
            </a:r>
          </a:p>
          <a:p>
            <a:pPr marL="763453" lvl="2" indent="-363474">
              <a:spcAft>
                <a:spcPts val="0"/>
              </a:spcAft>
              <a:buNone/>
            </a:pPr>
            <a:r>
              <a:rPr lang="sv-SE" dirty="0" smtClean="0"/>
              <a:t>- Gemensam syn på uppdraget och hur förutsättningarna ser ut</a:t>
            </a:r>
          </a:p>
          <a:p>
            <a:pPr marL="363474" indent="-363474">
              <a:spcBef>
                <a:spcPts val="1799"/>
              </a:spcBef>
              <a:spcAft>
                <a:spcPts val="0"/>
              </a:spcAft>
            </a:pPr>
            <a:r>
              <a:rPr lang="sv-SE" sz="2000" b="1" dirty="0" smtClean="0"/>
              <a:t>Förmågan att prioritera det som är väsentligt</a:t>
            </a:r>
          </a:p>
          <a:p>
            <a:pPr marL="763453" lvl="2" indent="-363474">
              <a:spcAft>
                <a:spcPts val="0"/>
              </a:spcAft>
              <a:buNone/>
            </a:pPr>
            <a:r>
              <a:rPr lang="sv-SE" dirty="0" smtClean="0"/>
              <a:t>- Att kunna och våga välja (bort)</a:t>
            </a:r>
          </a:p>
          <a:p>
            <a:pPr marL="763453" lvl="2" indent="-363474">
              <a:spcAft>
                <a:spcPts val="0"/>
              </a:spcAft>
              <a:buNone/>
            </a:pPr>
            <a:r>
              <a:rPr lang="sv-SE" dirty="0" smtClean="0"/>
              <a:t>- Både i planering och uppföljning</a:t>
            </a:r>
          </a:p>
          <a:p>
            <a:pPr marL="363474" indent="-363474">
              <a:spcBef>
                <a:spcPts val="1799"/>
              </a:spcBef>
              <a:spcAft>
                <a:spcPts val="0"/>
              </a:spcAft>
            </a:pPr>
            <a:r>
              <a:rPr lang="sv-SE" sz="2000" b="1" dirty="0" smtClean="0"/>
              <a:t>Förmåga att kommunicera</a:t>
            </a:r>
          </a:p>
          <a:p>
            <a:pPr marL="763453" lvl="2" indent="-363474">
              <a:spcAft>
                <a:spcPts val="0"/>
              </a:spcAft>
              <a:buNone/>
            </a:pPr>
            <a:r>
              <a:rPr lang="sv-SE" dirty="0" smtClean="0"/>
              <a:t>- Skapa förståelse och delaktighet inom N/S och med F/B-ledning</a:t>
            </a:r>
          </a:p>
          <a:p>
            <a:pPr marL="763453" lvl="2" indent="-363474">
              <a:spcAft>
                <a:spcPts val="0"/>
              </a:spcAft>
              <a:buNone/>
            </a:pPr>
            <a:r>
              <a:rPr lang="sv-SE" dirty="0" smtClean="0"/>
              <a:t>- Planera in tid för reflektion och dialog</a:t>
            </a:r>
          </a:p>
          <a:p>
            <a:pPr marL="363474" indent="-363474">
              <a:spcBef>
                <a:spcPts val="1799"/>
              </a:spcBef>
              <a:spcAft>
                <a:spcPts val="0"/>
              </a:spcAft>
            </a:pPr>
            <a:r>
              <a:rPr lang="sv-SE" sz="2000" b="1" dirty="0" smtClean="0"/>
              <a:t>Rätt och tydlig rollfördelning</a:t>
            </a:r>
          </a:p>
          <a:p>
            <a:pPr marL="763453" lvl="2" indent="-363474">
              <a:spcAft>
                <a:spcPts val="0"/>
              </a:spcAft>
              <a:buNone/>
            </a:pPr>
            <a:r>
              <a:rPr lang="sv-SE" dirty="0" smtClean="0"/>
              <a:t>- Rollfördelning som skapar ansvarstagande på rätt nivå</a:t>
            </a:r>
          </a:p>
          <a:p>
            <a:pPr marL="363474" indent="-363474">
              <a:spcBef>
                <a:spcPts val="1799"/>
              </a:spcBef>
              <a:spcAft>
                <a:spcPts val="0"/>
              </a:spcAft>
            </a:pPr>
            <a:r>
              <a:rPr lang="sv-SE" sz="2000" b="1" dirty="0" smtClean="0"/>
              <a:t>Tillit och förtroende</a:t>
            </a:r>
          </a:p>
        </p:txBody>
      </p:sp>
      <p:sp>
        <p:nvSpPr>
          <p:cNvPr id="4" name="Platshållare för sidfot 3"/>
          <p:cNvSpPr>
            <a:spLocks noGrp="1"/>
          </p:cNvSpPr>
          <p:nvPr>
            <p:ph type="ftr" sz="quarter" idx="10"/>
          </p:nvPr>
        </p:nvSpPr>
        <p:spPr/>
        <p:txBody>
          <a:bodyPr/>
          <a:lstStyle/>
          <a:p>
            <a:r>
              <a:rPr lang="sv-SE" smtClean="0">
                <a:solidFill>
                  <a:prstClr val="white"/>
                </a:solidFill>
              </a:rPr>
              <a:t>Hållbar stad - öppen för världen</a:t>
            </a:r>
            <a:endParaRPr lang="en-GB" dirty="0">
              <a:solidFill>
                <a:prstClr val="white"/>
              </a:solidFill>
            </a:endParaRPr>
          </a:p>
        </p:txBody>
      </p:sp>
      <p:sp>
        <p:nvSpPr>
          <p:cNvPr id="5" name="Platshållare för bildnummer 4"/>
          <p:cNvSpPr>
            <a:spLocks noGrp="1"/>
          </p:cNvSpPr>
          <p:nvPr>
            <p:ph type="sldNum" sz="quarter" idx="11"/>
          </p:nvPr>
        </p:nvSpPr>
        <p:spPr/>
        <p:txBody>
          <a:bodyPr/>
          <a:lstStyle/>
          <a:p>
            <a:fld id="{CCB980A4-8073-2E47-BD49-CDC58DACAC28}" type="slidenum">
              <a:rPr lang="sv-SE" smtClean="0">
                <a:solidFill>
                  <a:prstClr val="white"/>
                </a:solidFill>
              </a:rPr>
              <a:pPr/>
              <a:t>106</a:t>
            </a:fld>
            <a:endParaRPr lang="sv-SE" dirty="0">
              <a:solidFill>
                <a:prstClr val="white"/>
              </a:solidFill>
            </a:endParaRPr>
          </a:p>
        </p:txBody>
      </p:sp>
    </p:spTree>
  </p:cSld>
  <p:clrMapOvr>
    <a:masterClrMapping/>
  </p:clrMapOvr>
  <p:transition spd="med">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p:cNvSpPr>
            <a:spLocks noGrp="1"/>
          </p:cNvSpPr>
          <p:nvPr>
            <p:ph type="body" sz="quarter" idx="14"/>
          </p:nvPr>
        </p:nvSpPr>
        <p:spPr/>
        <p:txBody>
          <a:bodyPr/>
          <a:lstStyle/>
          <a:p>
            <a:r>
              <a:rPr lang="sv-SE" dirty="0" smtClean="0"/>
              <a:t>KONTAKT:</a:t>
            </a:r>
            <a:br>
              <a:rPr lang="sv-SE" dirty="0" smtClean="0"/>
            </a:br>
            <a:r>
              <a:rPr lang="sv-SE" dirty="0" smtClean="0"/>
              <a:t>Strategisk samordning</a:t>
            </a:r>
            <a:br>
              <a:rPr lang="sv-SE" dirty="0" smtClean="0"/>
            </a:br>
            <a:r>
              <a:rPr lang="sv-SE" dirty="0" smtClean="0"/>
              <a:t>Stadsledningskontoret</a:t>
            </a:r>
          </a:p>
          <a:p>
            <a:r>
              <a:rPr lang="sv-SE" dirty="0" smtClean="0"/>
              <a:t>Göteborgs Stad</a:t>
            </a:r>
          </a:p>
          <a:p>
            <a:r>
              <a:rPr lang="sv-SE" dirty="0" smtClean="0"/>
              <a:t/>
            </a:r>
            <a:br>
              <a:rPr lang="sv-SE" dirty="0" smtClean="0"/>
            </a:br>
            <a:r>
              <a:rPr lang="sv-SE" dirty="0" smtClean="0"/>
              <a:t>Jonas Kinnander, </a:t>
            </a:r>
          </a:p>
          <a:p>
            <a:r>
              <a:rPr lang="sv-SE" dirty="0" smtClean="0"/>
              <a:t>Direktör Ledningsstaben </a:t>
            </a:r>
            <a:br>
              <a:rPr lang="sv-SE" dirty="0" smtClean="0"/>
            </a:br>
            <a:r>
              <a:rPr lang="sv-SE" dirty="0" err="1" smtClean="0"/>
              <a:t>jonas.kinnander@stadshuset.goteborg.se</a:t>
            </a:r>
            <a:endParaRPr lang="sv-SE" dirty="0"/>
          </a:p>
        </p:txBody>
      </p:sp>
    </p:spTree>
    <p:extLst>
      <p:ext uri="{BB962C8B-B14F-4D97-AF65-F5344CB8AC3E}">
        <p14:creationId xmlns="" xmlns:p14="http://schemas.microsoft.com/office/powerpoint/2010/main" val="2726232983"/>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catsjo0713\AppData\Local\Microsoft\Windows\Temporary Internet Files\Content.IE5\QJNM11ZV\Reading-pile[1].jpg"/>
          <p:cNvPicPr>
            <a:picLocks noChangeAspect="1" noChangeArrowheads="1"/>
          </p:cNvPicPr>
          <p:nvPr/>
        </p:nvPicPr>
        <p:blipFill>
          <a:blip r:embed="rId3"/>
          <a:stretch>
            <a:fillRect/>
          </a:stretch>
        </p:blipFill>
        <p:spPr bwMode="auto">
          <a:xfrm>
            <a:off x="4429496" y="1378851"/>
            <a:ext cx="4512200" cy="4822825"/>
          </a:xfrm>
          <a:prstGeom prst="rect">
            <a:avLst/>
          </a:prstGeom>
          <a:noFill/>
        </p:spPr>
      </p:pic>
      <p:sp>
        <p:nvSpPr>
          <p:cNvPr id="3" name="Platshållare för bildnummer 2"/>
          <p:cNvSpPr>
            <a:spLocks noGrp="1"/>
          </p:cNvSpPr>
          <p:nvPr>
            <p:ph type="sldNum" sz="quarter" idx="11"/>
          </p:nvPr>
        </p:nvSpPr>
        <p:spPr/>
        <p:txBody>
          <a:bodyPr/>
          <a:lstStyle/>
          <a:p>
            <a:fld id="{CCB980A4-8073-2E47-BD49-CDC58DACAC28}" type="slidenum">
              <a:rPr lang="sv-SE" smtClean="0"/>
              <a:pPr/>
              <a:t>11</a:t>
            </a:fld>
            <a:endParaRPr lang="sv-SE" dirty="0"/>
          </a:p>
        </p:txBody>
      </p:sp>
      <p:sp>
        <p:nvSpPr>
          <p:cNvPr id="7" name="Rubrik 6"/>
          <p:cNvSpPr>
            <a:spLocks noGrp="1"/>
          </p:cNvSpPr>
          <p:nvPr>
            <p:ph type="title"/>
          </p:nvPr>
        </p:nvSpPr>
        <p:spPr/>
        <p:txBody>
          <a:bodyPr/>
          <a:lstStyle/>
          <a:p>
            <a:r>
              <a:rPr lang="sv-SE" dirty="0" smtClean="0">
                <a:solidFill>
                  <a:schemeClr val="tx1"/>
                </a:solidFill>
              </a:rPr>
              <a:t>Styrande dokument</a:t>
            </a:r>
            <a:endParaRPr lang="sv-SE" dirty="0">
              <a:solidFill>
                <a:schemeClr val="tx1"/>
              </a:solidFill>
            </a:endParaRPr>
          </a:p>
        </p:txBody>
      </p:sp>
      <p:sp>
        <p:nvSpPr>
          <p:cNvPr id="8" name="textruta 7"/>
          <p:cNvSpPr txBox="1"/>
          <p:nvPr/>
        </p:nvSpPr>
        <p:spPr>
          <a:xfrm>
            <a:off x="432975" y="1236480"/>
            <a:ext cx="3547735" cy="2000548"/>
          </a:xfrm>
          <a:prstGeom prst="rect">
            <a:avLst/>
          </a:prstGeom>
          <a:noFill/>
        </p:spPr>
        <p:txBody>
          <a:bodyPr wrap="square" rtlCol="0">
            <a:spAutoFit/>
          </a:bodyPr>
          <a:lstStyle/>
          <a:p>
            <a:r>
              <a:rPr lang="sv-SE" sz="2800" b="1" dirty="0" smtClean="0">
                <a:solidFill>
                  <a:srgbClr val="0F588A"/>
                </a:solidFill>
                <a:latin typeface="Arial" panose="020B0604020202020204" pitchFamily="34" charset="0"/>
                <a:cs typeface="Arial" panose="020B0604020202020204" pitchFamily="34" charset="0"/>
              </a:rPr>
              <a:t>Varför vi har dem</a:t>
            </a:r>
            <a:endParaRPr lang="sv-SE" sz="2800" b="1" dirty="0">
              <a:solidFill>
                <a:srgbClr val="0A3B5C"/>
              </a:solidFill>
              <a:latin typeface="Arial" panose="020B0604020202020204" pitchFamily="34" charset="0"/>
              <a:cs typeface="Arial" panose="020B0604020202020204" pitchFamily="34" charset="0"/>
            </a:endParaRPr>
          </a:p>
          <a:p>
            <a:pPr marL="180000" indent="-180000">
              <a:buFont typeface="Arial" pitchFamily="34" charset="0"/>
              <a:buChar char="•"/>
            </a:pPr>
            <a:r>
              <a:rPr lang="sv-SE" sz="1600" b="1" dirty="0" smtClean="0"/>
              <a:t>Vägleder en stor organisation att göra rätt saker på rätt sätt</a:t>
            </a:r>
          </a:p>
          <a:p>
            <a:pPr marL="180000" indent="-180000">
              <a:buFont typeface="Arial" pitchFamily="34" charset="0"/>
              <a:buChar char="•"/>
            </a:pPr>
            <a:r>
              <a:rPr lang="sv-SE" sz="1600" b="1" dirty="0" smtClean="0"/>
              <a:t>Uttrycker den politiska viljan</a:t>
            </a:r>
          </a:p>
          <a:p>
            <a:pPr marL="180000" indent="-180000">
              <a:buFont typeface="Arial" pitchFamily="34" charset="0"/>
              <a:buChar char="•"/>
            </a:pPr>
            <a:r>
              <a:rPr lang="sv-SE" sz="1600" b="1" dirty="0" smtClean="0"/>
              <a:t>Konkretiserar och anpassar lagstiftning och andra författningar</a:t>
            </a:r>
          </a:p>
        </p:txBody>
      </p:sp>
      <p:sp>
        <p:nvSpPr>
          <p:cNvPr id="9" name="textruta 8"/>
          <p:cNvSpPr txBox="1"/>
          <p:nvPr/>
        </p:nvSpPr>
        <p:spPr>
          <a:xfrm>
            <a:off x="388333" y="3509042"/>
            <a:ext cx="3974243" cy="2246769"/>
          </a:xfrm>
          <a:prstGeom prst="rect">
            <a:avLst/>
          </a:prstGeom>
          <a:noFill/>
        </p:spPr>
        <p:txBody>
          <a:bodyPr wrap="square" rtlCol="0">
            <a:spAutoFit/>
          </a:bodyPr>
          <a:lstStyle/>
          <a:p>
            <a:r>
              <a:rPr lang="sv-SE" sz="2800" b="1" dirty="0" smtClean="0">
                <a:solidFill>
                  <a:srgbClr val="0F588A"/>
                </a:solidFill>
                <a:latin typeface="Arial" panose="020B0604020202020204" pitchFamily="34" charset="0"/>
                <a:cs typeface="Arial" panose="020B0604020202020204" pitchFamily="34" charset="0"/>
              </a:rPr>
              <a:t>Vad gäller</a:t>
            </a:r>
            <a:endParaRPr lang="sv-SE" sz="2800" b="1" dirty="0">
              <a:solidFill>
                <a:srgbClr val="0A3B5C"/>
              </a:solidFill>
              <a:latin typeface="Arial" panose="020B0604020202020204" pitchFamily="34" charset="0"/>
              <a:cs typeface="Arial" panose="020B0604020202020204" pitchFamily="34" charset="0"/>
            </a:endParaRPr>
          </a:p>
          <a:p>
            <a:pPr marL="180000" lvl="0" indent="-180000">
              <a:buFont typeface="Arial" pitchFamily="34" charset="0"/>
              <a:buChar char="•"/>
            </a:pPr>
            <a:r>
              <a:rPr lang="sv-SE" sz="1600" b="1" dirty="0" smtClean="0"/>
              <a:t>Kommunfullmäktige beslutar då de riktar sig till fler än en verksamhet, vid frågor av större vikt eller principiell karaktär</a:t>
            </a:r>
          </a:p>
          <a:p>
            <a:pPr marL="180000" lvl="0" indent="-180000">
              <a:buFont typeface="Arial" pitchFamily="34" charset="0"/>
              <a:buChar char="•"/>
            </a:pPr>
            <a:r>
              <a:rPr lang="sv-SE" sz="1600" b="1" dirty="0" smtClean="0"/>
              <a:t>Nämnder och styrelser kan besluta om egna men ej för områden som redan täcks av kommunfullmäktige</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catsjo0713\AppData\Local\Microsoft\Windows\Temporary Internet Files\Content.IE5\QJNM11ZV\Reading-pile[1].jpg"/>
          <p:cNvPicPr>
            <a:picLocks noChangeAspect="1" noChangeArrowheads="1"/>
          </p:cNvPicPr>
          <p:nvPr/>
        </p:nvPicPr>
        <p:blipFill>
          <a:blip r:embed="rId3"/>
          <a:stretch>
            <a:fillRect/>
          </a:stretch>
        </p:blipFill>
        <p:spPr bwMode="auto">
          <a:xfrm>
            <a:off x="209671" y="1390726"/>
            <a:ext cx="2984772" cy="4822825"/>
          </a:xfrm>
          <a:prstGeom prst="rect">
            <a:avLst/>
          </a:prstGeom>
          <a:noFill/>
        </p:spPr>
      </p:pic>
      <p:sp>
        <p:nvSpPr>
          <p:cNvPr id="6" name="textruta 5"/>
          <p:cNvSpPr txBox="1"/>
          <p:nvPr/>
        </p:nvSpPr>
        <p:spPr>
          <a:xfrm>
            <a:off x="3368751" y="1879626"/>
            <a:ext cx="5479616" cy="1569660"/>
          </a:xfrm>
          <a:prstGeom prst="rect">
            <a:avLst/>
          </a:prstGeom>
          <a:noFill/>
          <a:effectLst/>
        </p:spPr>
        <p:txBody>
          <a:bodyPr wrap="square" rtlCol="0">
            <a:spAutoFit/>
          </a:bodyPr>
          <a:lstStyle/>
          <a:p>
            <a:r>
              <a:rPr lang="sv-SE" sz="1600" b="1" dirty="0" smtClean="0"/>
              <a:t>Dokument som uttrycker verksamhetens syfte, uppdrag och vad vi ska åstadkomma</a:t>
            </a:r>
            <a:r>
              <a:rPr lang="sv-SE" sz="1600" dirty="0" smtClean="0"/>
              <a:t>:</a:t>
            </a:r>
          </a:p>
          <a:p>
            <a:pPr marL="180000" indent="-180000">
              <a:buFont typeface="Arial" pitchFamily="34" charset="0"/>
              <a:buChar char="•"/>
            </a:pPr>
            <a:r>
              <a:rPr lang="sv-SE" sz="1600" dirty="0" smtClean="0"/>
              <a:t> Reglementen, bolagsordningar och ägardirektiv – grunduppdrag</a:t>
            </a:r>
          </a:p>
          <a:p>
            <a:pPr marL="180000" indent="-180000">
              <a:buFont typeface="Arial" pitchFamily="34" charset="0"/>
              <a:buChar char="•"/>
            </a:pPr>
            <a:r>
              <a:rPr lang="sv-SE" sz="1600" dirty="0" smtClean="0">
                <a:latin typeface="Arial" panose="020B0604020202020204" pitchFamily="34" charset="0"/>
                <a:cs typeface="Arial" panose="020B0604020202020204" pitchFamily="34" charset="0"/>
              </a:rPr>
              <a:t> Kommunfullmäktiges årliga budget – utveckling under året eller mandatperiod</a:t>
            </a:r>
          </a:p>
        </p:txBody>
      </p:sp>
      <p:sp>
        <p:nvSpPr>
          <p:cNvPr id="7" name="textruta 6"/>
          <p:cNvSpPr txBox="1"/>
          <p:nvPr/>
        </p:nvSpPr>
        <p:spPr>
          <a:xfrm>
            <a:off x="3379200" y="3600157"/>
            <a:ext cx="5688573" cy="1077218"/>
          </a:xfrm>
          <a:prstGeom prst="rect">
            <a:avLst/>
          </a:prstGeom>
          <a:noFill/>
          <a:effectLst/>
        </p:spPr>
        <p:txBody>
          <a:bodyPr wrap="square" rtlCol="0">
            <a:spAutoFit/>
          </a:bodyPr>
          <a:lstStyle/>
          <a:p>
            <a:pPr marL="180000" indent="-180000"/>
            <a:r>
              <a:rPr lang="sv-SE" sz="1600" b="1" dirty="0" smtClean="0"/>
              <a:t>Dokument som anger vart vi ska och vägen dit</a:t>
            </a:r>
          </a:p>
          <a:p>
            <a:pPr marL="180000" indent="-180000">
              <a:buFont typeface="Arial" pitchFamily="34" charset="0"/>
              <a:buChar char="•"/>
            </a:pPr>
            <a:r>
              <a:rPr lang="sv-SE" sz="1600" dirty="0" smtClean="0">
                <a:latin typeface="Arial" panose="020B0604020202020204" pitchFamily="34" charset="0"/>
                <a:cs typeface="Arial" panose="020B0604020202020204" pitchFamily="34" charset="0"/>
              </a:rPr>
              <a:t> Vision – önskvärt framtida tillstånd</a:t>
            </a:r>
          </a:p>
          <a:p>
            <a:pPr marL="180000" indent="-180000">
              <a:buFont typeface="Arial" pitchFamily="34" charset="0"/>
              <a:buChar char="•"/>
            </a:pPr>
            <a:r>
              <a:rPr lang="sv-SE" sz="1600" dirty="0" smtClean="0">
                <a:latin typeface="Arial" panose="020B0604020202020204" pitchFamily="34" charset="0"/>
                <a:cs typeface="Arial" panose="020B0604020202020204" pitchFamily="34" charset="0"/>
              </a:rPr>
              <a:t> Program – vad ska uppnås inom ett område på längre sikt</a:t>
            </a:r>
          </a:p>
          <a:p>
            <a:pPr marL="180000" indent="-180000">
              <a:buFont typeface="Arial" pitchFamily="34" charset="0"/>
              <a:buChar char="•"/>
            </a:pPr>
            <a:r>
              <a:rPr lang="sv-SE" sz="1600" dirty="0" smtClean="0">
                <a:latin typeface="Arial" panose="020B0604020202020204" pitchFamily="34" charset="0"/>
                <a:cs typeface="Arial" panose="020B0604020202020204" pitchFamily="34" charset="0"/>
              </a:rPr>
              <a:t> Plan – konkreta åtgärder</a:t>
            </a:r>
          </a:p>
        </p:txBody>
      </p:sp>
      <p:sp>
        <p:nvSpPr>
          <p:cNvPr id="8" name="textruta 7"/>
          <p:cNvSpPr txBox="1"/>
          <p:nvPr/>
        </p:nvSpPr>
        <p:spPr>
          <a:xfrm>
            <a:off x="3367044" y="4862488"/>
            <a:ext cx="5705624" cy="1323439"/>
          </a:xfrm>
          <a:prstGeom prst="rect">
            <a:avLst/>
          </a:prstGeom>
          <a:noFill/>
          <a:effectLst/>
        </p:spPr>
        <p:txBody>
          <a:bodyPr wrap="square" rtlCol="0">
            <a:spAutoFit/>
          </a:bodyPr>
          <a:lstStyle/>
          <a:p>
            <a:r>
              <a:rPr lang="sv-SE" sz="1600" b="1" dirty="0" smtClean="0"/>
              <a:t>Dokument som uttrycker hur vi ska förhålla oss inom olika områden</a:t>
            </a:r>
          </a:p>
          <a:p>
            <a:pPr marL="180000" indent="-180000">
              <a:buFont typeface="Arial" pitchFamily="34" charset="0"/>
              <a:buChar char="•"/>
            </a:pPr>
            <a:r>
              <a:rPr lang="sv-SE" sz="1600" b="1" dirty="0" smtClean="0"/>
              <a:t> </a:t>
            </a:r>
            <a:r>
              <a:rPr lang="sv-SE" sz="1600" dirty="0" smtClean="0"/>
              <a:t>Policy  - principer för agerande</a:t>
            </a:r>
          </a:p>
          <a:p>
            <a:pPr marL="180000" indent="-180000">
              <a:buFont typeface="Arial" pitchFamily="34" charset="0"/>
              <a:buChar char="•"/>
            </a:pPr>
            <a:r>
              <a:rPr lang="sv-SE" sz="1600" dirty="0" smtClean="0"/>
              <a:t> Riktlinjer - konkretiserar policyn</a:t>
            </a:r>
          </a:p>
          <a:p>
            <a:pPr marL="180000" indent="-180000">
              <a:buFont typeface="Arial" pitchFamily="34" charset="0"/>
              <a:buChar char="•"/>
            </a:pPr>
            <a:r>
              <a:rPr lang="sv-SE" sz="1600" dirty="0" smtClean="0"/>
              <a:t> Regler - mer detaljerade </a:t>
            </a:r>
          </a:p>
        </p:txBody>
      </p:sp>
      <p:sp>
        <p:nvSpPr>
          <p:cNvPr id="9" name="textruta 8"/>
          <p:cNvSpPr txBox="1"/>
          <p:nvPr/>
        </p:nvSpPr>
        <p:spPr>
          <a:xfrm>
            <a:off x="3332388" y="1409686"/>
            <a:ext cx="7918169" cy="523220"/>
          </a:xfrm>
          <a:prstGeom prst="rect">
            <a:avLst/>
          </a:prstGeom>
          <a:noFill/>
        </p:spPr>
        <p:txBody>
          <a:bodyPr wrap="square" rtlCol="0">
            <a:spAutoFit/>
          </a:bodyPr>
          <a:lstStyle/>
          <a:p>
            <a:r>
              <a:rPr lang="sv-SE" sz="2800" b="1" dirty="0" smtClean="0">
                <a:solidFill>
                  <a:srgbClr val="0F588A"/>
                </a:solidFill>
                <a:latin typeface="Arial" panose="020B0604020202020204" pitchFamily="34" charset="0"/>
                <a:cs typeface="Arial" panose="020B0604020202020204" pitchFamily="34" charset="0"/>
              </a:rPr>
              <a:t>Hur de styr och benämns</a:t>
            </a:r>
            <a:endParaRPr lang="sv-SE" sz="2800" b="1" dirty="0">
              <a:solidFill>
                <a:srgbClr val="0A3B5C"/>
              </a:solidFill>
              <a:latin typeface="Arial" panose="020B0604020202020204" pitchFamily="34" charset="0"/>
              <a:cs typeface="Arial" panose="020B0604020202020204" pitchFamily="34" charset="0"/>
            </a:endParaRPr>
          </a:p>
        </p:txBody>
      </p:sp>
      <p:sp>
        <p:nvSpPr>
          <p:cNvPr id="12" name="Rubrik 11"/>
          <p:cNvSpPr>
            <a:spLocks noGrp="1"/>
          </p:cNvSpPr>
          <p:nvPr>
            <p:ph type="title"/>
          </p:nvPr>
        </p:nvSpPr>
        <p:spPr/>
        <p:txBody>
          <a:bodyPr/>
          <a:lstStyle/>
          <a:p>
            <a:r>
              <a:rPr lang="sv-SE" dirty="0" smtClean="0">
                <a:solidFill>
                  <a:schemeClr val="tx1"/>
                </a:solidFill>
              </a:rPr>
              <a:t>Styrande dokument</a:t>
            </a:r>
            <a:endParaRPr lang="sv-SE"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descr="glodlampor_forbattra.jpg"/>
          <p:cNvPicPr>
            <a:picLocks noGrp="1" noChangeAspect="1"/>
          </p:cNvPicPr>
          <p:nvPr>
            <p:ph sz="quarter" idx="13"/>
          </p:nvPr>
        </p:nvPicPr>
        <p:blipFill>
          <a:blip r:embed="rId3"/>
          <a:stretch>
            <a:fillRect/>
          </a:stretch>
        </p:blipFill>
        <p:spPr>
          <a:xfrm>
            <a:off x="885599" y="1484064"/>
            <a:ext cx="7357652" cy="4694182"/>
          </a:xfrm>
        </p:spPr>
      </p:pic>
      <p:sp>
        <p:nvSpPr>
          <p:cNvPr id="9" name="Rektangel 8"/>
          <p:cNvSpPr/>
          <p:nvPr/>
        </p:nvSpPr>
        <p:spPr>
          <a:xfrm>
            <a:off x="190003" y="2527704"/>
            <a:ext cx="8752119" cy="2535636"/>
          </a:xfrm>
          <a:prstGeom prst="rect">
            <a:avLst/>
          </a:prstGeom>
          <a:solidFill>
            <a:schemeClr val="accent1">
              <a:lumMod val="75000"/>
              <a:alpha val="69804"/>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3" name="Platshållare för bildnummer 2"/>
          <p:cNvSpPr>
            <a:spLocks noGrp="1"/>
          </p:cNvSpPr>
          <p:nvPr>
            <p:ph type="sldNum" sz="quarter" idx="11"/>
          </p:nvPr>
        </p:nvSpPr>
        <p:spPr/>
        <p:txBody>
          <a:bodyPr/>
          <a:lstStyle/>
          <a:p>
            <a:fld id="{CCB980A4-8073-2E47-BD49-CDC58DACAC28}" type="slidenum">
              <a:rPr lang="sv-SE" smtClean="0"/>
              <a:pPr/>
              <a:t>13</a:t>
            </a:fld>
            <a:endParaRPr lang="sv-SE" dirty="0"/>
          </a:p>
        </p:txBody>
      </p:sp>
      <p:sp>
        <p:nvSpPr>
          <p:cNvPr id="5" name="Rubrik 4"/>
          <p:cNvSpPr>
            <a:spLocks noGrp="1"/>
          </p:cNvSpPr>
          <p:nvPr>
            <p:ph type="title"/>
          </p:nvPr>
        </p:nvSpPr>
        <p:spPr/>
        <p:txBody>
          <a:bodyPr/>
          <a:lstStyle/>
          <a:p>
            <a:r>
              <a:rPr lang="sv-SE" dirty="0" smtClean="0">
                <a:solidFill>
                  <a:schemeClr val="tx1"/>
                </a:solidFill>
              </a:rPr>
              <a:t>Organisation och samordning</a:t>
            </a:r>
            <a:endParaRPr lang="sv-SE" dirty="0">
              <a:solidFill>
                <a:schemeClr val="tx1"/>
              </a:solidFill>
            </a:endParaRPr>
          </a:p>
        </p:txBody>
      </p:sp>
      <p:sp>
        <p:nvSpPr>
          <p:cNvPr id="7" name="textruta 6"/>
          <p:cNvSpPr txBox="1"/>
          <p:nvPr/>
        </p:nvSpPr>
        <p:spPr>
          <a:xfrm>
            <a:off x="520996" y="2563738"/>
            <a:ext cx="8016949" cy="2431435"/>
          </a:xfrm>
          <a:prstGeom prst="rect">
            <a:avLst/>
          </a:prstGeom>
          <a:noFill/>
        </p:spPr>
        <p:txBody>
          <a:bodyPr wrap="square" rtlCol="0">
            <a:spAutoFit/>
          </a:bodyPr>
          <a:lstStyle/>
          <a:p>
            <a:r>
              <a:rPr lang="sv-SE" sz="4400" b="1" dirty="0" smtClean="0">
                <a:solidFill>
                  <a:schemeClr val="bg1"/>
                </a:solidFill>
              </a:rPr>
              <a:t>Hur uppdrag och ansvar är fördelade</a:t>
            </a:r>
          </a:p>
          <a:p>
            <a:pPr marL="180000" indent="-180000"/>
            <a:r>
              <a:rPr lang="sv-SE" sz="1600" b="1" dirty="0" smtClean="0">
                <a:solidFill>
                  <a:schemeClr val="bg1"/>
                </a:solidFill>
                <a:latin typeface="Arial" pitchFamily="34" charset="0"/>
                <a:cs typeface="Arial" pitchFamily="34" charset="0"/>
              </a:rPr>
              <a:t>Kommunfullmäktige högsta beslutande organ</a:t>
            </a:r>
          </a:p>
          <a:p>
            <a:pPr marL="180000" indent="-180000"/>
            <a:r>
              <a:rPr lang="sv-SE" sz="1600" b="1" dirty="0" smtClean="0">
                <a:solidFill>
                  <a:schemeClr val="bg1"/>
                </a:solidFill>
                <a:latin typeface="Arial" pitchFamily="34" charset="0"/>
                <a:cs typeface="Arial" pitchFamily="34" charset="0"/>
              </a:rPr>
              <a:t>Kommunstyrelsen leder och samordnar</a:t>
            </a:r>
          </a:p>
          <a:p>
            <a:pPr marL="180000" indent="-180000"/>
            <a:r>
              <a:rPr lang="sv-SE" sz="1600" b="1" dirty="0" smtClean="0">
                <a:solidFill>
                  <a:schemeClr val="bg1"/>
                </a:solidFill>
                <a:latin typeface="Arial" pitchFamily="34" charset="0"/>
                <a:cs typeface="Arial" pitchFamily="34" charset="0"/>
              </a:rPr>
              <a:t>Koncernbolag ansvarar för ägarstyrning genom dialog</a:t>
            </a:r>
          </a:p>
          <a:p>
            <a:endParaRPr lang="sv-SE" sz="1600" b="1" dirty="0" smtClean="0">
              <a:solidFill>
                <a:schemeClr val="bg1"/>
              </a:solidFill>
            </a:endParaRPr>
          </a:p>
        </p:txBody>
      </p:sp>
      <p:pic>
        <p:nvPicPr>
          <p:cNvPr id="2050" name="Picture 2">
            <a:hlinkClick r:id="" action="ppaction://hlinkshowjump?jump=nextslide"/>
          </p:cNvPr>
          <p:cNvPicPr>
            <a:picLocks noChangeAspect="1" noChangeArrowheads="1"/>
          </p:cNvPicPr>
          <p:nvPr/>
        </p:nvPicPr>
        <p:blipFill>
          <a:blip r:embed="rId4"/>
          <a:srcRect/>
          <a:stretch>
            <a:fillRect/>
          </a:stretch>
        </p:blipFill>
        <p:spPr bwMode="auto">
          <a:xfrm>
            <a:off x="7096188" y="3821515"/>
            <a:ext cx="1435360" cy="972416"/>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2" presetClass="entr" presetSubtype="4"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Göteborgs Stads organisation</a:t>
            </a:r>
          </a:p>
        </p:txBody>
      </p:sp>
      <p:cxnSp>
        <p:nvCxnSpPr>
          <p:cNvPr id="15" name="Rak pil 14"/>
          <p:cNvCxnSpPr/>
          <p:nvPr/>
        </p:nvCxnSpPr>
        <p:spPr>
          <a:xfrm>
            <a:off x="2752804" y="4307759"/>
            <a:ext cx="0" cy="1440000"/>
          </a:xfrm>
          <a:prstGeom prst="straightConnector1">
            <a:avLst/>
          </a:prstGeom>
          <a:ln w="28575" cmpd="sng">
            <a:solidFill>
              <a:schemeClr val="tx1">
                <a:lumMod val="50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6" name="Rak pil 15"/>
          <p:cNvCxnSpPr/>
          <p:nvPr/>
        </p:nvCxnSpPr>
        <p:spPr>
          <a:xfrm>
            <a:off x="6380127" y="4307758"/>
            <a:ext cx="0" cy="1440000"/>
          </a:xfrm>
          <a:prstGeom prst="straightConnector1">
            <a:avLst/>
          </a:prstGeom>
          <a:ln w="28575" cmpd="sng">
            <a:solidFill>
              <a:schemeClr val="tx1">
                <a:lumMod val="50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7" name="Rak pil 16"/>
          <p:cNvCxnSpPr/>
          <p:nvPr/>
        </p:nvCxnSpPr>
        <p:spPr>
          <a:xfrm>
            <a:off x="3910904" y="3211413"/>
            <a:ext cx="661096" cy="0"/>
          </a:xfrm>
          <a:prstGeom prst="straightConnector1">
            <a:avLst/>
          </a:prstGeom>
          <a:ln w="28575" cmpd="sng">
            <a:solidFill>
              <a:schemeClr val="tx1">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Rak pil 17"/>
          <p:cNvCxnSpPr/>
          <p:nvPr/>
        </p:nvCxnSpPr>
        <p:spPr>
          <a:xfrm>
            <a:off x="4569219" y="2248327"/>
            <a:ext cx="0" cy="2059435"/>
          </a:xfrm>
          <a:prstGeom prst="straightConnector1">
            <a:avLst/>
          </a:prstGeom>
          <a:ln w="28575" cmpd="sng">
            <a:solidFill>
              <a:schemeClr val="tx1">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Rak pil 19"/>
          <p:cNvCxnSpPr/>
          <p:nvPr/>
        </p:nvCxnSpPr>
        <p:spPr>
          <a:xfrm>
            <a:off x="4572001" y="3623719"/>
            <a:ext cx="1680811" cy="0"/>
          </a:xfrm>
          <a:prstGeom prst="straightConnector1">
            <a:avLst/>
          </a:prstGeom>
          <a:ln w="28575" cmpd="sng">
            <a:solidFill>
              <a:schemeClr val="tx1">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Rak pil 20"/>
          <p:cNvCxnSpPr/>
          <p:nvPr/>
        </p:nvCxnSpPr>
        <p:spPr>
          <a:xfrm>
            <a:off x="5090000" y="1986483"/>
            <a:ext cx="1162813" cy="0"/>
          </a:xfrm>
          <a:prstGeom prst="straightConnector1">
            <a:avLst/>
          </a:prstGeom>
          <a:ln w="28575" cmpd="sng">
            <a:solidFill>
              <a:schemeClr val="tx1">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textruta 21"/>
          <p:cNvSpPr txBox="1"/>
          <p:nvPr/>
        </p:nvSpPr>
        <p:spPr>
          <a:xfrm>
            <a:off x="1211728" y="1677675"/>
            <a:ext cx="4302283" cy="617620"/>
          </a:xfrm>
          <a:prstGeom prst="roundRect">
            <a:avLst/>
          </a:prstGeom>
          <a:solidFill>
            <a:schemeClr val="accent2"/>
          </a:solidFill>
          <a:effectLst>
            <a:outerShdw blurRad="50800" dist="38100" dir="2700000" algn="tl" rotWithShape="0">
              <a:prstClr val="black">
                <a:alpha val="40000"/>
              </a:prstClr>
            </a:outerShdw>
          </a:effectLst>
        </p:spPr>
        <p:txBody>
          <a:bodyPr wrap="square" lIns="0" tIns="216000" rIns="0" bIns="0" rtlCol="0" anchor="ctr" anchorCtr="0">
            <a:noAutofit/>
          </a:bodyPr>
          <a:lstStyle/>
          <a:p>
            <a:pPr algn="ctr" defTabSz="914400"/>
            <a:r>
              <a:rPr lang="sv-SE" sz="3600" b="1" kern="0" spc="50" baseline="30000" dirty="0">
                <a:solidFill>
                  <a:srgbClr val="FFFFFF"/>
                </a:solidFill>
                <a:cs typeface="Arial"/>
              </a:rPr>
              <a:t>Kommunfullmäktige</a:t>
            </a:r>
            <a:endParaRPr lang="sv-SE" sz="3200" b="1" kern="0" spc="50" baseline="30000" dirty="0">
              <a:solidFill>
                <a:srgbClr val="FFFFFF"/>
              </a:solidFill>
              <a:cs typeface="Arial"/>
            </a:endParaRPr>
          </a:p>
        </p:txBody>
      </p:sp>
      <p:sp>
        <p:nvSpPr>
          <p:cNvPr id="23" name="Rektangel med rundade hörn 22"/>
          <p:cNvSpPr/>
          <p:nvPr/>
        </p:nvSpPr>
        <p:spPr>
          <a:xfrm>
            <a:off x="1214439" y="2699233"/>
            <a:ext cx="2710613" cy="1017624"/>
          </a:xfrm>
          <a:prstGeom prst="roundRect">
            <a:avLst/>
          </a:prstGeom>
          <a:solidFill>
            <a:schemeClr val="accent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tIns="180000" rtlCol="0" anchor="ctr"/>
          <a:lstStyle/>
          <a:p>
            <a:pPr algn="ctr" defTabSz="914400">
              <a:lnSpc>
                <a:spcPts val="2200"/>
              </a:lnSpc>
            </a:pPr>
            <a:r>
              <a:rPr lang="sv-SE" sz="2400" b="1" kern="0" spc="50" baseline="30000" dirty="0" smtClean="0">
                <a:solidFill>
                  <a:srgbClr val="FFFFFF"/>
                </a:solidFill>
                <a:cs typeface="Arial"/>
              </a:rPr>
              <a:t>Kommunstyrelsen</a:t>
            </a:r>
            <a:endParaRPr lang="sv-SE" sz="2400" b="1" kern="0" spc="50" baseline="30000" dirty="0">
              <a:solidFill>
                <a:srgbClr val="FFFFFF"/>
              </a:solidFill>
              <a:cs typeface="Arial"/>
            </a:endParaRPr>
          </a:p>
        </p:txBody>
      </p:sp>
      <p:sp>
        <p:nvSpPr>
          <p:cNvPr id="24" name="textruta 23"/>
          <p:cNvSpPr txBox="1"/>
          <p:nvPr/>
        </p:nvSpPr>
        <p:spPr>
          <a:xfrm>
            <a:off x="1207423" y="4691518"/>
            <a:ext cx="3060000" cy="540000"/>
          </a:xfrm>
          <a:prstGeom prst="roundRect">
            <a:avLst/>
          </a:prstGeom>
          <a:solidFill>
            <a:schemeClr val="accent2"/>
          </a:solidFill>
          <a:effectLst>
            <a:outerShdw blurRad="50800" dist="38100" dir="2700000" algn="tl" rotWithShape="0">
              <a:prstClr val="black">
                <a:alpha val="40000"/>
              </a:prstClr>
            </a:outerShdw>
          </a:effectLst>
        </p:spPr>
        <p:txBody>
          <a:bodyPr wrap="square" lIns="0" tIns="180000" rIns="0" bIns="0" rtlCol="0" anchor="ctr" anchorCtr="0">
            <a:noAutofit/>
          </a:bodyPr>
          <a:lstStyle/>
          <a:p>
            <a:pPr algn="ctr" defTabSz="914400"/>
            <a:r>
              <a:rPr lang="sv-SE" sz="2400" b="1" kern="0" spc="50" baseline="30000" dirty="0">
                <a:solidFill>
                  <a:srgbClr val="FFFFFF"/>
                </a:solidFill>
                <a:cs typeface="Arial"/>
              </a:rPr>
              <a:t>Nämnder, ca 30 </a:t>
            </a:r>
            <a:r>
              <a:rPr lang="sv-SE" sz="2400" b="1" kern="0" spc="50" baseline="30000" dirty="0" err="1">
                <a:solidFill>
                  <a:srgbClr val="FFFFFF"/>
                </a:solidFill>
                <a:cs typeface="Arial"/>
              </a:rPr>
              <a:t>st</a:t>
            </a:r>
            <a:endParaRPr lang="sv-SE" sz="2400" b="1" kern="0" spc="50" baseline="30000" dirty="0">
              <a:solidFill>
                <a:srgbClr val="FFFFFF"/>
              </a:solidFill>
              <a:cs typeface="Arial"/>
            </a:endParaRPr>
          </a:p>
        </p:txBody>
      </p:sp>
      <p:sp>
        <p:nvSpPr>
          <p:cNvPr id="34" name="textruta 33"/>
          <p:cNvSpPr txBox="1"/>
          <p:nvPr/>
        </p:nvSpPr>
        <p:spPr>
          <a:xfrm>
            <a:off x="6211831" y="1692463"/>
            <a:ext cx="1692000" cy="432000"/>
          </a:xfrm>
          <a:prstGeom prst="roundRect">
            <a:avLst/>
          </a:prstGeom>
          <a:solidFill>
            <a:schemeClr val="accent2"/>
          </a:solidFill>
          <a:effectLst>
            <a:outerShdw blurRad="50800" dist="38100" dir="2700000" algn="tl" rotWithShape="0">
              <a:prstClr val="black">
                <a:alpha val="40000"/>
              </a:prstClr>
            </a:outerShdw>
          </a:effectLst>
        </p:spPr>
        <p:txBody>
          <a:bodyPr wrap="square" lIns="0" tIns="180000" rIns="0" bIns="0" rtlCol="0" anchor="ctr" anchorCtr="0">
            <a:noAutofit/>
          </a:bodyPr>
          <a:lstStyle/>
          <a:p>
            <a:pPr algn="ctr" defTabSz="914400"/>
            <a:r>
              <a:rPr lang="sv-SE" sz="2400" b="1" kern="0" spc="50" baseline="30000" dirty="0">
                <a:solidFill>
                  <a:srgbClr val="FFFFFF"/>
                </a:solidFill>
                <a:cs typeface="Arial"/>
              </a:rPr>
              <a:t>Valberedning</a:t>
            </a:r>
          </a:p>
        </p:txBody>
      </p:sp>
      <p:sp>
        <p:nvSpPr>
          <p:cNvPr id="35" name="textruta 34"/>
          <p:cNvSpPr txBox="1"/>
          <p:nvPr/>
        </p:nvSpPr>
        <p:spPr>
          <a:xfrm>
            <a:off x="6211829" y="2205060"/>
            <a:ext cx="1692000" cy="432000"/>
          </a:xfrm>
          <a:prstGeom prst="roundRect">
            <a:avLst/>
          </a:prstGeom>
          <a:solidFill>
            <a:schemeClr val="accent2"/>
          </a:solidFill>
          <a:effectLst>
            <a:outerShdw blurRad="50800" dist="38100" dir="2700000" algn="tl" rotWithShape="0">
              <a:prstClr val="black">
                <a:alpha val="40000"/>
              </a:prstClr>
            </a:outerShdw>
          </a:effectLst>
        </p:spPr>
        <p:txBody>
          <a:bodyPr wrap="square" lIns="0" tIns="180000" rIns="0" bIns="0" rtlCol="0" anchor="ctr" anchorCtr="0">
            <a:noAutofit/>
          </a:bodyPr>
          <a:lstStyle/>
          <a:p>
            <a:pPr algn="ctr" defTabSz="914400"/>
            <a:r>
              <a:rPr lang="sv-SE" sz="2400" b="1" kern="0" spc="50" baseline="30000" dirty="0">
                <a:solidFill>
                  <a:srgbClr val="FFFFFF"/>
                </a:solidFill>
                <a:cs typeface="Arial"/>
              </a:rPr>
              <a:t>Stadsrevision</a:t>
            </a:r>
          </a:p>
        </p:txBody>
      </p:sp>
      <p:sp>
        <p:nvSpPr>
          <p:cNvPr id="36" name="textruta 35"/>
          <p:cNvSpPr txBox="1"/>
          <p:nvPr/>
        </p:nvSpPr>
        <p:spPr>
          <a:xfrm>
            <a:off x="6211829" y="3379928"/>
            <a:ext cx="1692000" cy="432000"/>
          </a:xfrm>
          <a:prstGeom prst="roundRect">
            <a:avLst/>
          </a:prstGeom>
          <a:solidFill>
            <a:schemeClr val="accent2"/>
          </a:solidFill>
          <a:effectLst>
            <a:outerShdw blurRad="50800" dist="38100" dir="2700000" algn="tl" rotWithShape="0">
              <a:prstClr val="black">
                <a:alpha val="40000"/>
              </a:prstClr>
            </a:outerShdw>
          </a:effectLst>
        </p:spPr>
        <p:txBody>
          <a:bodyPr wrap="square" lIns="0" tIns="180000" rIns="0" bIns="0" rtlCol="0" anchor="ctr" anchorCtr="0">
            <a:noAutofit/>
          </a:bodyPr>
          <a:lstStyle/>
          <a:p>
            <a:pPr algn="ctr" defTabSz="914400"/>
            <a:r>
              <a:rPr lang="sv-SE" sz="2400" b="1" kern="0" spc="50" baseline="30000" dirty="0">
                <a:solidFill>
                  <a:srgbClr val="FFFFFF"/>
                </a:solidFill>
                <a:cs typeface="Arial"/>
              </a:rPr>
              <a:t>Valnämnden</a:t>
            </a:r>
          </a:p>
        </p:txBody>
      </p:sp>
      <p:cxnSp>
        <p:nvCxnSpPr>
          <p:cNvPr id="37" name="Rak pil 36"/>
          <p:cNvCxnSpPr/>
          <p:nvPr/>
        </p:nvCxnSpPr>
        <p:spPr>
          <a:xfrm flipH="1">
            <a:off x="2755265" y="4307759"/>
            <a:ext cx="3633479" cy="0"/>
          </a:xfrm>
          <a:prstGeom prst="straightConnector1">
            <a:avLst/>
          </a:prstGeom>
          <a:ln w="28575" cmpd="sng">
            <a:solidFill>
              <a:schemeClr val="tx1">
                <a:lumMod val="50000"/>
              </a:schemeClr>
            </a:solidFill>
            <a:tailEnd type="none" w="med" len="lg"/>
          </a:ln>
          <a:effectLst/>
        </p:spPr>
        <p:style>
          <a:lnRef idx="2">
            <a:schemeClr val="accent1"/>
          </a:lnRef>
          <a:fillRef idx="0">
            <a:schemeClr val="accent1"/>
          </a:fillRef>
          <a:effectRef idx="1">
            <a:schemeClr val="accent1"/>
          </a:effectRef>
          <a:fontRef idx="minor">
            <a:schemeClr val="tx1"/>
          </a:fontRef>
        </p:style>
      </p:cxnSp>
      <p:sp>
        <p:nvSpPr>
          <p:cNvPr id="38" name="textruta 37"/>
          <p:cNvSpPr txBox="1"/>
          <p:nvPr/>
        </p:nvSpPr>
        <p:spPr>
          <a:xfrm>
            <a:off x="4845773" y="4691518"/>
            <a:ext cx="3060000" cy="540000"/>
          </a:xfrm>
          <a:prstGeom prst="roundRect">
            <a:avLst/>
          </a:prstGeom>
          <a:solidFill>
            <a:schemeClr val="accent2"/>
          </a:solidFill>
          <a:effectLst>
            <a:outerShdw blurRad="50800" dist="38100" dir="2700000" algn="tl" rotWithShape="0">
              <a:prstClr val="black">
                <a:alpha val="40000"/>
              </a:prstClr>
            </a:outerShdw>
          </a:effectLst>
        </p:spPr>
        <p:txBody>
          <a:bodyPr wrap="square" lIns="0" tIns="180000" rIns="0" bIns="0" rtlCol="0" anchor="ctr" anchorCtr="0">
            <a:noAutofit/>
          </a:bodyPr>
          <a:lstStyle/>
          <a:p>
            <a:pPr algn="ctr" defTabSz="914400"/>
            <a:r>
              <a:rPr lang="sv-SE" sz="2400" b="1" kern="0" spc="50" baseline="30000" dirty="0">
                <a:solidFill>
                  <a:srgbClr val="FFFFFF"/>
                </a:solidFill>
                <a:cs typeface="Arial"/>
              </a:rPr>
              <a:t>Göteborgs Stadshus AB</a:t>
            </a:r>
          </a:p>
        </p:txBody>
      </p:sp>
    </p:spTree>
    <p:extLst>
      <p:ext uri="{BB962C8B-B14F-4D97-AF65-F5344CB8AC3E}">
        <p14:creationId xmlns:p14="http://schemas.microsoft.com/office/powerpoint/2010/main" xmlns="" val="3984074304"/>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descr="roller_kulor_2.png"/>
          <p:cNvPicPr>
            <a:picLocks noGrp="1" noChangeAspect="1"/>
          </p:cNvPicPr>
          <p:nvPr>
            <p:ph type="pic" sz="quarter" idx="13"/>
          </p:nvPr>
        </p:nvPicPr>
        <p:blipFill>
          <a:blip r:embed="rId3" cstate="print"/>
          <a:srcRect l="1114" r="1114"/>
          <a:stretch>
            <a:fillRect/>
          </a:stretch>
        </p:blipFill>
        <p:spPr>
          <a:xfrm>
            <a:off x="222161" y="1380228"/>
            <a:ext cx="8739785" cy="4810957"/>
          </a:xfrm>
        </p:spPr>
      </p:pic>
      <p:sp>
        <p:nvSpPr>
          <p:cNvPr id="3" name="Rubrik 2"/>
          <p:cNvSpPr>
            <a:spLocks noGrp="1"/>
          </p:cNvSpPr>
          <p:nvPr>
            <p:ph type="title"/>
          </p:nvPr>
        </p:nvSpPr>
        <p:spPr/>
        <p:txBody>
          <a:bodyPr/>
          <a:lstStyle/>
          <a:p>
            <a:r>
              <a:rPr lang="sv-SE" dirty="0" smtClean="0">
                <a:solidFill>
                  <a:schemeClr val="tx1"/>
                </a:solidFill>
              </a:rPr>
              <a:t>Roller och ansvar</a:t>
            </a:r>
            <a:endParaRPr lang="sv-SE" dirty="0">
              <a:solidFill>
                <a:schemeClr val="tx1"/>
              </a:solidFill>
            </a:endParaRPr>
          </a:p>
        </p:txBody>
      </p:sp>
      <p:sp>
        <p:nvSpPr>
          <p:cNvPr id="4" name="Platshållare för bildnummer 3"/>
          <p:cNvSpPr>
            <a:spLocks noGrp="1"/>
          </p:cNvSpPr>
          <p:nvPr>
            <p:ph type="sldNum" sz="quarter" idx="14"/>
          </p:nvPr>
        </p:nvSpPr>
        <p:spPr/>
        <p:txBody>
          <a:bodyPr/>
          <a:lstStyle/>
          <a:p>
            <a:fld id="{CCB980A4-8073-2E47-BD49-CDC58DACAC28}" type="slidenum">
              <a:rPr lang="sv-SE" smtClean="0"/>
              <a:pPr/>
              <a:t>15</a:t>
            </a:fld>
            <a:endParaRPr lang="sv-SE" dirty="0"/>
          </a:p>
        </p:txBody>
      </p:sp>
      <p:sp>
        <p:nvSpPr>
          <p:cNvPr id="15" name="Rektangel 14"/>
          <p:cNvSpPr/>
          <p:nvPr/>
        </p:nvSpPr>
        <p:spPr>
          <a:xfrm>
            <a:off x="218577" y="1367625"/>
            <a:ext cx="8749049" cy="4819420"/>
          </a:xfrm>
          <a:prstGeom prst="rect">
            <a:avLst/>
          </a:prstGeom>
          <a:solidFill>
            <a:srgbClr val="FFFFFF">
              <a:alpha val="6980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grpSp>
        <p:nvGrpSpPr>
          <p:cNvPr id="2" name="Grupp 15"/>
          <p:cNvGrpSpPr/>
          <p:nvPr/>
        </p:nvGrpSpPr>
        <p:grpSpPr>
          <a:xfrm>
            <a:off x="252249" y="2082162"/>
            <a:ext cx="9348955" cy="3551033"/>
            <a:chOff x="252250" y="2252289"/>
            <a:chExt cx="9348954" cy="3551033"/>
          </a:xfrm>
        </p:grpSpPr>
        <p:sp>
          <p:nvSpPr>
            <p:cNvPr id="10" name="textruta 9"/>
            <p:cNvSpPr txBox="1"/>
            <p:nvPr/>
          </p:nvSpPr>
          <p:spPr>
            <a:xfrm>
              <a:off x="380161" y="2252289"/>
              <a:ext cx="4270670" cy="1261884"/>
            </a:xfrm>
            <a:prstGeom prst="rect">
              <a:avLst/>
            </a:prstGeom>
            <a:noFill/>
          </p:spPr>
          <p:txBody>
            <a:bodyPr wrap="square" rtlCol="0">
              <a:spAutoFit/>
            </a:bodyPr>
            <a:lstStyle/>
            <a:p>
              <a:pPr algn="r"/>
              <a:r>
                <a:rPr lang="sv-SE" sz="2800" b="1" dirty="0" smtClean="0">
                  <a:solidFill>
                    <a:schemeClr val="accent1">
                      <a:lumMod val="75000"/>
                    </a:schemeClr>
                  </a:solidFill>
                  <a:latin typeface="Arial" panose="020B0604020202020204" pitchFamily="34" charset="0"/>
                  <a:cs typeface="Arial" panose="020B0604020202020204" pitchFamily="34" charset="0"/>
                </a:rPr>
                <a:t>Varför vi klargör ansvar</a:t>
              </a:r>
              <a:endParaRPr lang="sv-SE" sz="2800" b="1" dirty="0">
                <a:solidFill>
                  <a:schemeClr val="accent1">
                    <a:lumMod val="75000"/>
                  </a:schemeClr>
                </a:solidFill>
                <a:latin typeface="Arial" panose="020B0604020202020204" pitchFamily="34" charset="0"/>
                <a:cs typeface="Arial" panose="020B0604020202020204" pitchFamily="34" charset="0"/>
              </a:endParaRPr>
            </a:p>
            <a:p>
              <a:pPr algn="r"/>
              <a:r>
                <a:rPr lang="sv-SE" sz="1600" b="1" dirty="0" smtClean="0">
                  <a:solidFill>
                    <a:schemeClr val="accent1">
                      <a:lumMod val="75000"/>
                    </a:schemeClr>
                  </a:solidFill>
                  <a:latin typeface="Arial" panose="020B0604020202020204" pitchFamily="34" charset="0"/>
                  <a:cs typeface="Arial" panose="020B0604020202020204" pitchFamily="34" charset="0"/>
                </a:rPr>
                <a:t>För att förverkliga mål och uppdrag behöver vi klargöra ansvar och </a:t>
              </a:r>
            </a:p>
            <a:p>
              <a:pPr algn="r"/>
              <a:r>
                <a:rPr lang="sv-SE" sz="1600" b="1" dirty="0" smtClean="0">
                  <a:solidFill>
                    <a:schemeClr val="accent1">
                      <a:lumMod val="75000"/>
                    </a:schemeClr>
                  </a:solidFill>
                  <a:latin typeface="Arial" panose="020B0604020202020204" pitchFamily="34" charset="0"/>
                  <a:cs typeface="Arial" panose="020B0604020202020204" pitchFamily="34" charset="0"/>
                </a:rPr>
                <a:t>roller och hur de ska samverka</a:t>
              </a:r>
              <a:endParaRPr lang="sv-SE" sz="1600" dirty="0" smtClean="0">
                <a:solidFill>
                  <a:schemeClr val="accent1">
                    <a:lumMod val="75000"/>
                  </a:schemeClr>
                </a:solidFill>
                <a:latin typeface="Arial" panose="020B0604020202020204" pitchFamily="34" charset="0"/>
                <a:cs typeface="Arial" panose="020B0604020202020204" pitchFamily="34" charset="0"/>
              </a:endParaRPr>
            </a:p>
          </p:txBody>
        </p:sp>
        <p:sp>
          <p:nvSpPr>
            <p:cNvPr id="13" name="textruta 12"/>
            <p:cNvSpPr txBox="1"/>
            <p:nvPr/>
          </p:nvSpPr>
          <p:spPr>
            <a:xfrm>
              <a:off x="4768803" y="2269340"/>
              <a:ext cx="4832401" cy="1508105"/>
            </a:xfrm>
            <a:prstGeom prst="rect">
              <a:avLst/>
            </a:prstGeom>
            <a:noFill/>
          </p:spPr>
          <p:txBody>
            <a:bodyPr wrap="square" rtlCol="0">
              <a:spAutoFit/>
            </a:bodyPr>
            <a:lstStyle/>
            <a:p>
              <a:r>
                <a:rPr lang="sv-SE" sz="2800" b="1" dirty="0" smtClean="0">
                  <a:solidFill>
                    <a:schemeClr val="accent1">
                      <a:lumMod val="75000"/>
                    </a:schemeClr>
                  </a:solidFill>
                  <a:latin typeface="Arial" panose="020B0604020202020204" pitchFamily="34" charset="0"/>
                  <a:cs typeface="Arial" panose="020B0604020202020204" pitchFamily="34" charset="0"/>
                </a:rPr>
                <a:t>Vad vi fördelar</a:t>
              </a:r>
              <a:endParaRPr lang="sv-SE" sz="2800" b="1" dirty="0">
                <a:solidFill>
                  <a:schemeClr val="accent1">
                    <a:lumMod val="75000"/>
                  </a:schemeClr>
                </a:solidFill>
                <a:latin typeface="Arial" panose="020B0604020202020204" pitchFamily="34" charset="0"/>
                <a:cs typeface="Arial" panose="020B0604020202020204" pitchFamily="34" charset="0"/>
              </a:endParaRPr>
            </a:p>
            <a:p>
              <a:pPr marL="180000" indent="-180000">
                <a:buFont typeface="Arial" pitchFamily="34" charset="0"/>
                <a:buChar char="•"/>
              </a:pPr>
              <a:r>
                <a:rPr lang="sv-SE" sz="1600" b="1" dirty="0" smtClean="0">
                  <a:solidFill>
                    <a:schemeClr val="accent1">
                      <a:lumMod val="75000"/>
                    </a:schemeClr>
                  </a:solidFill>
                  <a:latin typeface="Arial" panose="020B0604020202020204" pitchFamily="34" charset="0"/>
                  <a:cs typeface="Arial" panose="020B0604020202020204" pitchFamily="34" charset="0"/>
                </a:rPr>
                <a:t>Uppdrag, ansvar och befogenheter </a:t>
              </a:r>
            </a:p>
            <a:p>
              <a:pPr marL="180000" indent="-180000"/>
              <a:r>
                <a:rPr lang="sv-SE" sz="1600" b="1" dirty="0" smtClean="0">
                  <a:solidFill>
                    <a:schemeClr val="accent1">
                      <a:lumMod val="75000"/>
                    </a:schemeClr>
                  </a:solidFill>
                  <a:latin typeface="Arial" panose="020B0604020202020204" pitchFamily="34" charset="0"/>
                  <a:cs typeface="Arial" panose="020B0604020202020204" pitchFamily="34" charset="0"/>
                </a:rPr>
                <a:t>	fördelas på olika roller</a:t>
              </a:r>
            </a:p>
            <a:p>
              <a:pPr marL="180000" indent="-180000">
                <a:buFont typeface="Arial" pitchFamily="34" charset="0"/>
                <a:buChar char="•"/>
              </a:pPr>
              <a:r>
                <a:rPr lang="sv-SE" sz="1600" b="1" dirty="0" smtClean="0">
                  <a:solidFill>
                    <a:schemeClr val="accent1">
                      <a:lumMod val="75000"/>
                    </a:schemeClr>
                  </a:solidFill>
                  <a:latin typeface="Arial" panose="020B0604020202020204" pitchFamily="34" charset="0"/>
                  <a:cs typeface="Arial" panose="020B0604020202020204" pitchFamily="34" charset="0"/>
                </a:rPr>
                <a:t>Formell fördelning mellan olika </a:t>
              </a:r>
            </a:p>
            <a:p>
              <a:pPr marL="180000" indent="-180000"/>
              <a:r>
                <a:rPr lang="sv-SE" sz="1600" b="1" dirty="0" smtClean="0">
                  <a:solidFill>
                    <a:schemeClr val="accent1">
                      <a:lumMod val="75000"/>
                    </a:schemeClr>
                  </a:solidFill>
                  <a:latin typeface="Arial" panose="020B0604020202020204" pitchFamily="34" charset="0"/>
                  <a:cs typeface="Arial" panose="020B0604020202020204" pitchFamily="34" charset="0"/>
                </a:rPr>
                <a:t>	ledningsnivåer styrs via delegation</a:t>
              </a:r>
              <a:endParaRPr lang="sv-SE" sz="1600" dirty="0" smtClean="0">
                <a:solidFill>
                  <a:schemeClr val="accent1">
                    <a:lumMod val="75000"/>
                  </a:schemeClr>
                </a:solidFill>
                <a:latin typeface="Arial" panose="020B0604020202020204" pitchFamily="34" charset="0"/>
                <a:cs typeface="Arial" panose="020B0604020202020204" pitchFamily="34" charset="0"/>
              </a:endParaRPr>
            </a:p>
          </p:txBody>
        </p:sp>
        <p:sp>
          <p:nvSpPr>
            <p:cNvPr id="11" name="textruta 10"/>
            <p:cNvSpPr txBox="1"/>
            <p:nvPr/>
          </p:nvSpPr>
          <p:spPr>
            <a:xfrm>
              <a:off x="252250" y="3968459"/>
              <a:ext cx="4398577" cy="1508105"/>
            </a:xfrm>
            <a:prstGeom prst="rect">
              <a:avLst/>
            </a:prstGeom>
            <a:noFill/>
          </p:spPr>
          <p:txBody>
            <a:bodyPr wrap="square" rtlCol="0">
              <a:spAutoFit/>
            </a:bodyPr>
            <a:lstStyle/>
            <a:p>
              <a:pPr algn="r"/>
              <a:r>
                <a:rPr lang="sv-SE" sz="2800" b="1" dirty="0" smtClean="0">
                  <a:solidFill>
                    <a:schemeClr val="accent1">
                      <a:lumMod val="75000"/>
                    </a:schemeClr>
                  </a:solidFill>
                  <a:latin typeface="Arial" panose="020B0604020202020204" pitchFamily="34" charset="0"/>
                  <a:cs typeface="Arial" panose="020B0604020202020204" pitchFamily="34" charset="0"/>
                </a:rPr>
                <a:t>Hur vi agerar i våra roller</a:t>
              </a:r>
              <a:endParaRPr lang="sv-SE" sz="2800" b="1" dirty="0">
                <a:solidFill>
                  <a:schemeClr val="accent1">
                    <a:lumMod val="75000"/>
                  </a:schemeClr>
                </a:solidFill>
                <a:latin typeface="Arial" panose="020B0604020202020204" pitchFamily="34" charset="0"/>
                <a:cs typeface="Arial" panose="020B0604020202020204" pitchFamily="34" charset="0"/>
              </a:endParaRPr>
            </a:p>
            <a:p>
              <a:pPr indent="-180000" algn="r"/>
              <a:r>
                <a:rPr lang="sv-SE" sz="1600" b="1" dirty="0" smtClean="0">
                  <a:solidFill>
                    <a:schemeClr val="accent1">
                      <a:lumMod val="75000"/>
                    </a:schemeClr>
                  </a:solidFill>
                  <a:latin typeface="Arial" panose="020B0604020202020204" pitchFamily="34" charset="0"/>
                  <a:cs typeface="Arial" panose="020B0604020202020204" pitchFamily="34" charset="0"/>
                </a:rPr>
                <a:t>Politikerrollen</a:t>
              </a:r>
            </a:p>
            <a:p>
              <a:pPr indent="-180000" algn="r"/>
              <a:r>
                <a:rPr lang="sv-SE" sz="1600" b="1" dirty="0" smtClean="0">
                  <a:solidFill>
                    <a:schemeClr val="accent1">
                      <a:lumMod val="75000"/>
                    </a:schemeClr>
                  </a:solidFill>
                  <a:latin typeface="Arial" panose="020B0604020202020204" pitchFamily="34" charset="0"/>
                  <a:cs typeface="Arial" panose="020B0604020202020204" pitchFamily="34" charset="0"/>
                </a:rPr>
                <a:t>Tjänstemannarollen</a:t>
              </a:r>
            </a:p>
            <a:p>
              <a:pPr indent="-180000" algn="r"/>
              <a:r>
                <a:rPr lang="sv-SE" sz="1600" b="1" dirty="0" smtClean="0">
                  <a:solidFill>
                    <a:schemeClr val="accent1">
                      <a:lumMod val="75000"/>
                    </a:schemeClr>
                  </a:solidFill>
                  <a:latin typeface="Arial" panose="020B0604020202020204" pitchFamily="34" charset="0"/>
                  <a:cs typeface="Arial" panose="020B0604020202020204" pitchFamily="34" charset="0"/>
                </a:rPr>
                <a:t>Chefsrollen</a:t>
              </a:r>
            </a:p>
            <a:p>
              <a:pPr indent="-180000" algn="r"/>
              <a:r>
                <a:rPr lang="sv-SE" sz="1600" b="1" dirty="0" smtClean="0">
                  <a:solidFill>
                    <a:schemeClr val="accent1">
                      <a:lumMod val="75000"/>
                    </a:schemeClr>
                  </a:solidFill>
                  <a:latin typeface="Arial" panose="020B0604020202020204" pitchFamily="34" charset="0"/>
                  <a:cs typeface="Arial" panose="020B0604020202020204" pitchFamily="34" charset="0"/>
                </a:rPr>
                <a:t>Medarbetarrollen</a:t>
              </a:r>
              <a:endParaRPr lang="sv-SE" sz="1600" dirty="0" smtClean="0">
                <a:solidFill>
                  <a:schemeClr val="accent1">
                    <a:lumMod val="75000"/>
                  </a:schemeClr>
                </a:solidFill>
                <a:latin typeface="Arial" panose="020B0604020202020204" pitchFamily="34" charset="0"/>
                <a:cs typeface="Arial" panose="020B0604020202020204" pitchFamily="34" charset="0"/>
              </a:endParaRPr>
            </a:p>
          </p:txBody>
        </p:sp>
        <p:sp>
          <p:nvSpPr>
            <p:cNvPr id="12" name="textruta 11"/>
            <p:cNvSpPr txBox="1"/>
            <p:nvPr/>
          </p:nvSpPr>
          <p:spPr>
            <a:xfrm>
              <a:off x="4788319" y="3979746"/>
              <a:ext cx="4177864" cy="1823576"/>
            </a:xfrm>
            <a:prstGeom prst="rect">
              <a:avLst/>
            </a:prstGeom>
            <a:noFill/>
          </p:spPr>
          <p:txBody>
            <a:bodyPr wrap="square" rtlCol="0">
              <a:spAutoFit/>
            </a:bodyPr>
            <a:lstStyle/>
            <a:p>
              <a:r>
                <a:rPr lang="sv-SE" sz="2800" b="1" dirty="0" smtClean="0">
                  <a:solidFill>
                    <a:schemeClr val="accent1">
                      <a:lumMod val="75000"/>
                    </a:schemeClr>
                  </a:solidFill>
                  <a:latin typeface="Arial" panose="020B0604020202020204" pitchFamily="34" charset="0"/>
                  <a:cs typeface="Arial" panose="020B0604020202020204" pitchFamily="34" charset="0"/>
                </a:rPr>
                <a:t>Hur vi samarbetar</a:t>
              </a:r>
            </a:p>
            <a:p>
              <a:r>
                <a:rPr lang="sv-SE" sz="1600" b="1" dirty="0" smtClean="0">
                  <a:solidFill>
                    <a:schemeClr val="accent1">
                      <a:lumMod val="75000"/>
                    </a:schemeClr>
                  </a:solidFill>
                  <a:latin typeface="Arial" panose="020B0604020202020204" pitchFamily="34" charset="0"/>
                  <a:cs typeface="Arial" panose="020B0604020202020204" pitchFamily="34" charset="0"/>
                </a:rPr>
                <a:t>Politiker och tjänstemän </a:t>
              </a:r>
            </a:p>
            <a:p>
              <a:r>
                <a:rPr lang="sv-SE" sz="1600" b="1" dirty="0" smtClean="0">
                  <a:solidFill>
                    <a:schemeClr val="accent1">
                      <a:lumMod val="75000"/>
                    </a:schemeClr>
                  </a:solidFill>
                  <a:latin typeface="Arial" panose="020B0604020202020204" pitchFamily="34" charset="0"/>
                  <a:cs typeface="Arial" panose="020B0604020202020204" pitchFamily="34" charset="0"/>
                </a:rPr>
                <a:t>ska samarbeta löpande särskilt</a:t>
              </a:r>
            </a:p>
            <a:p>
              <a:pPr marL="180000" indent="-180000">
                <a:buFont typeface="Arial" pitchFamily="34" charset="0"/>
                <a:buChar char="•"/>
              </a:pPr>
              <a:r>
                <a:rPr lang="sv-SE" sz="1600" b="1" dirty="0" smtClean="0">
                  <a:solidFill>
                    <a:schemeClr val="accent1">
                      <a:lumMod val="75000"/>
                    </a:schemeClr>
                  </a:solidFill>
                  <a:latin typeface="Arial" panose="020B0604020202020204" pitchFamily="34" charset="0"/>
                  <a:cs typeface="Arial" panose="020B0604020202020204" pitchFamily="34" charset="0"/>
                </a:rPr>
                <a:t>inför beslut </a:t>
              </a:r>
            </a:p>
            <a:p>
              <a:pPr marL="180000" indent="-180000">
                <a:buFont typeface="Arial" pitchFamily="34" charset="0"/>
                <a:buChar char="•"/>
              </a:pPr>
              <a:r>
                <a:rPr lang="sv-SE" sz="1600" b="1" dirty="0" smtClean="0">
                  <a:solidFill>
                    <a:schemeClr val="accent1">
                      <a:lumMod val="75000"/>
                    </a:schemeClr>
                  </a:solidFill>
                  <a:latin typeface="Arial" panose="020B0604020202020204" pitchFamily="34" charset="0"/>
                  <a:cs typeface="Arial" panose="020B0604020202020204" pitchFamily="34" charset="0"/>
                </a:rPr>
                <a:t>i planering av verksamheten</a:t>
              </a:r>
            </a:p>
            <a:p>
              <a:pPr marL="180000" indent="-180000">
                <a:buFont typeface="Arial" pitchFamily="34" charset="0"/>
                <a:buChar char="•"/>
              </a:pPr>
              <a:r>
                <a:rPr lang="sv-SE" sz="1600" b="1" dirty="0" smtClean="0">
                  <a:solidFill>
                    <a:schemeClr val="accent1">
                      <a:lumMod val="75000"/>
                    </a:schemeClr>
                  </a:solidFill>
                  <a:latin typeface="Arial" panose="020B0604020202020204" pitchFamily="34" charset="0"/>
                  <a:cs typeface="Arial" panose="020B0604020202020204" pitchFamily="34" charset="0"/>
                </a:rPr>
                <a:t>vid uppföljning</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22003" y="62761"/>
            <a:ext cx="6738951" cy="695069"/>
          </a:xfrm>
        </p:spPr>
        <p:txBody>
          <a:bodyPr/>
          <a:lstStyle/>
          <a:p>
            <a:r>
              <a:rPr lang="sv-SE" dirty="0"/>
              <a:t>Styrnivåer</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16</a:t>
            </a:fld>
            <a:endParaRPr lang="sv-SE" dirty="0">
              <a:solidFill>
                <a:prstClr val="white"/>
              </a:solidFill>
            </a:endParaRPr>
          </a:p>
        </p:txBody>
      </p:sp>
      <p:sp>
        <p:nvSpPr>
          <p:cNvPr id="9" name="Oval 63"/>
          <p:cNvSpPr>
            <a:spLocks noChangeArrowheads="1"/>
          </p:cNvSpPr>
          <p:nvPr/>
        </p:nvSpPr>
        <p:spPr bwMode="auto">
          <a:xfrm>
            <a:off x="2992051" y="5471154"/>
            <a:ext cx="3094892" cy="503238"/>
          </a:xfrm>
          <a:prstGeom prst="roundRect">
            <a:avLst/>
          </a:prstGeom>
          <a:solidFill>
            <a:schemeClr val="accent2"/>
          </a:solidFill>
          <a:ln>
            <a:noFill/>
            <a:headEnd/>
            <a:tailEnd/>
          </a:ln>
          <a:effectLst>
            <a:outerShdw blurRad="342900" dist="317500" dir="5400000" sx="92000" sy="92000"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wrap="none" anchor="ctr"/>
          <a:lstStyle/>
          <a:p>
            <a:pPr algn="ctr" defTabSz="914400"/>
            <a:endParaRPr lang="en-US">
              <a:solidFill>
                <a:prstClr val="white"/>
              </a:solidFill>
            </a:endParaRPr>
          </a:p>
        </p:txBody>
      </p:sp>
      <p:sp>
        <p:nvSpPr>
          <p:cNvPr id="10" name="Rectangle 44"/>
          <p:cNvSpPr>
            <a:spLocks noChangeArrowheads="1"/>
          </p:cNvSpPr>
          <p:nvPr/>
        </p:nvSpPr>
        <p:spPr bwMode="auto">
          <a:xfrm>
            <a:off x="395655" y="1827217"/>
            <a:ext cx="2447192" cy="1584325"/>
          </a:xfrm>
          <a:prstGeom prst="rect">
            <a:avLst/>
          </a:prstGeom>
          <a:noFill/>
          <a:ln w="9525">
            <a:noFill/>
            <a:miter lim="800000"/>
            <a:headEnd/>
            <a:tailEnd/>
          </a:ln>
        </p:spPr>
        <p:txBody>
          <a:bodyPr wrap="none" anchor="ctr"/>
          <a:lstStyle/>
          <a:p>
            <a:pPr algn="ctr" defTabSz="914400"/>
            <a:endParaRPr lang="en-US">
              <a:solidFill>
                <a:srgbClr val="747474"/>
              </a:solidFill>
            </a:endParaRPr>
          </a:p>
        </p:txBody>
      </p:sp>
      <p:sp>
        <p:nvSpPr>
          <p:cNvPr id="11" name="Text Box 45"/>
          <p:cNvSpPr txBox="1">
            <a:spLocks noChangeArrowheads="1"/>
          </p:cNvSpPr>
          <p:nvPr/>
        </p:nvSpPr>
        <p:spPr bwMode="auto">
          <a:xfrm>
            <a:off x="2208233" y="601384"/>
            <a:ext cx="4849715" cy="885349"/>
          </a:xfrm>
          <a:prstGeom prst="roundRect">
            <a:avLst/>
          </a:prstGeom>
          <a:solidFill>
            <a:schemeClr val="accent2"/>
          </a:solidFill>
          <a:ln w="9525">
            <a:noFill/>
            <a:miter lim="800000"/>
            <a:headEnd/>
            <a:tailEnd/>
          </a:ln>
        </p:spPr>
        <p:txBody>
          <a:bodyPr wrap="square">
            <a:spAutoFit/>
          </a:bodyPr>
          <a:lstStyle/>
          <a:p>
            <a:pPr algn="ctr" defTabSz="914400"/>
            <a:r>
              <a:rPr lang="sv-SE" b="1" dirty="0">
                <a:solidFill>
                  <a:prstClr val="white"/>
                </a:solidFill>
              </a:rPr>
              <a:t> Kommunfullmäktige (KF)</a:t>
            </a:r>
          </a:p>
          <a:p>
            <a:pPr algn="ctr" defTabSz="914400"/>
            <a:r>
              <a:rPr lang="sv-SE" sz="1400" b="1" dirty="0" smtClean="0">
                <a:solidFill>
                  <a:prstClr val="white"/>
                </a:solidFill>
                <a:latin typeface="Calibri" pitchFamily="34" charset="0"/>
                <a:cs typeface="Calibri" pitchFamily="34" charset="0"/>
              </a:rPr>
              <a:t>Vision, mål, inriktning, uppdrag</a:t>
            </a:r>
            <a:r>
              <a:rPr lang="sv-SE" sz="1400" b="1" dirty="0">
                <a:solidFill>
                  <a:prstClr val="white"/>
                </a:solidFill>
                <a:latin typeface="Calibri" pitchFamily="34" charset="0"/>
                <a:cs typeface="Calibri" pitchFamily="34" charset="0"/>
              </a:rPr>
              <a:t>, </a:t>
            </a:r>
            <a:r>
              <a:rPr lang="sv-SE" sz="1400" b="1" dirty="0" smtClean="0">
                <a:solidFill>
                  <a:prstClr val="white"/>
                </a:solidFill>
                <a:latin typeface="Calibri" pitchFamily="34" charset="0"/>
                <a:cs typeface="Calibri" pitchFamily="34" charset="0"/>
              </a:rPr>
              <a:t>program, planer, finansiering, </a:t>
            </a:r>
            <a:r>
              <a:rPr lang="sv-SE" sz="1400" b="1" dirty="0">
                <a:solidFill>
                  <a:prstClr val="white"/>
                </a:solidFill>
                <a:latin typeface="Calibri" pitchFamily="34" charset="0"/>
                <a:cs typeface="Calibri" pitchFamily="34" charset="0"/>
              </a:rPr>
              <a:t>verksamhetsvolym och ekonomiska ramar  </a:t>
            </a:r>
            <a:endParaRPr lang="en-US" sz="1400" b="1" dirty="0">
              <a:solidFill>
                <a:prstClr val="white"/>
              </a:solidFill>
              <a:latin typeface="Calibri" pitchFamily="34" charset="0"/>
              <a:cs typeface="Calibri" pitchFamily="34" charset="0"/>
            </a:endParaRPr>
          </a:p>
        </p:txBody>
      </p:sp>
      <p:sp>
        <p:nvSpPr>
          <p:cNvPr id="12" name="Rectangle 46"/>
          <p:cNvSpPr>
            <a:spLocks noChangeArrowheads="1"/>
          </p:cNvSpPr>
          <p:nvPr/>
        </p:nvSpPr>
        <p:spPr bwMode="auto">
          <a:xfrm>
            <a:off x="6321782" y="2141067"/>
            <a:ext cx="2607191" cy="1658938"/>
          </a:xfrm>
          <a:prstGeom prst="rect">
            <a:avLst/>
          </a:prstGeom>
          <a:noFill/>
          <a:ln w="9525">
            <a:noFill/>
            <a:miter lim="800000"/>
            <a:headEnd/>
            <a:tailEnd/>
          </a:ln>
        </p:spPr>
        <p:txBody>
          <a:bodyPr wrap="none" anchor="ctr"/>
          <a:lstStyle/>
          <a:p>
            <a:pPr algn="ctr" defTabSz="914400"/>
            <a:endParaRPr lang="en-US">
              <a:solidFill>
                <a:srgbClr val="747474"/>
              </a:solidFill>
            </a:endParaRPr>
          </a:p>
        </p:txBody>
      </p:sp>
      <p:sp>
        <p:nvSpPr>
          <p:cNvPr id="13" name="Text Box 47"/>
          <p:cNvSpPr txBox="1">
            <a:spLocks noChangeArrowheads="1"/>
          </p:cNvSpPr>
          <p:nvPr/>
        </p:nvSpPr>
        <p:spPr bwMode="auto">
          <a:xfrm>
            <a:off x="233401" y="3322656"/>
            <a:ext cx="2571751" cy="1415772"/>
          </a:xfrm>
          <a:prstGeom prst="rect">
            <a:avLst/>
          </a:prstGeom>
          <a:noFill/>
          <a:ln w="9525">
            <a:noFill/>
            <a:miter lim="800000"/>
            <a:headEnd/>
            <a:tailEnd/>
          </a:ln>
        </p:spPr>
        <p:txBody>
          <a:bodyPr wrap="square">
            <a:spAutoFit/>
          </a:bodyPr>
          <a:lstStyle/>
          <a:p>
            <a:pPr algn="ctr" defTabSz="914400"/>
            <a:r>
              <a:rPr lang="sv-SE" sz="1600" b="1" dirty="0">
                <a:solidFill>
                  <a:srgbClr val="F18700">
                    <a:lumMod val="75000"/>
                  </a:srgbClr>
                </a:solidFill>
              </a:rPr>
              <a:t>Nämnd</a:t>
            </a:r>
          </a:p>
          <a:p>
            <a:pPr algn="ctr" defTabSz="914400"/>
            <a:r>
              <a:rPr lang="sv-SE" sz="1400" b="1" dirty="0">
                <a:solidFill>
                  <a:srgbClr val="747474">
                    <a:lumMod val="50000"/>
                  </a:srgbClr>
                </a:solidFill>
                <a:cs typeface="Calibri" pitchFamily="34" charset="0"/>
              </a:rPr>
              <a:t>Omvärldsanalys område</a:t>
            </a:r>
          </a:p>
          <a:p>
            <a:pPr algn="ctr" defTabSz="914400"/>
            <a:r>
              <a:rPr lang="sv-SE" sz="1400" b="1" dirty="0">
                <a:solidFill>
                  <a:srgbClr val="747474">
                    <a:lumMod val="50000"/>
                  </a:srgbClr>
                </a:solidFill>
                <a:cs typeface="Calibri" pitchFamily="34" charset="0"/>
              </a:rPr>
              <a:t>Strategier</a:t>
            </a:r>
          </a:p>
          <a:p>
            <a:pPr algn="ctr" defTabSz="914400"/>
            <a:r>
              <a:rPr lang="sv-SE" sz="1400" b="1" dirty="0">
                <a:solidFill>
                  <a:srgbClr val="747474">
                    <a:lumMod val="50000"/>
                  </a:srgbClr>
                </a:solidFill>
                <a:cs typeface="Calibri" pitchFamily="34" charset="0"/>
              </a:rPr>
              <a:t>Verksamhetens grunduppdrag</a:t>
            </a:r>
          </a:p>
          <a:p>
            <a:pPr algn="ctr" defTabSz="914400"/>
            <a:r>
              <a:rPr lang="sv-SE" sz="1400" b="1" dirty="0" smtClean="0">
                <a:solidFill>
                  <a:srgbClr val="747474">
                    <a:lumMod val="50000"/>
                  </a:srgbClr>
                </a:solidFill>
                <a:cs typeface="Calibri" pitchFamily="34" charset="0"/>
              </a:rPr>
              <a:t>Resultatmål</a:t>
            </a:r>
            <a:endParaRPr lang="sv-SE" sz="1400" b="1" dirty="0">
              <a:solidFill>
                <a:srgbClr val="747474">
                  <a:lumMod val="50000"/>
                </a:srgbClr>
              </a:solidFill>
              <a:cs typeface="Calibri" pitchFamily="34" charset="0"/>
            </a:endParaRPr>
          </a:p>
        </p:txBody>
      </p:sp>
      <p:sp>
        <p:nvSpPr>
          <p:cNvPr id="14" name="Text Box 48"/>
          <p:cNvSpPr txBox="1">
            <a:spLocks noChangeArrowheads="1"/>
          </p:cNvSpPr>
          <p:nvPr/>
        </p:nvSpPr>
        <p:spPr bwMode="auto">
          <a:xfrm>
            <a:off x="6282941" y="3390074"/>
            <a:ext cx="2592265" cy="1200329"/>
          </a:xfrm>
          <a:prstGeom prst="rect">
            <a:avLst/>
          </a:prstGeom>
          <a:noFill/>
          <a:ln w="9525">
            <a:noFill/>
            <a:miter lim="800000"/>
            <a:headEnd/>
            <a:tailEnd/>
          </a:ln>
        </p:spPr>
        <p:txBody>
          <a:bodyPr>
            <a:spAutoFit/>
          </a:bodyPr>
          <a:lstStyle/>
          <a:p>
            <a:pPr algn="ctr" defTabSz="914400"/>
            <a:r>
              <a:rPr lang="sv-SE" sz="1600" b="1" dirty="0">
                <a:solidFill>
                  <a:srgbClr val="F18700">
                    <a:lumMod val="75000"/>
                  </a:srgbClr>
                </a:solidFill>
              </a:rPr>
              <a:t>Bolagsstyrelse</a:t>
            </a:r>
          </a:p>
          <a:p>
            <a:pPr algn="ctr" defTabSz="914400"/>
            <a:r>
              <a:rPr lang="sv-SE" sz="1400" b="1" dirty="0">
                <a:solidFill>
                  <a:srgbClr val="747474">
                    <a:lumMod val="50000"/>
                  </a:srgbClr>
                </a:solidFill>
                <a:cs typeface="Calibri" pitchFamily="34" charset="0"/>
              </a:rPr>
              <a:t>Omvärldsanalys bransch</a:t>
            </a:r>
          </a:p>
          <a:p>
            <a:pPr algn="ctr" defTabSz="914400"/>
            <a:r>
              <a:rPr lang="sv-SE" sz="1400" b="1" dirty="0">
                <a:solidFill>
                  <a:srgbClr val="747474">
                    <a:lumMod val="50000"/>
                  </a:srgbClr>
                </a:solidFill>
                <a:cs typeface="Calibri" pitchFamily="34" charset="0"/>
              </a:rPr>
              <a:t>Strategier</a:t>
            </a:r>
          </a:p>
          <a:p>
            <a:pPr algn="ctr" defTabSz="914400"/>
            <a:r>
              <a:rPr lang="sv-SE" sz="1400" b="1" dirty="0">
                <a:solidFill>
                  <a:srgbClr val="747474">
                    <a:lumMod val="50000"/>
                  </a:srgbClr>
                </a:solidFill>
                <a:cs typeface="Calibri" pitchFamily="34" charset="0"/>
              </a:rPr>
              <a:t>Affärsidé</a:t>
            </a:r>
          </a:p>
          <a:p>
            <a:pPr algn="ctr" defTabSz="914400"/>
            <a:r>
              <a:rPr lang="sv-SE" sz="1400" b="1" dirty="0">
                <a:solidFill>
                  <a:srgbClr val="747474">
                    <a:lumMod val="50000"/>
                  </a:srgbClr>
                </a:solidFill>
                <a:cs typeface="Calibri" pitchFamily="34" charset="0"/>
              </a:rPr>
              <a:t>Resultatmål</a:t>
            </a:r>
          </a:p>
        </p:txBody>
      </p:sp>
      <p:sp>
        <p:nvSpPr>
          <p:cNvPr id="16" name="Text Box 50"/>
          <p:cNvSpPr txBox="1">
            <a:spLocks noChangeArrowheads="1"/>
          </p:cNvSpPr>
          <p:nvPr/>
        </p:nvSpPr>
        <p:spPr bwMode="auto">
          <a:xfrm>
            <a:off x="3303982" y="3987290"/>
            <a:ext cx="2527479" cy="374571"/>
          </a:xfrm>
          <a:prstGeom prst="roundRect">
            <a:avLst/>
          </a:prstGeom>
          <a:solidFill>
            <a:schemeClr val="accent2"/>
          </a:solidFill>
          <a:ln w="9525">
            <a:noFill/>
            <a:miter lim="800000"/>
            <a:headEnd/>
            <a:tailEnd/>
          </a:ln>
          <a:effectLst>
            <a:outerShdw blurRad="342900" dist="317500" dir="5400000" sx="92000" sy="92000" rotWithShape="0">
              <a:prstClr val="black">
                <a:alpha val="15000"/>
              </a:prstClr>
            </a:outerShdw>
          </a:effectLst>
        </p:spPr>
        <p:txBody>
          <a:bodyPr wrap="square">
            <a:spAutoFit/>
          </a:bodyPr>
          <a:lstStyle/>
          <a:p>
            <a:pPr algn="ctr" defTabSz="914400"/>
            <a:r>
              <a:rPr lang="sv-SE" sz="1600" b="1" dirty="0" smtClean="0">
                <a:solidFill>
                  <a:schemeClr val="bg1"/>
                </a:solidFill>
              </a:rPr>
              <a:t>Nämnd/Bolagsstyrelse</a:t>
            </a:r>
            <a:endParaRPr lang="en-US" sz="1600" b="1" dirty="0">
              <a:solidFill>
                <a:schemeClr val="bg1"/>
              </a:solidFill>
            </a:endParaRPr>
          </a:p>
        </p:txBody>
      </p:sp>
      <p:sp>
        <p:nvSpPr>
          <p:cNvPr id="17" name="Text Box 51"/>
          <p:cNvSpPr txBox="1">
            <a:spLocks noChangeArrowheads="1"/>
          </p:cNvSpPr>
          <p:nvPr/>
        </p:nvSpPr>
        <p:spPr bwMode="auto">
          <a:xfrm>
            <a:off x="3054344" y="5541163"/>
            <a:ext cx="2932213" cy="338554"/>
          </a:xfrm>
          <a:prstGeom prst="rect">
            <a:avLst/>
          </a:prstGeom>
          <a:noFill/>
          <a:ln w="9525">
            <a:noFill/>
            <a:miter lim="800000"/>
            <a:headEnd/>
            <a:tailEnd/>
          </a:ln>
        </p:spPr>
        <p:txBody>
          <a:bodyPr wrap="none">
            <a:spAutoFit/>
          </a:bodyPr>
          <a:lstStyle/>
          <a:p>
            <a:pPr algn="ctr" defTabSz="914400"/>
            <a:r>
              <a:rPr lang="sv-SE" sz="1600" b="1" dirty="0">
                <a:solidFill>
                  <a:prstClr val="white"/>
                </a:solidFill>
              </a:rPr>
              <a:t>Förvaltnings-/bolagsledning</a:t>
            </a:r>
            <a:endParaRPr lang="en-US" sz="1600" b="1" dirty="0">
              <a:solidFill>
                <a:prstClr val="white"/>
              </a:solidFill>
            </a:endParaRPr>
          </a:p>
        </p:txBody>
      </p:sp>
      <p:sp>
        <p:nvSpPr>
          <p:cNvPr id="18" name="Text Box 52"/>
          <p:cNvSpPr txBox="1">
            <a:spLocks noChangeArrowheads="1"/>
          </p:cNvSpPr>
          <p:nvPr/>
        </p:nvSpPr>
        <p:spPr bwMode="auto">
          <a:xfrm>
            <a:off x="203509" y="5183842"/>
            <a:ext cx="2596136" cy="769441"/>
          </a:xfrm>
          <a:prstGeom prst="rect">
            <a:avLst/>
          </a:prstGeom>
          <a:noFill/>
          <a:ln w="9525">
            <a:noFill/>
            <a:miter lim="800000"/>
            <a:headEnd/>
            <a:tailEnd/>
          </a:ln>
        </p:spPr>
        <p:txBody>
          <a:bodyPr wrap="square">
            <a:spAutoFit/>
          </a:bodyPr>
          <a:lstStyle/>
          <a:p>
            <a:pPr algn="ctr" defTabSz="914400"/>
            <a:r>
              <a:rPr lang="sv-SE" sz="1600" b="1" dirty="0">
                <a:solidFill>
                  <a:srgbClr val="F18700">
                    <a:lumMod val="75000"/>
                  </a:srgbClr>
                </a:solidFill>
              </a:rPr>
              <a:t>Förvaltningsledning</a:t>
            </a:r>
          </a:p>
          <a:p>
            <a:pPr algn="ctr" defTabSz="914400"/>
            <a:r>
              <a:rPr lang="sv-SE" sz="1400" b="1" dirty="0">
                <a:solidFill>
                  <a:srgbClr val="747474">
                    <a:lumMod val="50000"/>
                  </a:srgbClr>
                </a:solidFill>
                <a:cs typeface="Calibri" pitchFamily="34" charset="0"/>
              </a:rPr>
              <a:t>Leder och styr den operativa verksamheten</a:t>
            </a:r>
          </a:p>
        </p:txBody>
      </p:sp>
      <p:sp>
        <p:nvSpPr>
          <p:cNvPr id="19" name="Text Box 53"/>
          <p:cNvSpPr txBox="1">
            <a:spLocks noChangeArrowheads="1"/>
          </p:cNvSpPr>
          <p:nvPr/>
        </p:nvSpPr>
        <p:spPr bwMode="auto">
          <a:xfrm>
            <a:off x="6333067" y="5102476"/>
            <a:ext cx="2596444" cy="769441"/>
          </a:xfrm>
          <a:prstGeom prst="rect">
            <a:avLst/>
          </a:prstGeom>
          <a:noFill/>
          <a:ln w="9525">
            <a:noFill/>
            <a:miter lim="800000"/>
            <a:headEnd/>
            <a:tailEnd/>
          </a:ln>
        </p:spPr>
        <p:txBody>
          <a:bodyPr wrap="square">
            <a:spAutoFit/>
          </a:bodyPr>
          <a:lstStyle/>
          <a:p>
            <a:pPr algn="ctr" defTabSz="914400"/>
            <a:r>
              <a:rPr lang="sv-SE" sz="1600" b="1" dirty="0">
                <a:solidFill>
                  <a:srgbClr val="F18700">
                    <a:lumMod val="75000"/>
                  </a:srgbClr>
                </a:solidFill>
              </a:rPr>
              <a:t>Bolagsledning</a:t>
            </a:r>
          </a:p>
          <a:p>
            <a:pPr algn="ctr" defTabSz="914400"/>
            <a:r>
              <a:rPr lang="en-US" sz="1400" b="1" dirty="0" err="1">
                <a:solidFill>
                  <a:srgbClr val="747474">
                    <a:lumMod val="50000"/>
                  </a:srgbClr>
                </a:solidFill>
              </a:rPr>
              <a:t>Leder</a:t>
            </a:r>
            <a:r>
              <a:rPr lang="en-US" sz="1400" b="1" dirty="0">
                <a:solidFill>
                  <a:srgbClr val="747474">
                    <a:lumMod val="50000"/>
                  </a:srgbClr>
                </a:solidFill>
              </a:rPr>
              <a:t> och </a:t>
            </a:r>
            <a:r>
              <a:rPr lang="en-US" sz="1400" b="1" dirty="0" err="1">
                <a:solidFill>
                  <a:srgbClr val="747474">
                    <a:lumMod val="50000"/>
                  </a:srgbClr>
                </a:solidFill>
              </a:rPr>
              <a:t>styr</a:t>
            </a:r>
            <a:r>
              <a:rPr lang="en-US" sz="1400" b="1" dirty="0">
                <a:solidFill>
                  <a:srgbClr val="747474">
                    <a:lumMod val="50000"/>
                  </a:srgbClr>
                </a:solidFill>
              </a:rPr>
              <a:t> den </a:t>
            </a:r>
            <a:r>
              <a:rPr lang="en-US" sz="1400" b="1" dirty="0" err="1">
                <a:solidFill>
                  <a:srgbClr val="747474">
                    <a:lumMod val="50000"/>
                  </a:srgbClr>
                </a:solidFill>
              </a:rPr>
              <a:t>operativa</a:t>
            </a:r>
            <a:r>
              <a:rPr lang="en-US" sz="1400" b="1" dirty="0">
                <a:solidFill>
                  <a:srgbClr val="747474">
                    <a:lumMod val="50000"/>
                  </a:srgbClr>
                </a:solidFill>
              </a:rPr>
              <a:t> </a:t>
            </a:r>
            <a:r>
              <a:rPr lang="en-US" sz="1400" b="1" dirty="0" err="1">
                <a:solidFill>
                  <a:srgbClr val="747474">
                    <a:lumMod val="50000"/>
                  </a:srgbClr>
                </a:solidFill>
              </a:rPr>
              <a:t>verksamheten</a:t>
            </a:r>
            <a:endParaRPr lang="en-US" sz="1400" b="1" dirty="0">
              <a:solidFill>
                <a:srgbClr val="747474">
                  <a:lumMod val="50000"/>
                </a:srgbClr>
              </a:solidFill>
            </a:endParaRPr>
          </a:p>
        </p:txBody>
      </p:sp>
      <p:sp>
        <p:nvSpPr>
          <p:cNvPr id="25" name="Line 60"/>
          <p:cNvSpPr>
            <a:spLocks noChangeShapeType="1"/>
          </p:cNvSpPr>
          <p:nvPr/>
        </p:nvSpPr>
        <p:spPr bwMode="auto">
          <a:xfrm rot="3913491">
            <a:off x="4186586" y="4829780"/>
            <a:ext cx="750917" cy="349511"/>
          </a:xfrm>
          <a:prstGeom prst="line">
            <a:avLst/>
          </a:prstGeom>
          <a:noFill/>
          <a:ln w="57150">
            <a:solidFill>
              <a:schemeClr val="tx1"/>
            </a:solidFill>
            <a:round/>
            <a:headEnd type="stealth" w="med" len="med"/>
            <a:tailEnd type="stealth" w="med" len="med"/>
          </a:ln>
        </p:spPr>
        <p:txBody>
          <a:bodyPr wrap="none" anchor="ctr"/>
          <a:lstStyle/>
          <a:p>
            <a:pPr defTabSz="914400"/>
            <a:endParaRPr lang="sv-SE">
              <a:solidFill>
                <a:srgbClr val="747474"/>
              </a:solidFill>
            </a:endParaRPr>
          </a:p>
        </p:txBody>
      </p:sp>
      <p:sp>
        <p:nvSpPr>
          <p:cNvPr id="27" name="Line 60"/>
          <p:cNvSpPr>
            <a:spLocks noChangeShapeType="1"/>
          </p:cNvSpPr>
          <p:nvPr/>
        </p:nvSpPr>
        <p:spPr bwMode="auto">
          <a:xfrm rot="3913491">
            <a:off x="4046327" y="3054991"/>
            <a:ext cx="1042727" cy="471760"/>
          </a:xfrm>
          <a:prstGeom prst="line">
            <a:avLst/>
          </a:prstGeom>
          <a:noFill/>
          <a:ln w="57150">
            <a:solidFill>
              <a:schemeClr val="tx1"/>
            </a:solidFill>
            <a:round/>
            <a:headEnd type="stealth" w="med" len="med"/>
            <a:tailEnd type="stealth" w="med" len="med"/>
          </a:ln>
        </p:spPr>
        <p:txBody>
          <a:bodyPr wrap="none" anchor="ctr"/>
          <a:lstStyle/>
          <a:p>
            <a:pPr defTabSz="914400"/>
            <a:endParaRPr lang="sv-SE">
              <a:solidFill>
                <a:srgbClr val="747474"/>
              </a:solidFill>
            </a:endParaRPr>
          </a:p>
        </p:txBody>
      </p:sp>
      <p:sp>
        <p:nvSpPr>
          <p:cNvPr id="29" name="Text Box 45"/>
          <p:cNvSpPr txBox="1">
            <a:spLocks noChangeArrowheads="1"/>
          </p:cNvSpPr>
          <p:nvPr/>
        </p:nvSpPr>
        <p:spPr bwMode="auto">
          <a:xfrm>
            <a:off x="879121" y="1818481"/>
            <a:ext cx="4849715" cy="783193"/>
          </a:xfrm>
          <a:prstGeom prst="roundRect">
            <a:avLst/>
          </a:prstGeom>
          <a:solidFill>
            <a:schemeClr val="accent2"/>
          </a:solidFill>
          <a:ln w="9525">
            <a:noFill/>
            <a:miter lim="800000"/>
            <a:headEnd/>
            <a:tailEnd/>
          </a:ln>
        </p:spPr>
        <p:txBody>
          <a:bodyPr wrap="square">
            <a:spAutoFit/>
          </a:bodyPr>
          <a:lstStyle/>
          <a:p>
            <a:pPr algn="ctr" defTabSz="914400"/>
            <a:r>
              <a:rPr lang="sv-SE" sz="1600" b="1" dirty="0" smtClean="0">
                <a:solidFill>
                  <a:prstClr val="white"/>
                </a:solidFill>
              </a:rPr>
              <a:t>Kommunstyrelsen </a:t>
            </a:r>
            <a:r>
              <a:rPr lang="sv-SE" sz="1600" b="1" dirty="0">
                <a:solidFill>
                  <a:prstClr val="white"/>
                </a:solidFill>
              </a:rPr>
              <a:t>(KS)</a:t>
            </a:r>
            <a:br>
              <a:rPr lang="sv-SE" sz="1600" b="1" dirty="0">
                <a:solidFill>
                  <a:prstClr val="white"/>
                </a:solidFill>
              </a:rPr>
            </a:br>
            <a:r>
              <a:rPr lang="sv-SE" sz="1200" b="1" dirty="0" smtClean="0">
                <a:solidFill>
                  <a:prstClr val="white"/>
                </a:solidFill>
              </a:rPr>
              <a:t>Ledning och samordning, uppsikt, ekonomisk förvaltning, verkställa KF:s beslut</a:t>
            </a:r>
            <a:endParaRPr lang="en-US" sz="1400" b="1" dirty="0">
              <a:solidFill>
                <a:prstClr val="white"/>
              </a:solidFill>
              <a:latin typeface="Calibri" pitchFamily="34" charset="0"/>
              <a:cs typeface="Calibri" pitchFamily="34" charset="0"/>
            </a:endParaRPr>
          </a:p>
        </p:txBody>
      </p:sp>
      <p:sp>
        <p:nvSpPr>
          <p:cNvPr id="30" name="Text Box 50"/>
          <p:cNvSpPr txBox="1">
            <a:spLocks noChangeArrowheads="1"/>
          </p:cNvSpPr>
          <p:nvPr/>
        </p:nvSpPr>
        <p:spPr bwMode="auto">
          <a:xfrm>
            <a:off x="5058042" y="2718648"/>
            <a:ext cx="2527479" cy="587395"/>
          </a:xfrm>
          <a:prstGeom prst="roundRect">
            <a:avLst/>
          </a:prstGeom>
          <a:solidFill>
            <a:schemeClr val="accent2"/>
          </a:solidFill>
          <a:ln w="9525">
            <a:noFill/>
            <a:miter lim="800000"/>
            <a:headEnd/>
            <a:tailEnd/>
          </a:ln>
          <a:effectLst>
            <a:outerShdw blurRad="342900" dist="317500" dir="5400000" sx="92000" sy="92000" rotWithShape="0">
              <a:prstClr val="black">
                <a:alpha val="15000"/>
              </a:prstClr>
            </a:outerShdw>
          </a:effectLst>
        </p:spPr>
        <p:txBody>
          <a:bodyPr wrap="square">
            <a:spAutoFit/>
          </a:bodyPr>
          <a:lstStyle/>
          <a:p>
            <a:pPr algn="ctr" defTabSz="914400"/>
            <a:r>
              <a:rPr lang="sv-SE" sz="1600" b="1" dirty="0" smtClean="0">
                <a:solidFill>
                  <a:schemeClr val="bg1"/>
                </a:solidFill>
              </a:rPr>
              <a:t>Stadshus AB</a:t>
            </a:r>
          </a:p>
          <a:p>
            <a:pPr algn="ctr" defTabSz="914400"/>
            <a:r>
              <a:rPr lang="sv-SE" sz="1200" b="1" dirty="0" smtClean="0">
                <a:solidFill>
                  <a:schemeClr val="bg1"/>
                </a:solidFill>
              </a:rPr>
              <a:t>Utöva aktiv ägarstyrning</a:t>
            </a:r>
            <a:endParaRPr lang="en-US" sz="1200" b="1" dirty="0">
              <a:solidFill>
                <a:schemeClr val="bg1"/>
              </a:solidFill>
            </a:endParaRPr>
          </a:p>
        </p:txBody>
      </p:sp>
      <p:sp>
        <p:nvSpPr>
          <p:cNvPr id="32" name="Line 60"/>
          <p:cNvSpPr>
            <a:spLocks noChangeShapeType="1"/>
          </p:cNvSpPr>
          <p:nvPr/>
        </p:nvSpPr>
        <p:spPr bwMode="auto">
          <a:xfrm rot="3913491">
            <a:off x="5360323" y="3533558"/>
            <a:ext cx="445055" cy="201981"/>
          </a:xfrm>
          <a:prstGeom prst="line">
            <a:avLst/>
          </a:prstGeom>
          <a:noFill/>
          <a:ln w="57150">
            <a:solidFill>
              <a:schemeClr val="tx1"/>
            </a:solidFill>
            <a:round/>
            <a:headEnd type="stealth" w="med" len="med"/>
            <a:tailEnd type="stealth" w="med" len="med"/>
          </a:ln>
        </p:spPr>
        <p:txBody>
          <a:bodyPr wrap="none" anchor="ctr"/>
          <a:lstStyle/>
          <a:p>
            <a:pPr defTabSz="914400"/>
            <a:endParaRPr lang="sv-SE">
              <a:solidFill>
                <a:srgbClr val="747474"/>
              </a:solidFill>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22003" y="62761"/>
            <a:ext cx="6738951" cy="695069"/>
          </a:xfrm>
        </p:spPr>
        <p:txBody>
          <a:bodyPr/>
          <a:lstStyle/>
          <a:p>
            <a:r>
              <a:rPr lang="sv-SE" dirty="0" smtClean="0"/>
              <a:t>Målstyrningen</a:t>
            </a:r>
            <a:endParaRPr lang="sv-SE" dirty="0"/>
          </a:p>
        </p:txBody>
      </p:sp>
      <p:sp>
        <p:nvSpPr>
          <p:cNvPr id="11" name="Text Box 45"/>
          <p:cNvSpPr txBox="1">
            <a:spLocks noChangeArrowheads="1"/>
          </p:cNvSpPr>
          <p:nvPr/>
        </p:nvSpPr>
        <p:spPr bwMode="auto">
          <a:xfrm>
            <a:off x="2219681" y="657458"/>
            <a:ext cx="4849715" cy="861774"/>
          </a:xfrm>
          <a:prstGeom prst="rect">
            <a:avLst/>
          </a:prstGeom>
          <a:noFill/>
          <a:ln w="9525">
            <a:noFill/>
            <a:miter lim="800000"/>
            <a:headEnd/>
            <a:tailEnd/>
          </a:ln>
        </p:spPr>
        <p:txBody>
          <a:bodyPr wrap="square">
            <a:spAutoFit/>
          </a:bodyPr>
          <a:lstStyle/>
          <a:p>
            <a:pPr algn="ctr" defTabSz="914400"/>
            <a:r>
              <a:rPr lang="sv-SE" b="1" dirty="0">
                <a:solidFill>
                  <a:prstClr val="white"/>
                </a:solidFill>
              </a:rPr>
              <a:t> Kommunfullmäktige (KF)</a:t>
            </a:r>
          </a:p>
          <a:p>
            <a:pPr algn="ctr" defTabSz="914400"/>
            <a:r>
              <a:rPr lang="sv-SE" sz="1600" b="1" dirty="0">
                <a:solidFill>
                  <a:prstClr val="white"/>
                </a:solidFill>
              </a:rPr>
              <a:t>Kommunstyrelsen (KS)</a:t>
            </a:r>
            <a:br>
              <a:rPr lang="sv-SE" sz="1600" b="1" dirty="0">
                <a:solidFill>
                  <a:prstClr val="white"/>
                </a:solidFill>
              </a:rPr>
            </a:br>
            <a:endParaRPr lang="en-US" sz="1600" b="1" dirty="0">
              <a:solidFill>
                <a:prstClr val="white"/>
              </a:solidFill>
              <a:latin typeface="Calibri" pitchFamily="34" charset="0"/>
              <a:cs typeface="Calibri" pitchFamily="34" charset="0"/>
            </a:endParaRPr>
          </a:p>
        </p:txBody>
      </p:sp>
      <p:sp>
        <p:nvSpPr>
          <p:cNvPr id="16" name="Text Box 50"/>
          <p:cNvSpPr txBox="1">
            <a:spLocks noChangeArrowheads="1"/>
          </p:cNvSpPr>
          <p:nvPr/>
        </p:nvSpPr>
        <p:spPr bwMode="auto">
          <a:xfrm>
            <a:off x="3326622" y="2490203"/>
            <a:ext cx="2441535" cy="646986"/>
          </a:xfrm>
          <a:prstGeom prst="roundRect">
            <a:avLst/>
          </a:prstGeom>
          <a:noFill/>
          <a:ln w="9525">
            <a:noFill/>
            <a:miter lim="800000"/>
            <a:headEnd/>
            <a:tailEnd/>
          </a:ln>
          <a:effectLst>
            <a:outerShdw blurRad="342900" dist="317500" dir="5400000" sx="92000" sy="92000" rotWithShape="0">
              <a:prstClr val="black">
                <a:alpha val="15000"/>
              </a:prstClr>
            </a:outerShdw>
          </a:effectLst>
        </p:spPr>
        <p:txBody>
          <a:bodyPr wrap="none">
            <a:spAutoFit/>
          </a:bodyPr>
          <a:lstStyle/>
          <a:p>
            <a:pPr algn="ctr" defTabSz="914400"/>
            <a:endParaRPr lang="sv-SE" sz="1600" b="1" dirty="0">
              <a:solidFill>
                <a:srgbClr val="1B78CC"/>
              </a:solidFill>
            </a:endParaRPr>
          </a:p>
          <a:p>
            <a:pPr algn="ctr" defTabSz="914400"/>
            <a:r>
              <a:rPr lang="sv-SE" sz="1600" b="1" dirty="0">
                <a:solidFill>
                  <a:prstClr val="white"/>
                </a:solidFill>
              </a:rPr>
              <a:t>Nämnd/Bolagsstyrelse</a:t>
            </a:r>
            <a:endParaRPr lang="en-US" sz="1600" b="1" dirty="0">
              <a:solidFill>
                <a:prstClr val="white"/>
              </a:solidFill>
            </a:endParaRPr>
          </a:p>
        </p:txBody>
      </p:sp>
      <p:sp>
        <p:nvSpPr>
          <p:cNvPr id="29" name="Rundad rektangulär 28"/>
          <p:cNvSpPr/>
          <p:nvPr/>
        </p:nvSpPr>
        <p:spPr>
          <a:xfrm>
            <a:off x="2168525" y="1228805"/>
            <a:ext cx="4258155" cy="2757519"/>
          </a:xfrm>
          <a:prstGeom prst="wedgeRoundRectCallout">
            <a:avLst>
              <a:gd name="adj1" fmla="val 4197"/>
              <a:gd name="adj2" fmla="val 69383"/>
              <a:gd name="adj3" fmla="val 16667"/>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600" dirty="0" smtClean="0">
                <a:solidFill>
                  <a:schemeClr val="bg1"/>
                </a:solidFill>
              </a:rPr>
              <a:t>Vår styrfilosofi är präglad av idén om </a:t>
            </a:r>
            <a:r>
              <a:rPr lang="sv-SE" sz="1600" b="1" dirty="0" smtClean="0">
                <a:solidFill>
                  <a:schemeClr val="bg1"/>
                </a:solidFill>
              </a:rPr>
              <a:t>målstyrning</a:t>
            </a:r>
            <a:r>
              <a:rPr lang="sv-SE" sz="1600" dirty="0" smtClean="0">
                <a:solidFill>
                  <a:schemeClr val="bg1"/>
                </a:solidFill>
              </a:rPr>
              <a:t> där kommunövergripande mål och inriktningar anges och där de olika verksamhetsnivåerna självständigt konkretiserar och utför åtgärder för att uppnå dessa, med de medel de har till förfogande</a:t>
            </a:r>
            <a:endParaRPr lang="sv-SE" sz="1600" dirty="0">
              <a:solidFill>
                <a:schemeClr val="bg1"/>
              </a:solidFill>
            </a:endParaRPr>
          </a:p>
        </p:txBody>
      </p:sp>
      <p:sp>
        <p:nvSpPr>
          <p:cNvPr id="6" name="Rundad rektangulär 5"/>
          <p:cNvSpPr/>
          <p:nvPr/>
        </p:nvSpPr>
        <p:spPr>
          <a:xfrm>
            <a:off x="1112813" y="4295955"/>
            <a:ext cx="1854679" cy="957532"/>
          </a:xfrm>
          <a:prstGeom prst="wedgeRoundRectCallout">
            <a:avLst>
              <a:gd name="adj1" fmla="val -8275"/>
              <a:gd name="adj2" fmla="val 95833"/>
              <a:gd name="adj3" fmla="val 16667"/>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b="1" dirty="0" smtClean="0"/>
              <a:t>Regelstyrning</a:t>
            </a:r>
            <a:endParaRPr lang="sv-SE" b="1" dirty="0"/>
          </a:p>
        </p:txBody>
      </p:sp>
      <p:sp>
        <p:nvSpPr>
          <p:cNvPr id="7" name="Rundad rektangulär 6"/>
          <p:cNvSpPr/>
          <p:nvPr/>
        </p:nvSpPr>
        <p:spPr>
          <a:xfrm>
            <a:off x="5923477" y="4111926"/>
            <a:ext cx="1854679" cy="957532"/>
          </a:xfrm>
          <a:prstGeom prst="wedgeRoundRectCallout">
            <a:avLst>
              <a:gd name="adj1" fmla="val -42228"/>
              <a:gd name="adj2" fmla="val 100338"/>
              <a:gd name="adj3" fmla="val 16667"/>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b="1" dirty="0" smtClean="0"/>
              <a:t>Lagstyrning</a:t>
            </a:r>
            <a:endParaRPr lang="sv-SE" b="1" dirty="0"/>
          </a:p>
        </p:txBody>
      </p:sp>
      <p:sp>
        <p:nvSpPr>
          <p:cNvPr id="8" name="Rundad rektangulär 7"/>
          <p:cNvSpPr/>
          <p:nvPr/>
        </p:nvSpPr>
        <p:spPr>
          <a:xfrm>
            <a:off x="6558957" y="2193987"/>
            <a:ext cx="1854679" cy="957532"/>
          </a:xfrm>
          <a:prstGeom prst="wedgeRoundRectCallout">
            <a:avLst>
              <a:gd name="adj1" fmla="val -42228"/>
              <a:gd name="adj2" fmla="val 100338"/>
              <a:gd name="adj3" fmla="val 16667"/>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b="1" dirty="0" err="1" smtClean="0"/>
              <a:t>Värderings-styrning</a:t>
            </a:r>
            <a:endParaRPr lang="sv-SE" b="1" dirty="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Göteborgs Stads organisation</a:t>
            </a:r>
          </a:p>
        </p:txBody>
      </p:sp>
      <p:cxnSp>
        <p:nvCxnSpPr>
          <p:cNvPr id="15" name="Rak pil 14"/>
          <p:cNvCxnSpPr/>
          <p:nvPr/>
        </p:nvCxnSpPr>
        <p:spPr>
          <a:xfrm>
            <a:off x="2686133" y="4012486"/>
            <a:ext cx="2457" cy="1502468"/>
          </a:xfrm>
          <a:prstGeom prst="straightConnector1">
            <a:avLst/>
          </a:prstGeom>
          <a:ln w="28575" cmpd="sng">
            <a:solidFill>
              <a:schemeClr val="tx1">
                <a:lumMod val="50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6" name="Rak pil 15"/>
          <p:cNvCxnSpPr/>
          <p:nvPr/>
        </p:nvCxnSpPr>
        <p:spPr>
          <a:xfrm>
            <a:off x="6313452" y="4012483"/>
            <a:ext cx="0" cy="1440000"/>
          </a:xfrm>
          <a:prstGeom prst="straightConnector1">
            <a:avLst/>
          </a:prstGeom>
          <a:ln w="28575" cmpd="sng">
            <a:solidFill>
              <a:schemeClr val="tx1">
                <a:lumMod val="50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7" name="Rak pil 16"/>
          <p:cNvCxnSpPr/>
          <p:nvPr/>
        </p:nvCxnSpPr>
        <p:spPr>
          <a:xfrm>
            <a:off x="3844229" y="2916138"/>
            <a:ext cx="661096" cy="0"/>
          </a:xfrm>
          <a:prstGeom prst="straightConnector1">
            <a:avLst/>
          </a:prstGeom>
          <a:ln w="28575" cmpd="sng">
            <a:solidFill>
              <a:schemeClr val="tx1">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Rak pil 17"/>
          <p:cNvCxnSpPr/>
          <p:nvPr/>
        </p:nvCxnSpPr>
        <p:spPr>
          <a:xfrm>
            <a:off x="4502543" y="1953052"/>
            <a:ext cx="0" cy="2059435"/>
          </a:xfrm>
          <a:prstGeom prst="straightConnector1">
            <a:avLst/>
          </a:prstGeom>
          <a:ln w="28575" cmpd="sng">
            <a:solidFill>
              <a:schemeClr val="tx1">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Rak pil 19"/>
          <p:cNvCxnSpPr/>
          <p:nvPr/>
        </p:nvCxnSpPr>
        <p:spPr>
          <a:xfrm>
            <a:off x="4505325" y="3328444"/>
            <a:ext cx="1680811" cy="0"/>
          </a:xfrm>
          <a:prstGeom prst="straightConnector1">
            <a:avLst/>
          </a:prstGeom>
          <a:ln w="28575" cmpd="sng">
            <a:solidFill>
              <a:schemeClr val="tx1">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Rak pil 20"/>
          <p:cNvCxnSpPr/>
          <p:nvPr/>
        </p:nvCxnSpPr>
        <p:spPr>
          <a:xfrm>
            <a:off x="5023324" y="1691208"/>
            <a:ext cx="1162813" cy="0"/>
          </a:xfrm>
          <a:prstGeom prst="straightConnector1">
            <a:avLst/>
          </a:prstGeom>
          <a:ln w="28575" cmpd="sng">
            <a:solidFill>
              <a:schemeClr val="tx1">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textruta 21"/>
          <p:cNvSpPr txBox="1"/>
          <p:nvPr/>
        </p:nvSpPr>
        <p:spPr>
          <a:xfrm>
            <a:off x="1145053" y="1382400"/>
            <a:ext cx="4302283" cy="617620"/>
          </a:xfrm>
          <a:prstGeom prst="roundRect">
            <a:avLst/>
          </a:prstGeom>
          <a:solidFill>
            <a:schemeClr val="accent2"/>
          </a:solidFill>
          <a:effectLst>
            <a:outerShdw blurRad="50800" dist="38100" dir="2700000" algn="tl" rotWithShape="0">
              <a:prstClr val="black">
                <a:alpha val="40000"/>
              </a:prstClr>
            </a:outerShdw>
          </a:effectLst>
        </p:spPr>
        <p:txBody>
          <a:bodyPr wrap="square" lIns="0" tIns="216000" rIns="0" bIns="0" rtlCol="0" anchor="ctr" anchorCtr="0">
            <a:noAutofit/>
          </a:bodyPr>
          <a:lstStyle/>
          <a:p>
            <a:pPr algn="ctr" defTabSz="914400"/>
            <a:r>
              <a:rPr lang="sv-SE" sz="3600" b="1" kern="0" spc="50" baseline="30000" dirty="0">
                <a:solidFill>
                  <a:srgbClr val="FFFFFF"/>
                </a:solidFill>
                <a:cs typeface="Arial"/>
              </a:rPr>
              <a:t>Kommunfullmäktige</a:t>
            </a:r>
            <a:endParaRPr lang="sv-SE" sz="3200" b="1" kern="0" spc="50" baseline="30000" dirty="0">
              <a:solidFill>
                <a:srgbClr val="FFFFFF"/>
              </a:solidFill>
              <a:cs typeface="Arial"/>
            </a:endParaRPr>
          </a:p>
        </p:txBody>
      </p:sp>
      <p:sp>
        <p:nvSpPr>
          <p:cNvPr id="23" name="Rektangel med rundade hörn 22"/>
          <p:cNvSpPr/>
          <p:nvPr/>
        </p:nvSpPr>
        <p:spPr>
          <a:xfrm>
            <a:off x="1147764" y="2403961"/>
            <a:ext cx="2710613" cy="680695"/>
          </a:xfrm>
          <a:prstGeom prst="roundRect">
            <a:avLst/>
          </a:prstGeom>
          <a:solidFill>
            <a:schemeClr val="accent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tIns="180000" rtlCol="0" anchor="ctr"/>
          <a:lstStyle/>
          <a:p>
            <a:pPr algn="ctr" defTabSz="914400">
              <a:lnSpc>
                <a:spcPts val="2200"/>
              </a:lnSpc>
            </a:pPr>
            <a:r>
              <a:rPr lang="sv-SE" sz="2400" b="1" kern="0" spc="50" baseline="30000" dirty="0" smtClean="0">
                <a:solidFill>
                  <a:srgbClr val="FFFFFF"/>
                </a:solidFill>
                <a:cs typeface="Arial"/>
              </a:rPr>
              <a:t>Kommunstyrelsen</a:t>
            </a:r>
            <a:endParaRPr lang="sv-SE" sz="2400" b="1" kern="0" spc="50" baseline="30000" dirty="0">
              <a:solidFill>
                <a:srgbClr val="FFFFFF"/>
              </a:solidFill>
              <a:cs typeface="Arial"/>
            </a:endParaRPr>
          </a:p>
        </p:txBody>
      </p:sp>
      <p:sp>
        <p:nvSpPr>
          <p:cNvPr id="24" name="textruta 23"/>
          <p:cNvSpPr txBox="1"/>
          <p:nvPr/>
        </p:nvSpPr>
        <p:spPr>
          <a:xfrm>
            <a:off x="1140748" y="4262893"/>
            <a:ext cx="3060000" cy="540000"/>
          </a:xfrm>
          <a:prstGeom prst="roundRect">
            <a:avLst/>
          </a:prstGeom>
          <a:solidFill>
            <a:schemeClr val="accent2"/>
          </a:solidFill>
          <a:effectLst>
            <a:outerShdw blurRad="50800" dist="38100" dir="2700000" algn="tl" rotWithShape="0">
              <a:prstClr val="black">
                <a:alpha val="40000"/>
              </a:prstClr>
            </a:outerShdw>
          </a:effectLst>
        </p:spPr>
        <p:txBody>
          <a:bodyPr wrap="square" lIns="0" tIns="180000" rIns="0" bIns="0" rtlCol="0" anchor="ctr" anchorCtr="0">
            <a:noAutofit/>
          </a:bodyPr>
          <a:lstStyle/>
          <a:p>
            <a:pPr algn="ctr" defTabSz="914400"/>
            <a:r>
              <a:rPr lang="sv-SE" sz="2400" b="1" kern="0" spc="50" baseline="30000" dirty="0">
                <a:solidFill>
                  <a:srgbClr val="FFFFFF"/>
                </a:solidFill>
                <a:cs typeface="Arial"/>
              </a:rPr>
              <a:t>Nämnder, ca 30 </a:t>
            </a:r>
            <a:r>
              <a:rPr lang="sv-SE" sz="2400" b="1" kern="0" spc="50" baseline="30000" dirty="0" err="1">
                <a:solidFill>
                  <a:srgbClr val="FFFFFF"/>
                </a:solidFill>
                <a:cs typeface="Arial"/>
              </a:rPr>
              <a:t>st</a:t>
            </a:r>
            <a:endParaRPr lang="sv-SE" sz="2400" b="1" kern="0" spc="50" baseline="30000" dirty="0">
              <a:solidFill>
                <a:srgbClr val="FFFFFF"/>
              </a:solidFill>
              <a:cs typeface="Arial"/>
            </a:endParaRPr>
          </a:p>
        </p:txBody>
      </p:sp>
      <p:sp>
        <p:nvSpPr>
          <p:cNvPr id="34" name="textruta 33"/>
          <p:cNvSpPr txBox="1"/>
          <p:nvPr/>
        </p:nvSpPr>
        <p:spPr>
          <a:xfrm>
            <a:off x="6145155" y="1397188"/>
            <a:ext cx="1692000" cy="432000"/>
          </a:xfrm>
          <a:prstGeom prst="roundRect">
            <a:avLst/>
          </a:prstGeom>
          <a:solidFill>
            <a:schemeClr val="accent2"/>
          </a:solidFill>
          <a:effectLst>
            <a:outerShdw blurRad="50800" dist="38100" dir="2700000" algn="tl" rotWithShape="0">
              <a:prstClr val="black">
                <a:alpha val="40000"/>
              </a:prstClr>
            </a:outerShdw>
          </a:effectLst>
        </p:spPr>
        <p:txBody>
          <a:bodyPr wrap="square" lIns="0" tIns="180000" rIns="0" bIns="0" rtlCol="0" anchor="ctr" anchorCtr="0">
            <a:noAutofit/>
          </a:bodyPr>
          <a:lstStyle/>
          <a:p>
            <a:pPr algn="ctr" defTabSz="914400"/>
            <a:r>
              <a:rPr lang="sv-SE" sz="2400" b="1" kern="0" spc="50" baseline="30000" dirty="0">
                <a:solidFill>
                  <a:srgbClr val="FFFFFF"/>
                </a:solidFill>
                <a:cs typeface="Arial"/>
              </a:rPr>
              <a:t>Valberedning</a:t>
            </a:r>
          </a:p>
        </p:txBody>
      </p:sp>
      <p:sp>
        <p:nvSpPr>
          <p:cNvPr id="35" name="textruta 34"/>
          <p:cNvSpPr txBox="1"/>
          <p:nvPr/>
        </p:nvSpPr>
        <p:spPr>
          <a:xfrm>
            <a:off x="6145155" y="1909785"/>
            <a:ext cx="1692000" cy="432000"/>
          </a:xfrm>
          <a:prstGeom prst="roundRect">
            <a:avLst/>
          </a:prstGeom>
          <a:solidFill>
            <a:schemeClr val="accent2"/>
          </a:solidFill>
          <a:effectLst>
            <a:outerShdw blurRad="50800" dist="38100" dir="2700000" algn="tl" rotWithShape="0">
              <a:prstClr val="black">
                <a:alpha val="40000"/>
              </a:prstClr>
            </a:outerShdw>
          </a:effectLst>
        </p:spPr>
        <p:txBody>
          <a:bodyPr wrap="square" lIns="0" tIns="180000" rIns="0" bIns="0" rtlCol="0" anchor="ctr" anchorCtr="0">
            <a:noAutofit/>
          </a:bodyPr>
          <a:lstStyle/>
          <a:p>
            <a:pPr algn="ctr" defTabSz="914400"/>
            <a:r>
              <a:rPr lang="sv-SE" sz="2400" b="1" kern="0" spc="50" baseline="30000" dirty="0">
                <a:solidFill>
                  <a:srgbClr val="FFFFFF"/>
                </a:solidFill>
                <a:cs typeface="Arial"/>
              </a:rPr>
              <a:t>Stadsrevision</a:t>
            </a:r>
          </a:p>
        </p:txBody>
      </p:sp>
      <p:sp>
        <p:nvSpPr>
          <p:cNvPr id="36" name="textruta 35"/>
          <p:cNvSpPr txBox="1"/>
          <p:nvPr/>
        </p:nvSpPr>
        <p:spPr>
          <a:xfrm>
            <a:off x="6145155" y="3084653"/>
            <a:ext cx="1692000" cy="432000"/>
          </a:xfrm>
          <a:prstGeom prst="roundRect">
            <a:avLst/>
          </a:prstGeom>
          <a:solidFill>
            <a:schemeClr val="accent2"/>
          </a:solidFill>
          <a:effectLst>
            <a:outerShdw blurRad="50800" dist="38100" dir="2700000" algn="tl" rotWithShape="0">
              <a:prstClr val="black">
                <a:alpha val="40000"/>
              </a:prstClr>
            </a:outerShdw>
          </a:effectLst>
        </p:spPr>
        <p:txBody>
          <a:bodyPr wrap="square" lIns="0" tIns="180000" rIns="0" bIns="0" rtlCol="0" anchor="ctr" anchorCtr="0">
            <a:noAutofit/>
          </a:bodyPr>
          <a:lstStyle/>
          <a:p>
            <a:pPr algn="ctr" defTabSz="914400"/>
            <a:r>
              <a:rPr lang="sv-SE" sz="2400" b="1" kern="0" spc="50" baseline="30000" dirty="0">
                <a:solidFill>
                  <a:srgbClr val="FFFFFF"/>
                </a:solidFill>
                <a:cs typeface="Arial"/>
              </a:rPr>
              <a:t>Valnämnden</a:t>
            </a:r>
          </a:p>
        </p:txBody>
      </p:sp>
      <p:cxnSp>
        <p:nvCxnSpPr>
          <p:cNvPr id="37" name="Rak pil 36"/>
          <p:cNvCxnSpPr/>
          <p:nvPr/>
        </p:nvCxnSpPr>
        <p:spPr>
          <a:xfrm flipH="1">
            <a:off x="2688589" y="4012484"/>
            <a:ext cx="3633479" cy="0"/>
          </a:xfrm>
          <a:prstGeom prst="straightConnector1">
            <a:avLst/>
          </a:prstGeom>
          <a:ln w="28575" cmpd="sng">
            <a:solidFill>
              <a:schemeClr val="tx1">
                <a:lumMod val="50000"/>
              </a:schemeClr>
            </a:solidFill>
            <a:tailEnd type="none" w="med" len="lg"/>
          </a:ln>
          <a:effectLst/>
        </p:spPr>
        <p:style>
          <a:lnRef idx="2">
            <a:schemeClr val="accent1"/>
          </a:lnRef>
          <a:fillRef idx="0">
            <a:schemeClr val="accent1"/>
          </a:fillRef>
          <a:effectRef idx="1">
            <a:schemeClr val="accent1"/>
          </a:effectRef>
          <a:fontRef idx="minor">
            <a:schemeClr val="tx1"/>
          </a:fontRef>
        </p:style>
      </p:cxnSp>
      <p:sp>
        <p:nvSpPr>
          <p:cNvPr id="38" name="textruta 37"/>
          <p:cNvSpPr txBox="1"/>
          <p:nvPr/>
        </p:nvSpPr>
        <p:spPr>
          <a:xfrm>
            <a:off x="4779099" y="4262893"/>
            <a:ext cx="3060000" cy="540000"/>
          </a:xfrm>
          <a:prstGeom prst="roundRect">
            <a:avLst/>
          </a:prstGeom>
          <a:solidFill>
            <a:schemeClr val="accent2"/>
          </a:solidFill>
          <a:effectLst>
            <a:outerShdw blurRad="50800" dist="38100" dir="2700000" algn="tl" rotWithShape="0">
              <a:prstClr val="black">
                <a:alpha val="40000"/>
              </a:prstClr>
            </a:outerShdw>
          </a:effectLst>
        </p:spPr>
        <p:txBody>
          <a:bodyPr wrap="square" lIns="0" tIns="180000" rIns="0" bIns="0" rtlCol="0" anchor="ctr" anchorCtr="0">
            <a:noAutofit/>
          </a:bodyPr>
          <a:lstStyle/>
          <a:p>
            <a:pPr algn="ctr" defTabSz="914400"/>
            <a:r>
              <a:rPr lang="sv-SE" sz="2400" b="1" kern="0" spc="50" baseline="30000" dirty="0">
                <a:solidFill>
                  <a:srgbClr val="FFFFFF"/>
                </a:solidFill>
                <a:cs typeface="Arial"/>
              </a:rPr>
              <a:t>Göteborgs Stadshus AB</a:t>
            </a:r>
          </a:p>
        </p:txBody>
      </p:sp>
      <p:sp>
        <p:nvSpPr>
          <p:cNvPr id="31" name="textruta 30"/>
          <p:cNvSpPr txBox="1"/>
          <p:nvPr/>
        </p:nvSpPr>
        <p:spPr>
          <a:xfrm>
            <a:off x="4798148" y="5538208"/>
            <a:ext cx="3060000" cy="540000"/>
          </a:xfrm>
          <a:prstGeom prst="roundRect">
            <a:avLst/>
          </a:prstGeom>
          <a:solidFill>
            <a:schemeClr val="accent2"/>
          </a:solidFill>
          <a:effectLst>
            <a:outerShdw blurRad="50800" dist="38100" dir="2700000" algn="tl" rotWithShape="0">
              <a:prstClr val="black">
                <a:alpha val="40000"/>
              </a:prstClr>
            </a:outerShdw>
          </a:effectLst>
        </p:spPr>
        <p:txBody>
          <a:bodyPr wrap="square" lIns="0" tIns="180000" rIns="0" bIns="0" rtlCol="0" anchor="ctr" anchorCtr="0">
            <a:noAutofit/>
          </a:bodyPr>
          <a:lstStyle/>
          <a:p>
            <a:pPr algn="ctr" defTabSz="914400"/>
            <a:r>
              <a:rPr lang="sv-SE" sz="2400" b="1" kern="0" spc="50" baseline="30000" dirty="0" smtClean="0">
                <a:solidFill>
                  <a:srgbClr val="FFFFFF"/>
                </a:solidFill>
                <a:cs typeface="Arial"/>
              </a:rPr>
              <a:t>Styrelser i moderbolag/interna</a:t>
            </a:r>
            <a:r>
              <a:rPr lang="sv-SE" sz="2400" b="1" kern="0" spc="50" dirty="0" smtClean="0">
                <a:solidFill>
                  <a:srgbClr val="FFFFFF"/>
                </a:solidFill>
                <a:cs typeface="Arial"/>
              </a:rPr>
              <a:t> </a:t>
            </a:r>
            <a:endParaRPr lang="sv-SE" sz="2400" b="1" kern="0" spc="50" baseline="30000" dirty="0" smtClean="0">
              <a:solidFill>
                <a:srgbClr val="FFFFFF"/>
              </a:solidFill>
              <a:cs typeface="Arial"/>
            </a:endParaRPr>
          </a:p>
        </p:txBody>
      </p:sp>
      <p:sp>
        <p:nvSpPr>
          <p:cNvPr id="40" name="Line 60"/>
          <p:cNvSpPr>
            <a:spLocks noChangeShapeType="1"/>
          </p:cNvSpPr>
          <p:nvPr/>
        </p:nvSpPr>
        <p:spPr bwMode="auto">
          <a:xfrm rot="3913491">
            <a:off x="1902217" y="3476866"/>
            <a:ext cx="1010537" cy="461243"/>
          </a:xfrm>
          <a:prstGeom prst="line">
            <a:avLst/>
          </a:prstGeom>
          <a:noFill/>
          <a:ln w="57150">
            <a:solidFill>
              <a:srgbClr val="FF0000"/>
            </a:solidFill>
            <a:round/>
            <a:headEnd type="stealth" w="med" len="med"/>
            <a:tailEnd type="stealth" w="med" len="med"/>
          </a:ln>
        </p:spPr>
        <p:txBody>
          <a:bodyPr wrap="none" anchor="ctr"/>
          <a:lstStyle/>
          <a:p>
            <a:pPr defTabSz="914400"/>
            <a:endParaRPr lang="sv-SE">
              <a:solidFill>
                <a:srgbClr val="747474"/>
              </a:solidFill>
            </a:endParaRPr>
          </a:p>
        </p:txBody>
      </p:sp>
      <p:sp>
        <p:nvSpPr>
          <p:cNvPr id="41" name="Line 60"/>
          <p:cNvSpPr>
            <a:spLocks noChangeShapeType="1"/>
          </p:cNvSpPr>
          <p:nvPr/>
        </p:nvSpPr>
        <p:spPr bwMode="auto">
          <a:xfrm rot="3913491" flipV="1">
            <a:off x="3962611" y="2753237"/>
            <a:ext cx="2255227" cy="1672559"/>
          </a:xfrm>
          <a:prstGeom prst="line">
            <a:avLst/>
          </a:prstGeom>
          <a:noFill/>
          <a:ln w="57150">
            <a:solidFill>
              <a:srgbClr val="FF0000"/>
            </a:solidFill>
            <a:round/>
            <a:headEnd type="stealth" w="med" len="med"/>
            <a:tailEnd type="stealth" w="med" len="med"/>
          </a:ln>
        </p:spPr>
        <p:txBody>
          <a:bodyPr wrap="none" anchor="ctr"/>
          <a:lstStyle/>
          <a:p>
            <a:pPr defTabSz="914400"/>
            <a:endParaRPr lang="sv-SE">
              <a:solidFill>
                <a:srgbClr val="747474"/>
              </a:solidFill>
            </a:endParaRPr>
          </a:p>
        </p:txBody>
      </p:sp>
      <p:sp>
        <p:nvSpPr>
          <p:cNvPr id="43" name="Line 60"/>
          <p:cNvSpPr>
            <a:spLocks noChangeShapeType="1"/>
          </p:cNvSpPr>
          <p:nvPr/>
        </p:nvSpPr>
        <p:spPr bwMode="auto">
          <a:xfrm rot="3913491">
            <a:off x="5983926" y="5019248"/>
            <a:ext cx="676285" cy="312132"/>
          </a:xfrm>
          <a:prstGeom prst="line">
            <a:avLst/>
          </a:prstGeom>
          <a:noFill/>
          <a:ln w="57150">
            <a:solidFill>
              <a:srgbClr val="FF0000"/>
            </a:solidFill>
            <a:round/>
            <a:headEnd type="stealth" w="med" len="med"/>
            <a:tailEnd type="stealth" w="med" len="med"/>
          </a:ln>
        </p:spPr>
        <p:txBody>
          <a:bodyPr wrap="none" anchor="ctr"/>
          <a:lstStyle/>
          <a:p>
            <a:pPr defTabSz="914400"/>
            <a:endParaRPr lang="sv-SE">
              <a:solidFill>
                <a:srgbClr val="747474"/>
              </a:solidFill>
            </a:endParaRPr>
          </a:p>
        </p:txBody>
      </p:sp>
      <p:sp>
        <p:nvSpPr>
          <p:cNvPr id="26" name="Ellips 25"/>
          <p:cNvSpPr/>
          <p:nvPr/>
        </p:nvSpPr>
        <p:spPr>
          <a:xfrm>
            <a:off x="1759609" y="3489117"/>
            <a:ext cx="1251491" cy="519351"/>
          </a:xfrm>
          <a:prstGeom prst="ellipse">
            <a:avLst/>
          </a:prstGeom>
          <a:solidFill>
            <a:schemeClr val="bg1"/>
          </a:solidFill>
          <a:ln w="28575">
            <a:solidFill>
              <a:schemeClr val="tx1"/>
            </a:solidFill>
            <a:prstDash val="sysDot"/>
          </a:ln>
        </p:spPr>
        <p:txBody>
          <a:bodyPr wrap="none">
            <a:spAutoFit/>
          </a:bodyPr>
          <a:lstStyle/>
          <a:p>
            <a:pPr algn="ctr" defTabSz="914400"/>
            <a:r>
              <a:rPr lang="sv-SE" b="1" dirty="0" smtClean="0">
                <a:solidFill>
                  <a:srgbClr val="747474">
                    <a:lumMod val="50000"/>
                  </a:srgbClr>
                </a:solidFill>
              </a:rPr>
              <a:t>Dialog</a:t>
            </a:r>
            <a:endParaRPr lang="en-US" b="1" dirty="0">
              <a:solidFill>
                <a:srgbClr val="747474">
                  <a:lumMod val="50000"/>
                </a:srgbClr>
              </a:solidFill>
            </a:endParaRPr>
          </a:p>
        </p:txBody>
      </p:sp>
      <p:sp>
        <p:nvSpPr>
          <p:cNvPr id="30" name="Ellips 29"/>
          <p:cNvSpPr/>
          <p:nvPr/>
        </p:nvSpPr>
        <p:spPr>
          <a:xfrm>
            <a:off x="4572453" y="3390330"/>
            <a:ext cx="1251491" cy="519351"/>
          </a:xfrm>
          <a:prstGeom prst="ellipse">
            <a:avLst/>
          </a:prstGeom>
          <a:solidFill>
            <a:schemeClr val="bg1"/>
          </a:solidFill>
          <a:ln w="28575">
            <a:solidFill>
              <a:schemeClr val="tx1"/>
            </a:solidFill>
            <a:prstDash val="sysDot"/>
          </a:ln>
        </p:spPr>
        <p:txBody>
          <a:bodyPr wrap="none">
            <a:spAutoFit/>
          </a:bodyPr>
          <a:lstStyle/>
          <a:p>
            <a:pPr algn="ctr" defTabSz="914400"/>
            <a:r>
              <a:rPr lang="sv-SE" b="1" dirty="0" smtClean="0">
                <a:solidFill>
                  <a:srgbClr val="747474">
                    <a:lumMod val="50000"/>
                  </a:srgbClr>
                </a:solidFill>
              </a:rPr>
              <a:t>Dialog</a:t>
            </a:r>
            <a:endParaRPr lang="en-US" b="1" dirty="0">
              <a:solidFill>
                <a:srgbClr val="747474">
                  <a:lumMod val="50000"/>
                </a:srgbClr>
              </a:solidFill>
            </a:endParaRPr>
          </a:p>
        </p:txBody>
      </p:sp>
      <p:sp>
        <p:nvSpPr>
          <p:cNvPr id="32" name="Ellips 31"/>
          <p:cNvSpPr/>
          <p:nvPr/>
        </p:nvSpPr>
        <p:spPr>
          <a:xfrm>
            <a:off x="5705843" y="4914085"/>
            <a:ext cx="1251491" cy="519351"/>
          </a:xfrm>
          <a:prstGeom prst="ellipse">
            <a:avLst/>
          </a:prstGeom>
          <a:solidFill>
            <a:schemeClr val="bg1"/>
          </a:solidFill>
          <a:ln w="28575">
            <a:solidFill>
              <a:schemeClr val="tx1"/>
            </a:solidFill>
            <a:prstDash val="sysDot"/>
          </a:ln>
        </p:spPr>
        <p:txBody>
          <a:bodyPr wrap="none">
            <a:spAutoFit/>
          </a:bodyPr>
          <a:lstStyle/>
          <a:p>
            <a:pPr algn="ctr" defTabSz="914400"/>
            <a:r>
              <a:rPr lang="sv-SE" b="1" dirty="0" smtClean="0">
                <a:solidFill>
                  <a:srgbClr val="747474">
                    <a:lumMod val="50000"/>
                  </a:srgbClr>
                </a:solidFill>
              </a:rPr>
              <a:t>Dialog</a:t>
            </a:r>
            <a:endParaRPr lang="en-US" b="1" dirty="0">
              <a:solidFill>
                <a:srgbClr val="747474">
                  <a:lumMod val="50000"/>
                </a:srgbClr>
              </a:solidFill>
            </a:endParaRPr>
          </a:p>
        </p:txBody>
      </p:sp>
    </p:spTree>
    <p:extLst>
      <p:ext uri="{BB962C8B-B14F-4D97-AF65-F5344CB8AC3E}">
        <p14:creationId xmlns:p14="http://schemas.microsoft.com/office/powerpoint/2010/main" xmlns="" val="39840743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2000"/>
                                        <p:tgtEl>
                                          <p:spTgt spid="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200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20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2000"/>
                                        <p:tgtEl>
                                          <p:spTgt spid="4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2000"/>
                                        <p:tgtEl>
                                          <p:spTgt spid="32"/>
                                        </p:tgtEl>
                                      </p:cBhvr>
                                    </p:animEffect>
                                  </p:childTnLst>
                                </p:cTn>
                              </p:par>
                              <p:par>
                                <p:cTn id="23" presetID="10" presetClass="exit" presetSubtype="0" fill="hold" nodeType="withEffect">
                                  <p:stCondLst>
                                    <p:cond delay="0"/>
                                  </p:stCondLst>
                                  <p:childTnLst>
                                    <p:animEffect transition="out" filter="fade">
                                      <p:cBhvr>
                                        <p:cTn id="24" dur="2000"/>
                                        <p:tgtEl>
                                          <p:spTgt spid="18"/>
                                        </p:tgtEl>
                                      </p:cBhvr>
                                    </p:animEffect>
                                    <p:set>
                                      <p:cBhvr>
                                        <p:cTn id="25" dur="1" fill="hold">
                                          <p:stCondLst>
                                            <p:cond delay="1999"/>
                                          </p:stCondLst>
                                        </p:cTn>
                                        <p:tgtEl>
                                          <p:spTgt spid="18"/>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2000"/>
                                        <p:tgtEl>
                                          <p:spTgt spid="37"/>
                                        </p:tgtEl>
                                      </p:cBhvr>
                                    </p:animEffect>
                                    <p:set>
                                      <p:cBhvr>
                                        <p:cTn id="28" dur="1" fill="hold">
                                          <p:stCondLst>
                                            <p:cond delay="1999"/>
                                          </p:stCondLst>
                                        </p:cTn>
                                        <p:tgtEl>
                                          <p:spTgt spid="37"/>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000"/>
                                        <p:tgtEl>
                                          <p:spTgt spid="15"/>
                                        </p:tgtEl>
                                      </p:cBhvr>
                                    </p:animEffect>
                                    <p:set>
                                      <p:cBhvr>
                                        <p:cTn id="31" dur="1" fill="hold">
                                          <p:stCondLst>
                                            <p:cond delay="1999"/>
                                          </p:stCondLst>
                                        </p:cTn>
                                        <p:tgtEl>
                                          <p:spTgt spid="15"/>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2000"/>
                                        <p:tgtEl>
                                          <p:spTgt spid="20"/>
                                        </p:tgtEl>
                                      </p:cBhvr>
                                    </p:animEffect>
                                    <p:set>
                                      <p:cBhvr>
                                        <p:cTn id="34" dur="1" fill="hold">
                                          <p:stCondLst>
                                            <p:cond delay="1999"/>
                                          </p:stCondLst>
                                        </p:cTn>
                                        <p:tgtEl>
                                          <p:spTgt spid="20"/>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2000"/>
                                        <p:tgtEl>
                                          <p:spTgt spid="17"/>
                                        </p:tgtEl>
                                      </p:cBhvr>
                                    </p:animEffect>
                                    <p:set>
                                      <p:cBhvr>
                                        <p:cTn id="37" dur="1" fill="hold">
                                          <p:stCondLst>
                                            <p:cond delay="1999"/>
                                          </p:stCondLst>
                                        </p:cTn>
                                        <p:tgtEl>
                                          <p:spTgt spid="17"/>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2000"/>
                                        <p:tgtEl>
                                          <p:spTgt spid="21"/>
                                        </p:tgtEl>
                                      </p:cBhvr>
                                    </p:animEffect>
                                    <p:set>
                                      <p:cBhvr>
                                        <p:cTn id="40" dur="1" fill="hold">
                                          <p:stCondLst>
                                            <p:cond delay="1999"/>
                                          </p:stCondLst>
                                        </p:cTn>
                                        <p:tgtEl>
                                          <p:spTgt spid="21"/>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2000"/>
                                        <p:tgtEl>
                                          <p:spTgt spid="16"/>
                                        </p:tgtEl>
                                      </p:cBhvr>
                                    </p:animEffect>
                                    <p:set>
                                      <p:cBhvr>
                                        <p:cTn id="43" dur="1" fill="hold">
                                          <p:stCondLst>
                                            <p:cond delay="1999"/>
                                          </p:stCondLst>
                                        </p:cTn>
                                        <p:tgtEl>
                                          <p:spTgt spid="16"/>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2000"/>
                                        <p:tgtEl>
                                          <p:spTgt spid="36"/>
                                        </p:tgtEl>
                                      </p:cBhvr>
                                    </p:animEffect>
                                    <p:set>
                                      <p:cBhvr>
                                        <p:cTn id="46" dur="1" fill="hold">
                                          <p:stCondLst>
                                            <p:cond delay="1999"/>
                                          </p:stCondLst>
                                        </p:cTn>
                                        <p:tgtEl>
                                          <p:spTgt spid="36"/>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2000"/>
                                        <p:tgtEl>
                                          <p:spTgt spid="35"/>
                                        </p:tgtEl>
                                      </p:cBhvr>
                                    </p:animEffect>
                                    <p:set>
                                      <p:cBhvr>
                                        <p:cTn id="49" dur="1" fill="hold">
                                          <p:stCondLst>
                                            <p:cond delay="1999"/>
                                          </p:stCondLst>
                                        </p:cTn>
                                        <p:tgtEl>
                                          <p:spTgt spid="35"/>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2000"/>
                                        <p:tgtEl>
                                          <p:spTgt spid="34"/>
                                        </p:tgtEl>
                                      </p:cBhvr>
                                    </p:animEffect>
                                    <p:set>
                                      <p:cBhvr>
                                        <p:cTn id="52" dur="1" fill="hold">
                                          <p:stCondLst>
                                            <p:cond delay="19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40" grpId="0" animBg="1"/>
      <p:bldP spid="41" grpId="0" animBg="1"/>
      <p:bldP spid="43" grpId="0" animBg="1"/>
      <p:bldP spid="26" grpId="0" animBg="1"/>
      <p:bldP spid="30"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smtClean="0"/>
              <a:t>Dialog</a:t>
            </a:r>
            <a:endParaRPr lang="sv-SE" dirty="0"/>
          </a:p>
        </p:txBody>
      </p:sp>
      <p:sp>
        <p:nvSpPr>
          <p:cNvPr id="4" name="Platshållare för bildnummer 3"/>
          <p:cNvSpPr>
            <a:spLocks noGrp="1"/>
          </p:cNvSpPr>
          <p:nvPr>
            <p:ph type="sldNum" sz="quarter" idx="14"/>
          </p:nvPr>
        </p:nvSpPr>
        <p:spPr/>
        <p:txBody>
          <a:bodyPr/>
          <a:lstStyle/>
          <a:p>
            <a:fld id="{CCB980A4-8073-2E47-BD49-CDC58DACAC28}" type="slidenum">
              <a:rPr lang="sv-SE" smtClean="0"/>
              <a:pPr/>
              <a:t>19</a:t>
            </a:fld>
            <a:endParaRPr lang="sv-SE" dirty="0"/>
          </a:p>
        </p:txBody>
      </p:sp>
      <p:sp>
        <p:nvSpPr>
          <p:cNvPr id="5" name="Platshållare för text 4"/>
          <p:cNvSpPr>
            <a:spLocks noGrp="1"/>
          </p:cNvSpPr>
          <p:nvPr>
            <p:ph type="body" sz="quarter" idx="13"/>
          </p:nvPr>
        </p:nvSpPr>
        <p:spPr>
          <a:xfrm>
            <a:off x="522000" y="1440000"/>
            <a:ext cx="3303240" cy="4694400"/>
          </a:xfrm>
        </p:spPr>
        <p:txBody>
          <a:bodyPr/>
          <a:lstStyle/>
          <a:p>
            <a:r>
              <a:rPr lang="sv-SE" dirty="0" smtClean="0"/>
              <a:t>Nämndsdialoger</a:t>
            </a:r>
          </a:p>
          <a:p>
            <a:r>
              <a:rPr lang="sv-SE" dirty="0" smtClean="0"/>
              <a:t>Ägardialoger</a:t>
            </a:r>
          </a:p>
          <a:p>
            <a:r>
              <a:rPr lang="sv-SE" dirty="0" smtClean="0"/>
              <a:t>Verksamhetsdialoger</a:t>
            </a:r>
          </a:p>
        </p:txBody>
      </p:sp>
      <p:pic>
        <p:nvPicPr>
          <p:cNvPr id="1042" name="Picture 18" descr="C:\Users\catsjo0713\AppData\Local\Microsoft\Windows\Temporary Internet Files\Content.IE5\84VM6LLW\dialogue-en-francais[1].jpg"/>
          <p:cNvPicPr>
            <a:picLocks noChangeAspect="1" noChangeArrowheads="1"/>
          </p:cNvPicPr>
          <p:nvPr/>
        </p:nvPicPr>
        <p:blipFill>
          <a:blip r:embed="rId3"/>
          <a:srcRect/>
          <a:stretch>
            <a:fillRect/>
          </a:stretch>
        </p:blipFill>
        <p:spPr bwMode="auto">
          <a:xfrm>
            <a:off x="3644967" y="1440000"/>
            <a:ext cx="4914900" cy="3937000"/>
          </a:xfrm>
          <a:prstGeom prst="rect">
            <a:avLst/>
          </a:prstGeom>
          <a:noFill/>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dirty="0" smtClean="0"/>
              <a:t>Sammanhangsmarkering	</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2</a:t>
            </a:fld>
            <a:endParaRPr lang="sv-SE" dirty="0"/>
          </a:p>
        </p:txBody>
      </p:sp>
      <p:sp>
        <p:nvSpPr>
          <p:cNvPr id="10" name="Platshållare för text 9"/>
          <p:cNvSpPr>
            <a:spLocks noGrp="1"/>
          </p:cNvSpPr>
          <p:nvPr>
            <p:ph type="body" sz="quarter" idx="13"/>
          </p:nvPr>
        </p:nvSpPr>
        <p:spPr/>
        <p:txBody>
          <a:bodyPr/>
          <a:lstStyle/>
          <a:p>
            <a:pPr>
              <a:spcBef>
                <a:spcPts val="1200"/>
              </a:spcBef>
              <a:spcAft>
                <a:spcPts val="1200"/>
              </a:spcAft>
            </a:pPr>
            <a:r>
              <a:rPr lang="sv-SE" dirty="0" smtClean="0"/>
              <a:t>Grundutbildning</a:t>
            </a:r>
          </a:p>
          <a:p>
            <a:pPr>
              <a:spcBef>
                <a:spcPts val="1200"/>
              </a:spcBef>
              <a:spcAft>
                <a:spcPts val="1200"/>
              </a:spcAft>
            </a:pPr>
            <a:r>
              <a:rPr lang="sv-SE" dirty="0" smtClean="0"/>
              <a:t>Styrelseutbildning inom stadshus AB</a:t>
            </a:r>
          </a:p>
          <a:p>
            <a:pPr>
              <a:spcBef>
                <a:spcPts val="1200"/>
              </a:spcBef>
              <a:spcAft>
                <a:spcPts val="1200"/>
              </a:spcAft>
            </a:pPr>
            <a:r>
              <a:rPr lang="sv-SE" dirty="0" smtClean="0"/>
              <a:t>Fördjupning avseende ledning och styrning</a:t>
            </a:r>
            <a:endParaRPr lang="sv-SE"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1"/>
          </p:nvPr>
        </p:nvSpPr>
        <p:spPr/>
        <p:txBody>
          <a:bodyPr/>
          <a:lstStyle/>
          <a:p>
            <a:fld id="{CCB980A4-8073-2E47-BD49-CDC58DACAC28}" type="slidenum">
              <a:rPr lang="sv-SE">
                <a:solidFill>
                  <a:prstClr val="white"/>
                </a:solidFill>
              </a:rPr>
              <a:pPr/>
              <a:t>20</a:t>
            </a:fld>
            <a:endParaRPr lang="sv-SE" dirty="0">
              <a:solidFill>
                <a:prstClr val="white"/>
              </a:solidFill>
            </a:endParaRPr>
          </a:p>
        </p:txBody>
      </p:sp>
      <p:pic>
        <p:nvPicPr>
          <p:cNvPr id="7" name="Platshållare för bild 6" descr="Dokument.jpg"/>
          <p:cNvPicPr>
            <a:picLocks noGrp="1" noChangeAspect="1"/>
          </p:cNvPicPr>
          <p:nvPr>
            <p:ph type="pic" sz="quarter" idx="12"/>
          </p:nvPr>
        </p:nvPicPr>
        <p:blipFill>
          <a:blip r:embed="rId2" cstate="print">
            <a:clrChange>
              <a:clrFrom>
                <a:srgbClr val="F7F7F7"/>
              </a:clrFrom>
              <a:clrTo>
                <a:srgbClr val="F7F7F7">
                  <a:alpha val="0"/>
                </a:srgbClr>
              </a:clrTo>
            </a:clrChange>
          </a:blip>
          <a:srcRect l="9336" r="18285"/>
          <a:stretch>
            <a:fillRect/>
          </a:stretch>
        </p:blipFill>
        <p:spPr>
          <a:xfrm>
            <a:off x="5805581" y="1333496"/>
            <a:ext cx="3143337" cy="4824000"/>
          </a:xfrm>
        </p:spPr>
      </p:pic>
      <p:sp>
        <p:nvSpPr>
          <p:cNvPr id="5" name="Platshållare för text 4"/>
          <p:cNvSpPr>
            <a:spLocks noGrp="1"/>
          </p:cNvSpPr>
          <p:nvPr>
            <p:ph type="body" sz="quarter" idx="13"/>
          </p:nvPr>
        </p:nvSpPr>
        <p:spPr>
          <a:xfrm>
            <a:off x="522000" y="1353740"/>
            <a:ext cx="5040000" cy="4694400"/>
          </a:xfrm>
        </p:spPr>
        <p:txBody>
          <a:bodyPr/>
          <a:lstStyle/>
          <a:p>
            <a:pPr>
              <a:spcAft>
                <a:spcPts val="600"/>
              </a:spcAft>
            </a:pPr>
            <a:r>
              <a:rPr lang="sv-SE" sz="1800" dirty="0" smtClean="0"/>
              <a:t>Reglementen för nämnder och kommunstyrelse</a:t>
            </a:r>
          </a:p>
          <a:p>
            <a:pPr>
              <a:spcAft>
                <a:spcPts val="600"/>
              </a:spcAft>
            </a:pPr>
            <a:r>
              <a:rPr lang="sv-SE" sz="1800" dirty="0" smtClean="0"/>
              <a:t>Bolagsordning och ägardirektiv</a:t>
            </a:r>
          </a:p>
          <a:p>
            <a:pPr marL="180975" indent="-180975">
              <a:spcAft>
                <a:spcPts val="600"/>
              </a:spcAft>
            </a:pPr>
            <a:r>
              <a:rPr lang="sv-SE" sz="1800" dirty="0" smtClean="0"/>
              <a:t>Kommunallag</a:t>
            </a:r>
          </a:p>
          <a:p>
            <a:pPr marL="180975" indent="-180975">
              <a:spcAft>
                <a:spcPts val="600"/>
              </a:spcAft>
            </a:pPr>
            <a:r>
              <a:rPr lang="sv-SE" sz="1800" dirty="0" smtClean="0"/>
              <a:t>Aktiebolagslag</a:t>
            </a:r>
          </a:p>
          <a:p>
            <a:pPr marL="180975" indent="-180975">
              <a:spcAft>
                <a:spcPts val="600"/>
              </a:spcAft>
            </a:pPr>
            <a:r>
              <a:rPr lang="sv-SE" sz="1800" dirty="0" smtClean="0"/>
              <a:t>Kommunfullmäktiges </a:t>
            </a:r>
            <a:r>
              <a:rPr lang="sv-SE" sz="1800" dirty="0"/>
              <a:t>årliga </a:t>
            </a:r>
            <a:r>
              <a:rPr lang="sv-SE" sz="1800" dirty="0" smtClean="0"/>
              <a:t>budget</a:t>
            </a:r>
          </a:p>
          <a:p>
            <a:pPr marL="180975" indent="-180975">
              <a:spcAft>
                <a:spcPts val="600"/>
              </a:spcAft>
            </a:pPr>
            <a:r>
              <a:rPr lang="sv-SE" sz="1800" dirty="0" smtClean="0"/>
              <a:t>Riktlinjer och direktiv för Göteborgs stads bolag</a:t>
            </a:r>
          </a:p>
          <a:p>
            <a:pPr marL="180975" indent="-180975">
              <a:spcAft>
                <a:spcPts val="600"/>
              </a:spcAft>
            </a:pPr>
            <a:r>
              <a:rPr lang="sv-SE" sz="1800" dirty="0" smtClean="0"/>
              <a:t>Regler för </a:t>
            </a:r>
            <a:r>
              <a:rPr lang="sv-SE" sz="1800" dirty="0"/>
              <a:t>budget och uppföljning</a:t>
            </a:r>
          </a:p>
          <a:p>
            <a:pPr marL="180975" indent="-180975">
              <a:spcAft>
                <a:spcPts val="600"/>
              </a:spcAft>
            </a:pPr>
            <a:r>
              <a:rPr lang="sv-SE" sz="1800" dirty="0"/>
              <a:t>Riktlinjer för intern kontroll inom </a:t>
            </a:r>
          </a:p>
          <a:p>
            <a:pPr marL="180975" indent="-180975">
              <a:spcAft>
                <a:spcPts val="600"/>
              </a:spcAft>
              <a:buNone/>
            </a:pPr>
            <a:r>
              <a:rPr lang="sv-SE" sz="1800" dirty="0" smtClean="0"/>
              <a:t>   Göteborgs Stad</a:t>
            </a:r>
          </a:p>
          <a:p>
            <a:pPr>
              <a:spcAft>
                <a:spcPts val="600"/>
              </a:spcAft>
              <a:buNone/>
            </a:pPr>
            <a:endParaRPr lang="sv-SE" sz="1800" dirty="0"/>
          </a:p>
        </p:txBody>
      </p:sp>
      <p:sp>
        <p:nvSpPr>
          <p:cNvPr id="6" name="Rubrik 5"/>
          <p:cNvSpPr>
            <a:spLocks noGrp="1"/>
          </p:cNvSpPr>
          <p:nvPr>
            <p:ph type="title"/>
          </p:nvPr>
        </p:nvSpPr>
        <p:spPr/>
        <p:txBody>
          <a:bodyPr/>
          <a:lstStyle/>
          <a:p>
            <a:r>
              <a:rPr lang="sv-SE" dirty="0" smtClean="0"/>
              <a:t>Nämnders och styrelsers ansvar och uppdrag</a:t>
            </a:r>
            <a:endParaRPr lang="sv-SE" sz="1800" dirty="0"/>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Nämnder och styrelsers ansvar</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21</a:t>
            </a:fld>
            <a:endParaRPr lang="sv-SE" dirty="0"/>
          </a:p>
        </p:txBody>
      </p:sp>
      <p:pic>
        <p:nvPicPr>
          <p:cNvPr id="2076" name="Picture 28" descr="C:\Users\catsjo0713\AppData\Local\Microsoft\Windows\Temporary Internet Files\Content.IE5\O1C9Z3BH\csr203[1].jpg"/>
          <p:cNvPicPr>
            <a:picLocks noChangeAspect="1" noChangeArrowheads="1"/>
          </p:cNvPicPr>
          <p:nvPr/>
        </p:nvPicPr>
        <p:blipFill>
          <a:blip r:embed="rId3"/>
          <a:srcRect/>
          <a:stretch>
            <a:fillRect/>
          </a:stretch>
        </p:blipFill>
        <p:spPr bwMode="auto">
          <a:xfrm>
            <a:off x="188539" y="1189625"/>
            <a:ext cx="8739055" cy="5020191"/>
          </a:xfrm>
          <a:prstGeom prst="rect">
            <a:avLst/>
          </a:prstGeom>
          <a:noFill/>
        </p:spPr>
      </p:pic>
      <p:sp>
        <p:nvSpPr>
          <p:cNvPr id="4" name="Platshållare för text 3"/>
          <p:cNvSpPr>
            <a:spLocks noGrp="1"/>
          </p:cNvSpPr>
          <p:nvPr>
            <p:ph type="body" sz="quarter" idx="13"/>
          </p:nvPr>
        </p:nvSpPr>
        <p:spPr>
          <a:xfrm>
            <a:off x="880223" y="1534272"/>
            <a:ext cx="2296615" cy="2792635"/>
          </a:xfrm>
        </p:spPr>
        <p:txBody>
          <a:bodyPr/>
          <a:lstStyle/>
          <a:p>
            <a:r>
              <a:rPr lang="sv-SE" sz="2800" b="1" dirty="0" smtClean="0">
                <a:solidFill>
                  <a:schemeClr val="bg1"/>
                </a:solidFill>
              </a:rPr>
              <a:t>Styra </a:t>
            </a:r>
          </a:p>
          <a:p>
            <a:r>
              <a:rPr lang="sv-SE" sz="2800" b="1" dirty="0" smtClean="0">
                <a:solidFill>
                  <a:schemeClr val="bg1"/>
                </a:solidFill>
              </a:rPr>
              <a:t>Följa upp</a:t>
            </a:r>
          </a:p>
          <a:p>
            <a:r>
              <a:rPr lang="sv-SE" sz="2800" b="1" dirty="0" smtClean="0">
                <a:solidFill>
                  <a:schemeClr val="bg1"/>
                </a:solidFill>
              </a:rPr>
              <a:t>Kontrollera </a:t>
            </a:r>
          </a:p>
          <a:p>
            <a:r>
              <a:rPr lang="sv-SE" sz="2800" b="1" dirty="0" smtClean="0">
                <a:solidFill>
                  <a:schemeClr val="bg1"/>
                </a:solidFill>
              </a:rPr>
              <a:t>Åtgärda</a:t>
            </a:r>
          </a:p>
          <a:p>
            <a:pPr>
              <a:buNone/>
            </a:pPr>
            <a:r>
              <a:rPr lang="sv-SE" dirty="0" smtClean="0"/>
              <a:t>	</a:t>
            </a:r>
            <a:endParaRPr lang="sv-SE"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nSpc>
                <a:spcPct val="100000"/>
              </a:lnSpc>
            </a:pPr>
            <a:r>
              <a:rPr lang="sv-SE" dirty="0" smtClean="0"/>
              <a:t>Ansvar för styrning uppföljning och kontroll</a:t>
            </a:r>
            <a:endParaRPr lang="sv-SE" dirty="0"/>
          </a:p>
        </p:txBody>
      </p:sp>
      <p:sp>
        <p:nvSpPr>
          <p:cNvPr id="5" name="Platshållare för bildnummer 4"/>
          <p:cNvSpPr>
            <a:spLocks noGrp="1"/>
          </p:cNvSpPr>
          <p:nvPr>
            <p:ph type="sldNum" sz="quarter" idx="14"/>
          </p:nvPr>
        </p:nvSpPr>
        <p:spPr/>
        <p:txBody>
          <a:bodyPr/>
          <a:lstStyle/>
          <a:p>
            <a:fld id="{CCB980A4-8073-2E47-BD49-CDC58DACAC28}" type="slidenum">
              <a:rPr lang="sv-SE" smtClean="0">
                <a:solidFill>
                  <a:prstClr val="white"/>
                </a:solidFill>
              </a:rPr>
              <a:pPr/>
              <a:t>22</a:t>
            </a:fld>
            <a:endParaRPr lang="sv-SE" dirty="0">
              <a:solidFill>
                <a:prstClr val="white"/>
              </a:solidFill>
            </a:endParaRPr>
          </a:p>
        </p:txBody>
      </p:sp>
      <p:sp>
        <p:nvSpPr>
          <p:cNvPr id="6" name="Platshållare för text 5"/>
          <p:cNvSpPr>
            <a:spLocks noGrp="1"/>
          </p:cNvSpPr>
          <p:nvPr>
            <p:ph type="body" sz="quarter" idx="13"/>
          </p:nvPr>
        </p:nvSpPr>
        <p:spPr/>
        <p:txBody>
          <a:bodyPr/>
          <a:lstStyle/>
          <a:p>
            <a:r>
              <a:rPr lang="sv-SE" dirty="0" smtClean="0"/>
              <a:t>Fullgöra det fullmäktige har beslutat</a:t>
            </a:r>
          </a:p>
          <a:p>
            <a:r>
              <a:rPr lang="sv-SE" dirty="0" smtClean="0"/>
              <a:t>Mål, riktlinjer, omfattning och kvalitet för verksamheten</a:t>
            </a:r>
          </a:p>
          <a:p>
            <a:r>
              <a:rPr lang="sv-SE" dirty="0" smtClean="0"/>
              <a:t>Tillsätta Förvaltningschef/VD</a:t>
            </a:r>
          </a:p>
          <a:p>
            <a:r>
              <a:rPr lang="sv-SE" dirty="0" smtClean="0"/>
              <a:t>Ändamålsenlig och tydlig organisation</a:t>
            </a:r>
          </a:p>
          <a:p>
            <a:r>
              <a:rPr lang="sv-SE" dirty="0" smtClean="0"/>
              <a:t>Ändamålsenliga system och en gynnsam kultur för styrning, uppföljning, kontroll och utveckling av verksamheten (riskbaserad) </a:t>
            </a:r>
          </a:p>
          <a:p>
            <a:r>
              <a:rPr lang="sv-SE" dirty="0" smtClean="0"/>
              <a:t>Agerar på förändring (aktivitetsansvar)</a:t>
            </a:r>
          </a:p>
          <a:p>
            <a:r>
              <a:rPr lang="sv-SE" dirty="0" smtClean="0"/>
              <a:t>Ärenden av principiell beskaffenhet</a:t>
            </a:r>
          </a:p>
          <a:p>
            <a:r>
              <a:rPr lang="sv-SE" dirty="0" smtClean="0"/>
              <a:t>Samråd med andra nämnder, bolag och organisationer</a:t>
            </a:r>
          </a:p>
          <a:p>
            <a:endParaRPr lang="sv-SE" dirty="0" smtClean="0"/>
          </a:p>
          <a:p>
            <a:endParaRPr lang="sv-SE" dirty="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nämnder och styrelsers verksamhet ska genomsyras av</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23</a:t>
            </a:fld>
            <a:endParaRPr lang="sv-SE" dirty="0"/>
          </a:p>
        </p:txBody>
      </p:sp>
      <p:sp>
        <p:nvSpPr>
          <p:cNvPr id="4" name="Platshållare för text 3"/>
          <p:cNvSpPr>
            <a:spLocks noGrp="1"/>
          </p:cNvSpPr>
          <p:nvPr>
            <p:ph type="body" sz="quarter" idx="13"/>
          </p:nvPr>
        </p:nvSpPr>
        <p:spPr>
          <a:xfrm>
            <a:off x="522003" y="1656821"/>
            <a:ext cx="8228599" cy="4694400"/>
          </a:xfrm>
        </p:spPr>
        <p:txBody>
          <a:bodyPr/>
          <a:lstStyle/>
          <a:p>
            <a:r>
              <a:rPr lang="sv-SE" dirty="0" smtClean="0"/>
              <a:t>Fokus på kvalitet för dem verksamheten riktar sig till och effektiva arbetsformer för att utföra uppdragen 	</a:t>
            </a:r>
          </a:p>
          <a:p>
            <a:r>
              <a:rPr lang="sv-SE" dirty="0" smtClean="0"/>
              <a:t>Demokratisk grundsyn, principer om mänskliga rättigheter och mot diskriminering. 	</a:t>
            </a:r>
          </a:p>
          <a:p>
            <a:r>
              <a:rPr lang="sv-SE" dirty="0" smtClean="0"/>
              <a:t>Demokratisk delaktighet och inflytande 	</a:t>
            </a:r>
          </a:p>
          <a:p>
            <a:r>
              <a:rPr lang="sv-SE" dirty="0" smtClean="0"/>
              <a:t>Hållbar utveckling 	</a:t>
            </a:r>
          </a:p>
          <a:p>
            <a:r>
              <a:rPr lang="sv-SE" dirty="0" smtClean="0"/>
              <a:t>Värna ett </a:t>
            </a:r>
            <a:r>
              <a:rPr lang="sv-SE" dirty="0" err="1" smtClean="0"/>
              <a:t>hela-staden-perspektiv</a:t>
            </a:r>
            <a:r>
              <a:rPr lang="sv-SE" dirty="0" smtClean="0"/>
              <a:t> </a:t>
            </a:r>
            <a:endParaRPr lang="sv-SE" i="1" dirty="0" smtClean="0"/>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Ordföranden och presidiers ansvar</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24</a:t>
            </a:fld>
            <a:endParaRPr lang="sv-SE" dirty="0"/>
          </a:p>
        </p:txBody>
      </p:sp>
      <p:sp>
        <p:nvSpPr>
          <p:cNvPr id="4" name="Platshållare för text 3"/>
          <p:cNvSpPr>
            <a:spLocks noGrp="1"/>
          </p:cNvSpPr>
          <p:nvPr>
            <p:ph type="body" sz="quarter" idx="13"/>
          </p:nvPr>
        </p:nvSpPr>
        <p:spPr>
          <a:xfrm>
            <a:off x="522003" y="1440000"/>
            <a:ext cx="2791471" cy="4694400"/>
          </a:xfrm>
        </p:spPr>
        <p:txBody>
          <a:bodyPr/>
          <a:lstStyle/>
          <a:p>
            <a:pPr>
              <a:buNone/>
            </a:pPr>
            <a:r>
              <a:rPr lang="sv-SE" sz="1800" b="1" dirty="0" smtClean="0"/>
              <a:t>Ordföranden</a:t>
            </a:r>
          </a:p>
          <a:p>
            <a:r>
              <a:rPr lang="sv-SE" sz="1800" dirty="0" smtClean="0"/>
              <a:t>Leder nämnden och styrelsens arbete</a:t>
            </a:r>
          </a:p>
          <a:p>
            <a:r>
              <a:rPr lang="sv-SE" sz="1800" dirty="0" smtClean="0"/>
              <a:t>Bevaka att nämndens beslut verkställs</a:t>
            </a:r>
          </a:p>
        </p:txBody>
      </p:sp>
      <p:pic>
        <p:nvPicPr>
          <p:cNvPr id="7" name="Platshållare för bild 6" descr="Dokument.jpg"/>
          <p:cNvPicPr>
            <a:picLocks noChangeAspect="1"/>
          </p:cNvPicPr>
          <p:nvPr/>
        </p:nvPicPr>
        <p:blipFill>
          <a:blip r:embed="rId2" cstate="print">
            <a:clrChange>
              <a:clrFrom>
                <a:srgbClr val="F7F7F7"/>
              </a:clrFrom>
              <a:clrTo>
                <a:srgbClr val="F7F7F7">
                  <a:alpha val="0"/>
                </a:srgbClr>
              </a:clrTo>
            </a:clrChange>
          </a:blip>
          <a:srcRect l="9336" r="18285"/>
          <a:stretch>
            <a:fillRect/>
          </a:stretch>
        </p:blipFill>
        <p:spPr>
          <a:xfrm>
            <a:off x="6135333" y="1333496"/>
            <a:ext cx="2813585" cy="4824000"/>
          </a:xfrm>
          <a:prstGeom prst="rect">
            <a:avLst/>
          </a:prstGeom>
        </p:spPr>
      </p:pic>
      <p:sp>
        <p:nvSpPr>
          <p:cNvPr id="11" name="Platshållare för text 3"/>
          <p:cNvSpPr txBox="1">
            <a:spLocks/>
          </p:cNvSpPr>
          <p:nvPr/>
        </p:nvSpPr>
        <p:spPr>
          <a:xfrm>
            <a:off x="3465874" y="1440000"/>
            <a:ext cx="2791471" cy="4694400"/>
          </a:xfrm>
          <a:prstGeom prst="rect">
            <a:avLst/>
          </a:prstGeom>
        </p:spPr>
        <p:txBody>
          <a:bodyPr vert="horz" lIns="0" tIns="0" rIns="0" bIns="0" rtlCol="0" anchor="t" anchorCtr="0">
            <a:noAutofit/>
          </a:bodyPr>
          <a:lstStyle/>
          <a:p>
            <a:pPr marL="180000" marR="0" lvl="0" indent="-180000" algn="l" defTabSz="457200" rtl="0" eaLnBrk="1" fontAlgn="auto" latinLnBrk="0" hangingPunct="1">
              <a:lnSpc>
                <a:spcPct val="100000"/>
              </a:lnSpc>
              <a:spcBef>
                <a:spcPts val="0"/>
              </a:spcBef>
              <a:spcAft>
                <a:spcPts val="1500"/>
              </a:spcAft>
              <a:buClrTx/>
              <a:buSzTx/>
              <a:buFont typeface="Arial"/>
              <a:buNone/>
              <a:tabLst/>
              <a:defRPr/>
            </a:pPr>
            <a:r>
              <a:rPr kumimoji="0" lang="sv-SE" sz="1800" b="1" i="0" u="none" strike="noStrike" kern="1200" cap="none" spc="0" normalizeH="0" baseline="0" noProof="0" dirty="0" smtClean="0">
                <a:ln>
                  <a:noFill/>
                </a:ln>
                <a:solidFill>
                  <a:schemeClr val="tx1">
                    <a:lumMod val="50000"/>
                  </a:schemeClr>
                </a:solidFill>
                <a:effectLst/>
                <a:uLnTx/>
                <a:uFillTx/>
                <a:latin typeface="Arial"/>
                <a:ea typeface="+mn-ea"/>
                <a:cs typeface="Arial"/>
              </a:rPr>
              <a:t>Presidium</a:t>
            </a:r>
          </a:p>
          <a:p>
            <a:pPr marL="180000" marR="0" lvl="0" indent="-180000" algn="l" defTabSz="457200" rtl="0" eaLnBrk="1" fontAlgn="auto" latinLnBrk="0" hangingPunct="1">
              <a:lnSpc>
                <a:spcPct val="100000"/>
              </a:lnSpc>
              <a:spcBef>
                <a:spcPts val="0"/>
              </a:spcBef>
              <a:spcAft>
                <a:spcPts val="1500"/>
              </a:spcAft>
              <a:buClrTx/>
              <a:buSzTx/>
              <a:buFont typeface="Arial"/>
              <a:buChar char="•"/>
              <a:tabLst/>
              <a:defRPr/>
            </a:pPr>
            <a:r>
              <a:rPr kumimoji="0" lang="sv-SE" sz="1800" i="0" u="none" strike="noStrike" kern="1200" cap="none" spc="0" normalizeH="0" baseline="0" noProof="0" dirty="0" smtClean="0">
                <a:ln>
                  <a:noFill/>
                </a:ln>
                <a:solidFill>
                  <a:schemeClr val="tx1">
                    <a:lumMod val="50000"/>
                  </a:schemeClr>
                </a:solidFill>
                <a:effectLst/>
                <a:uLnTx/>
                <a:uFillTx/>
                <a:latin typeface="Arial"/>
                <a:ea typeface="+mn-ea"/>
                <a:cs typeface="Arial"/>
              </a:rPr>
              <a:t>Biträder ordföranden vid fullgörandet</a:t>
            </a:r>
            <a:r>
              <a:rPr kumimoji="0" lang="sv-SE" sz="1800" i="0" u="none" strike="noStrike" kern="1200" cap="none" spc="0" normalizeH="0" noProof="0" dirty="0" smtClean="0">
                <a:ln>
                  <a:noFill/>
                </a:ln>
                <a:solidFill>
                  <a:schemeClr val="tx1">
                    <a:lumMod val="50000"/>
                  </a:schemeClr>
                </a:solidFill>
                <a:effectLst/>
                <a:uLnTx/>
                <a:uFillTx/>
                <a:latin typeface="Arial"/>
                <a:ea typeface="+mn-ea"/>
                <a:cs typeface="Arial"/>
              </a:rPr>
              <a:t> av </a:t>
            </a:r>
            <a:r>
              <a:rPr lang="sv-SE" dirty="0" smtClean="0">
                <a:solidFill>
                  <a:schemeClr val="tx1">
                    <a:lumMod val="50000"/>
                  </a:schemeClr>
                </a:solidFill>
                <a:latin typeface="Arial"/>
                <a:cs typeface="Arial"/>
              </a:rPr>
              <a:t>hens</a:t>
            </a:r>
            <a:r>
              <a:rPr kumimoji="0" lang="sv-SE" sz="1800" i="0" u="none" strike="noStrike" kern="1200" cap="none" spc="0" normalizeH="0" noProof="0" dirty="0" smtClean="0">
                <a:ln>
                  <a:noFill/>
                </a:ln>
                <a:solidFill>
                  <a:schemeClr val="tx1">
                    <a:lumMod val="50000"/>
                  </a:schemeClr>
                </a:solidFill>
                <a:effectLst/>
                <a:uLnTx/>
                <a:uFillTx/>
                <a:latin typeface="Arial"/>
                <a:ea typeface="+mn-ea"/>
                <a:cs typeface="Arial"/>
              </a:rPr>
              <a:t> uppgifter</a:t>
            </a:r>
            <a:endParaRPr kumimoji="0" lang="sv-SE" sz="1800" i="0" u="none" strike="noStrike" kern="1200" cap="none" spc="0" normalizeH="0" baseline="0" noProof="0" dirty="0" smtClean="0">
              <a:ln>
                <a:noFill/>
              </a:ln>
              <a:solidFill>
                <a:schemeClr val="tx1">
                  <a:lumMod val="50000"/>
                </a:schemeClr>
              </a:solidFill>
              <a:effectLst/>
              <a:uLnTx/>
              <a:uFillTx/>
              <a:latin typeface="Arial"/>
              <a:ea typeface="+mn-ea"/>
              <a:cs typeface="Arial"/>
            </a:endParaRPr>
          </a:p>
        </p:txBody>
      </p:sp>
      <p:sp>
        <p:nvSpPr>
          <p:cNvPr id="8" name="textruta 7"/>
          <p:cNvSpPr txBox="1"/>
          <p:nvPr/>
        </p:nvSpPr>
        <p:spPr>
          <a:xfrm>
            <a:off x="1184252" y="3916680"/>
            <a:ext cx="4951081" cy="400110"/>
          </a:xfrm>
          <a:prstGeom prst="rect">
            <a:avLst/>
          </a:prstGeom>
          <a:noFill/>
        </p:spPr>
        <p:txBody>
          <a:bodyPr wrap="square" rtlCol="0">
            <a:spAutoFit/>
          </a:bodyPr>
          <a:lstStyle/>
          <a:p>
            <a:r>
              <a:rPr lang="sv-SE" sz="2000" b="1" dirty="0" smtClean="0">
                <a:solidFill>
                  <a:schemeClr val="tx1">
                    <a:lumMod val="50000"/>
                  </a:schemeClr>
                </a:solidFill>
                <a:latin typeface="Arial" panose="020B0604020202020204" pitchFamily="34" charset="0"/>
                <a:cs typeface="Arial" panose="020B0604020202020204" pitchFamily="34" charset="0"/>
              </a:rPr>
              <a:t>Uppdrag delegerade från nämnden</a:t>
            </a: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FD/VD</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25</a:t>
            </a:fld>
            <a:endParaRPr lang="sv-SE" dirty="0"/>
          </a:p>
        </p:txBody>
      </p:sp>
      <p:sp>
        <p:nvSpPr>
          <p:cNvPr id="4" name="Platshållare för text 3"/>
          <p:cNvSpPr>
            <a:spLocks noGrp="1"/>
          </p:cNvSpPr>
          <p:nvPr>
            <p:ph type="body" sz="quarter" idx="13"/>
          </p:nvPr>
        </p:nvSpPr>
        <p:spPr/>
        <p:txBody>
          <a:bodyPr/>
          <a:lstStyle/>
          <a:p>
            <a:r>
              <a:rPr lang="sv-SE" dirty="0" smtClean="0"/>
              <a:t>Sköta den löpande driften</a:t>
            </a:r>
          </a:p>
          <a:p>
            <a:r>
              <a:rPr lang="sv-SE" dirty="0" smtClean="0"/>
              <a:t>Ansvar för att ge förutsättningar för nämnden och styrelsen att kunna ta sitt ansvar</a:t>
            </a:r>
          </a:p>
          <a:p>
            <a:endParaRPr lang="sv-SE" dirty="0" smtClean="0"/>
          </a:p>
          <a:p>
            <a:pPr algn="ctr">
              <a:buNone/>
            </a:pPr>
            <a:r>
              <a:rPr lang="sv-SE" dirty="0" smtClean="0"/>
              <a:t>Regleras i instruktionen för Förvaltningschef och VD</a:t>
            </a: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förhållningssätt_29dec.png"/>
          <p:cNvPicPr>
            <a:picLocks noGrp="1" noChangeAspect="1"/>
          </p:cNvPicPr>
          <p:nvPr>
            <p:ph type="pic" sz="quarter" idx="13"/>
          </p:nvPr>
        </p:nvPicPr>
        <p:blipFill>
          <a:blip r:embed="rId3" cstate="print"/>
          <a:srcRect l="1355" r="1355"/>
          <a:stretch>
            <a:fillRect/>
          </a:stretch>
        </p:blipFill>
        <p:spPr/>
      </p:pic>
      <p:sp>
        <p:nvSpPr>
          <p:cNvPr id="3" name="Rubrik 2"/>
          <p:cNvSpPr>
            <a:spLocks noGrp="1"/>
          </p:cNvSpPr>
          <p:nvPr>
            <p:ph type="title"/>
          </p:nvPr>
        </p:nvSpPr>
        <p:spPr/>
        <p:txBody>
          <a:bodyPr/>
          <a:lstStyle/>
          <a:p>
            <a:r>
              <a:rPr lang="sv-SE" dirty="0" smtClean="0">
                <a:solidFill>
                  <a:schemeClr val="tx1"/>
                </a:solidFill>
              </a:rPr>
              <a:t>Förhållningssätt och agerande</a:t>
            </a:r>
            <a:endParaRPr lang="sv-SE" dirty="0">
              <a:solidFill>
                <a:schemeClr val="tx1"/>
              </a:solidFill>
            </a:endParaRPr>
          </a:p>
        </p:txBody>
      </p:sp>
      <p:sp>
        <p:nvSpPr>
          <p:cNvPr id="4" name="Platshållare för bildnummer 3"/>
          <p:cNvSpPr>
            <a:spLocks noGrp="1"/>
          </p:cNvSpPr>
          <p:nvPr>
            <p:ph type="sldNum" sz="quarter" idx="14"/>
          </p:nvPr>
        </p:nvSpPr>
        <p:spPr/>
        <p:txBody>
          <a:bodyPr/>
          <a:lstStyle/>
          <a:p>
            <a:fld id="{CCB980A4-8073-2E47-BD49-CDC58DACAC28}" type="slidenum">
              <a:rPr lang="sv-SE" smtClean="0"/>
              <a:pPr/>
              <a:t>26</a:t>
            </a:fld>
            <a:endParaRPr lang="sv-SE" dirty="0"/>
          </a:p>
        </p:txBody>
      </p:sp>
      <p:sp>
        <p:nvSpPr>
          <p:cNvPr id="9" name="Rektangel 8"/>
          <p:cNvSpPr/>
          <p:nvPr/>
        </p:nvSpPr>
        <p:spPr>
          <a:xfrm>
            <a:off x="191387" y="1356125"/>
            <a:ext cx="8761544" cy="4821378"/>
          </a:xfrm>
          <a:prstGeom prst="rect">
            <a:avLst/>
          </a:prstGeom>
          <a:solidFill>
            <a:srgbClr val="794300">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4" name="textruta 13"/>
          <p:cNvSpPr txBox="1"/>
          <p:nvPr/>
        </p:nvSpPr>
        <p:spPr>
          <a:xfrm>
            <a:off x="392749" y="1385538"/>
            <a:ext cx="8477263" cy="1477328"/>
          </a:xfrm>
          <a:prstGeom prst="rect">
            <a:avLst/>
          </a:prstGeom>
          <a:noFill/>
        </p:spPr>
        <p:txBody>
          <a:bodyPr wrap="square" rtlCol="0">
            <a:spAutoFit/>
          </a:bodyPr>
          <a:lstStyle/>
          <a:p>
            <a:r>
              <a:rPr lang="sv-SE" sz="4200" b="1" dirty="0" smtClean="0">
                <a:solidFill>
                  <a:schemeClr val="bg1"/>
                </a:solidFill>
                <a:latin typeface="Arial" panose="020B0604020202020204" pitchFamily="34" charset="0"/>
                <a:cs typeface="Arial" panose="020B0604020202020204" pitchFamily="34" charset="0"/>
              </a:rPr>
              <a:t>Varför en gemensam anda</a:t>
            </a:r>
            <a:endParaRPr lang="sv-SE" sz="4200" b="1" dirty="0">
              <a:solidFill>
                <a:schemeClr val="bg1"/>
              </a:solidFill>
              <a:latin typeface="Arial" panose="020B0604020202020204" pitchFamily="34" charset="0"/>
              <a:cs typeface="Arial" panose="020B0604020202020204" pitchFamily="34" charset="0"/>
            </a:endParaRPr>
          </a:p>
          <a:p>
            <a:r>
              <a:rPr lang="sv-SE" sz="1600" b="1" dirty="0" smtClean="0">
                <a:solidFill>
                  <a:schemeClr val="bg1"/>
                </a:solidFill>
                <a:latin typeface="Arial" panose="020B0604020202020204" pitchFamily="34" charset="0"/>
                <a:cs typeface="Arial" panose="020B0604020202020204" pitchFamily="34" charset="0"/>
              </a:rPr>
              <a:t>Förtroende är viktigt men sårbart</a:t>
            </a:r>
          </a:p>
          <a:p>
            <a:r>
              <a:rPr lang="sv-SE" sz="1600" b="1" dirty="0" smtClean="0">
                <a:solidFill>
                  <a:schemeClr val="bg1"/>
                </a:solidFill>
                <a:latin typeface="Arial" panose="020B0604020202020204" pitchFamily="34" charset="0"/>
                <a:cs typeface="Arial" panose="020B0604020202020204" pitchFamily="34" charset="0"/>
              </a:rPr>
              <a:t>Enhetligt agerande </a:t>
            </a:r>
            <a:r>
              <a:rPr lang="sv-SE" sz="1600" b="1" smtClean="0">
                <a:solidFill>
                  <a:schemeClr val="bg1"/>
                </a:solidFill>
                <a:latin typeface="Arial" panose="020B0604020202020204" pitchFamily="34" charset="0"/>
                <a:cs typeface="Arial" panose="020B0604020202020204" pitchFamily="34" charset="0"/>
              </a:rPr>
              <a:t>trots många </a:t>
            </a:r>
            <a:r>
              <a:rPr lang="sv-SE" sz="1600" b="1" dirty="0" smtClean="0">
                <a:solidFill>
                  <a:schemeClr val="bg1"/>
                </a:solidFill>
                <a:latin typeface="Arial" panose="020B0604020202020204" pitchFamily="34" charset="0"/>
                <a:cs typeface="Arial" panose="020B0604020202020204" pitchFamily="34" charset="0"/>
              </a:rPr>
              <a:t>olika verksamheter</a:t>
            </a:r>
          </a:p>
          <a:p>
            <a:r>
              <a:rPr lang="sv-SE" sz="1600" b="1" dirty="0" smtClean="0">
                <a:solidFill>
                  <a:schemeClr val="bg1"/>
                </a:solidFill>
                <a:latin typeface="Arial" panose="020B0604020202020204" pitchFamily="34" charset="0"/>
                <a:cs typeface="Arial" panose="020B0604020202020204" pitchFamily="34" charset="0"/>
              </a:rPr>
              <a:t>Hjälp att göra rätt ”utan styrande dokument”</a:t>
            </a:r>
            <a:endParaRPr lang="sv-SE" sz="1600" dirty="0" smtClean="0">
              <a:solidFill>
                <a:schemeClr val="bg1"/>
              </a:solidFill>
              <a:latin typeface="Arial" panose="020B0604020202020204" pitchFamily="34" charset="0"/>
              <a:cs typeface="Arial" panose="020B0604020202020204" pitchFamily="34" charset="0"/>
            </a:endParaRPr>
          </a:p>
        </p:txBody>
      </p:sp>
      <p:sp>
        <p:nvSpPr>
          <p:cNvPr id="17" name="textruta 16"/>
          <p:cNvSpPr txBox="1"/>
          <p:nvPr/>
        </p:nvSpPr>
        <p:spPr>
          <a:xfrm>
            <a:off x="416465" y="3145908"/>
            <a:ext cx="7761227" cy="1231106"/>
          </a:xfrm>
          <a:prstGeom prst="rect">
            <a:avLst/>
          </a:prstGeom>
          <a:noFill/>
        </p:spPr>
        <p:txBody>
          <a:bodyPr wrap="square" rtlCol="0">
            <a:spAutoFit/>
          </a:bodyPr>
          <a:lstStyle/>
          <a:p>
            <a:r>
              <a:rPr lang="sv-SE" sz="4200" b="1" dirty="0" smtClean="0">
                <a:solidFill>
                  <a:schemeClr val="bg1"/>
                </a:solidFill>
                <a:latin typeface="Arial" panose="020B0604020202020204" pitchFamily="34" charset="0"/>
                <a:cs typeface="Arial" panose="020B0604020202020204" pitchFamily="34" charset="0"/>
              </a:rPr>
              <a:t>Vad som ska prägla oss</a:t>
            </a:r>
          </a:p>
          <a:p>
            <a:r>
              <a:rPr lang="sv-SE" sz="1600" b="1" dirty="0" smtClean="0">
                <a:solidFill>
                  <a:schemeClr val="bg1"/>
                </a:solidFill>
                <a:latin typeface="Arial" panose="020B0604020202020204" pitchFamily="34" charset="0"/>
                <a:cs typeface="Arial" panose="020B0604020202020204" pitchFamily="34" charset="0"/>
              </a:rPr>
              <a:t>Gemensam utfästelse för hur vi ska jobba tillsammans </a:t>
            </a:r>
          </a:p>
          <a:p>
            <a:r>
              <a:rPr lang="sv-SE" sz="1600" b="1" dirty="0" smtClean="0">
                <a:solidFill>
                  <a:schemeClr val="bg1"/>
                </a:solidFill>
                <a:latin typeface="Arial" panose="020B0604020202020204" pitchFamily="34" charset="0"/>
                <a:cs typeface="Arial" panose="020B0604020202020204" pitchFamily="34" charset="0"/>
              </a:rPr>
              <a:t>och för dem vi är till för</a:t>
            </a:r>
            <a:endParaRPr lang="sv-SE" sz="1600" dirty="0" smtClean="0">
              <a:solidFill>
                <a:schemeClr val="bg1"/>
              </a:solidFill>
              <a:latin typeface="Arial" panose="020B0604020202020204" pitchFamily="34" charset="0"/>
              <a:cs typeface="Arial" panose="020B0604020202020204" pitchFamily="34" charset="0"/>
            </a:endParaRPr>
          </a:p>
        </p:txBody>
      </p:sp>
      <p:sp>
        <p:nvSpPr>
          <p:cNvPr id="20" name="textruta 19"/>
          <p:cNvSpPr txBox="1"/>
          <p:nvPr/>
        </p:nvSpPr>
        <p:spPr>
          <a:xfrm>
            <a:off x="439860" y="4675239"/>
            <a:ext cx="7761227" cy="1231106"/>
          </a:xfrm>
          <a:prstGeom prst="rect">
            <a:avLst/>
          </a:prstGeom>
          <a:noFill/>
        </p:spPr>
        <p:txBody>
          <a:bodyPr wrap="square" rtlCol="0">
            <a:spAutoFit/>
          </a:bodyPr>
          <a:lstStyle/>
          <a:p>
            <a:r>
              <a:rPr lang="sv-SE" sz="4200" b="1" dirty="0" smtClean="0">
                <a:solidFill>
                  <a:schemeClr val="bg1"/>
                </a:solidFill>
                <a:latin typeface="Arial" panose="020B0604020202020204" pitchFamily="34" charset="0"/>
                <a:cs typeface="Arial" panose="020B0604020202020204" pitchFamily="34" charset="0"/>
              </a:rPr>
              <a:t>Hur vi omsätter dem</a:t>
            </a:r>
            <a:endParaRPr lang="sv-SE" sz="4200" b="1" dirty="0">
              <a:solidFill>
                <a:schemeClr val="bg1"/>
              </a:solidFill>
              <a:latin typeface="Arial" panose="020B0604020202020204" pitchFamily="34" charset="0"/>
              <a:cs typeface="Arial" panose="020B0604020202020204" pitchFamily="34" charset="0"/>
            </a:endParaRPr>
          </a:p>
          <a:p>
            <a:r>
              <a:rPr lang="sv-SE" sz="1600" b="1" dirty="0" smtClean="0">
                <a:solidFill>
                  <a:schemeClr val="bg1"/>
                </a:solidFill>
              </a:rPr>
              <a:t>Inarbetade i gemensamma verktyg för rekrytering och introduktion </a:t>
            </a:r>
          </a:p>
          <a:p>
            <a:r>
              <a:rPr lang="sv-SE" sz="1600" b="1" dirty="0" smtClean="0">
                <a:solidFill>
                  <a:schemeClr val="bg1"/>
                </a:solidFill>
              </a:rPr>
              <a:t>av nya chefer, medarbetarenkäter, utvecklings- och lönesamtal</a:t>
            </a:r>
            <a:endParaRPr lang="sv-SE" sz="1600" b="1" dirty="0" smtClean="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0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3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7"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p:cNvSpPr txBox="1"/>
          <p:nvPr/>
        </p:nvSpPr>
        <p:spPr>
          <a:xfrm>
            <a:off x="571362" y="2268161"/>
            <a:ext cx="2528094" cy="2631490"/>
          </a:xfrm>
          <a:prstGeom prst="rect">
            <a:avLst/>
          </a:prstGeom>
          <a:noFill/>
          <a:ln>
            <a:noFill/>
          </a:ln>
        </p:spPr>
        <p:txBody>
          <a:bodyPr wrap="square" rtlCol="0">
            <a:spAutoFit/>
          </a:bodyPr>
          <a:lstStyle/>
          <a:p>
            <a:pPr marL="180000" indent="-180000">
              <a:spcAft>
                <a:spcPts val="1800"/>
              </a:spcAft>
              <a:buFont typeface="Arial" pitchFamily="34" charset="0"/>
              <a:buChar char="•"/>
            </a:pPr>
            <a:r>
              <a:rPr lang="sv-SE" sz="2000" b="1" dirty="0" smtClean="0">
                <a:solidFill>
                  <a:schemeClr val="tx2">
                    <a:lumMod val="50000"/>
                  </a:schemeClr>
                </a:solidFill>
              </a:rPr>
              <a:t>Öppenhet, transparens</a:t>
            </a:r>
          </a:p>
          <a:p>
            <a:pPr marL="180000" indent="-180000">
              <a:spcAft>
                <a:spcPts val="1800"/>
              </a:spcAft>
              <a:buFont typeface="Arial" pitchFamily="34" charset="0"/>
              <a:buChar char="•"/>
            </a:pPr>
            <a:r>
              <a:rPr lang="sv-SE" sz="2000" b="1" dirty="0" smtClean="0">
                <a:solidFill>
                  <a:schemeClr val="tx2">
                    <a:lumMod val="50000"/>
                  </a:schemeClr>
                </a:solidFill>
              </a:rPr>
              <a:t>Respekt för varandra</a:t>
            </a:r>
          </a:p>
          <a:p>
            <a:pPr marL="180000" indent="-180000">
              <a:spcAft>
                <a:spcPts val="1800"/>
              </a:spcAft>
              <a:buFont typeface="Arial" pitchFamily="34" charset="0"/>
              <a:buChar char="•"/>
            </a:pPr>
            <a:r>
              <a:rPr lang="sv-SE" sz="2000" b="1" dirty="0" smtClean="0">
                <a:solidFill>
                  <a:schemeClr val="tx2">
                    <a:lumMod val="50000"/>
                  </a:schemeClr>
                </a:solidFill>
              </a:rPr>
              <a:t>Kontrollmiljö</a:t>
            </a:r>
          </a:p>
          <a:p>
            <a:pPr marL="180000" indent="-180000">
              <a:spcAft>
                <a:spcPts val="1800"/>
              </a:spcAft>
              <a:buFont typeface="Arial" pitchFamily="34" charset="0"/>
              <a:buChar char="•"/>
            </a:pPr>
            <a:r>
              <a:rPr lang="sv-SE" sz="2000" b="1" dirty="0" smtClean="0">
                <a:solidFill>
                  <a:schemeClr val="tx2">
                    <a:lumMod val="50000"/>
                  </a:schemeClr>
                </a:solidFill>
              </a:rPr>
              <a:t>Tone of the </a:t>
            </a:r>
            <a:r>
              <a:rPr lang="sv-SE" sz="2000" b="1" dirty="0" err="1" smtClean="0">
                <a:solidFill>
                  <a:schemeClr val="tx2">
                    <a:lumMod val="50000"/>
                  </a:schemeClr>
                </a:solidFill>
              </a:rPr>
              <a:t>top</a:t>
            </a:r>
            <a:endParaRPr lang="sv-SE" sz="2000" b="1" dirty="0" smtClean="0">
              <a:solidFill>
                <a:schemeClr val="tx2">
                  <a:lumMod val="50000"/>
                </a:schemeClr>
              </a:solidFill>
            </a:endParaRPr>
          </a:p>
        </p:txBody>
      </p:sp>
      <p:pic>
        <p:nvPicPr>
          <p:cNvPr id="5" name="Picture 23" descr="C:\Users\catsjo0713\AppData\Local\Microsoft\Windows\Temporary Internet Files\Content.IE5\IP7QNE8V\people[2].jpg"/>
          <p:cNvPicPr>
            <a:picLocks noChangeAspect="1" noChangeArrowheads="1"/>
          </p:cNvPicPr>
          <p:nvPr/>
        </p:nvPicPr>
        <p:blipFill>
          <a:blip r:embed="rId3"/>
          <a:srcRect/>
          <a:stretch>
            <a:fillRect/>
          </a:stretch>
        </p:blipFill>
        <p:spPr bwMode="auto">
          <a:xfrm>
            <a:off x="2885704" y="2302918"/>
            <a:ext cx="5985172" cy="3893024"/>
          </a:xfrm>
          <a:prstGeom prst="rect">
            <a:avLst/>
          </a:prstGeom>
          <a:ln>
            <a:noFill/>
          </a:ln>
          <a:effectLst/>
        </p:spPr>
      </p:pic>
      <p:sp>
        <p:nvSpPr>
          <p:cNvPr id="2" name="Rubrik 1"/>
          <p:cNvSpPr>
            <a:spLocks noGrp="1"/>
          </p:cNvSpPr>
          <p:nvPr>
            <p:ph type="title"/>
          </p:nvPr>
        </p:nvSpPr>
        <p:spPr>
          <a:xfrm>
            <a:off x="605128" y="475705"/>
            <a:ext cx="6738951" cy="695069"/>
          </a:xfrm>
        </p:spPr>
        <p:txBody>
          <a:bodyPr/>
          <a:lstStyle/>
          <a:p>
            <a:pPr>
              <a:lnSpc>
                <a:spcPct val="100000"/>
              </a:lnSpc>
            </a:pPr>
            <a:r>
              <a:rPr lang="sv-SE" dirty="0" smtClean="0"/>
              <a:t>Kultur</a:t>
            </a:r>
            <a:br>
              <a:rPr lang="sv-SE" dirty="0" smtClean="0"/>
            </a:br>
            <a:r>
              <a:rPr lang="sv-SE" sz="2400" dirty="0" smtClean="0"/>
              <a:t>- socialt överförda beteendemönster</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27</a:t>
            </a:fld>
            <a:endParaRPr lang="sv-SE" dirty="0"/>
          </a:p>
        </p:txBody>
      </p:sp>
      <p:sp>
        <p:nvSpPr>
          <p:cNvPr id="6" name="Rektangel 5"/>
          <p:cNvSpPr/>
          <p:nvPr/>
        </p:nvSpPr>
        <p:spPr>
          <a:xfrm>
            <a:off x="285008" y="1318161"/>
            <a:ext cx="8621486" cy="1151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4" name="Platshållare för text 3"/>
          <p:cNvSpPr>
            <a:spLocks noGrp="1"/>
          </p:cNvSpPr>
          <p:nvPr>
            <p:ph type="body" sz="quarter" idx="13"/>
          </p:nvPr>
        </p:nvSpPr>
        <p:spPr>
          <a:xfrm>
            <a:off x="628881" y="1294413"/>
            <a:ext cx="6805071" cy="498762"/>
          </a:xfrm>
        </p:spPr>
        <p:txBody>
          <a:bodyPr/>
          <a:lstStyle/>
          <a:p>
            <a:pPr>
              <a:spcAft>
                <a:spcPts val="600"/>
              </a:spcAft>
              <a:buNone/>
            </a:pPr>
            <a:r>
              <a:rPr lang="sv-SE" b="1" i="1" dirty="0" smtClean="0"/>
              <a:t>Inte det vi skriver ner utan det vi gör. Hur vi beter oss</a:t>
            </a:r>
            <a:r>
              <a:rPr lang="sv-SE" sz="2400" b="1" i="1" dirty="0" smtClean="0"/>
              <a:t>.</a:t>
            </a:r>
            <a:endParaRPr lang="sv-SE" b="1" i="1" dirty="0" smtClean="0"/>
          </a:p>
          <a:p>
            <a:endParaRPr lang="sv-SE" dirty="0" smtClean="0"/>
          </a:p>
          <a:p>
            <a:endParaRPr lang="sv-SE" dirty="0"/>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Kultur, struktur och systematik</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28</a:t>
            </a:fld>
            <a:endParaRPr lang="sv-SE" dirty="0"/>
          </a:p>
        </p:txBody>
      </p:sp>
      <p:sp>
        <p:nvSpPr>
          <p:cNvPr id="16" name="Likbent triangel 15"/>
          <p:cNvSpPr/>
          <p:nvPr/>
        </p:nvSpPr>
        <p:spPr>
          <a:xfrm>
            <a:off x="1952625" y="1533526"/>
            <a:ext cx="5200651" cy="3933825"/>
          </a:xfrm>
          <a:prstGeom prst="triangle">
            <a:avLst/>
          </a:prstGeom>
          <a:solidFill>
            <a:schemeClr val="accent1"/>
          </a:solidFill>
          <a:ln>
            <a:noFill/>
          </a:ln>
          <a:effectLst>
            <a:outerShdw blurRad="292100" dist="139700" dir="2700000" algn="ctr" rotWithShape="0">
              <a:srgbClr val="000000">
                <a:alpha val="7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1" name="Rätvinklig triangel 10"/>
          <p:cNvSpPr/>
          <p:nvPr/>
        </p:nvSpPr>
        <p:spPr>
          <a:xfrm>
            <a:off x="4546129" y="1514475"/>
            <a:ext cx="1666875" cy="2514600"/>
          </a:xfrm>
          <a:prstGeom prst="rtTriangle">
            <a:avLst/>
          </a:prstGeom>
          <a:solidFill>
            <a:srgbClr val="2752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7" name="Rätvinklig triangel 16"/>
          <p:cNvSpPr/>
          <p:nvPr/>
        </p:nvSpPr>
        <p:spPr>
          <a:xfrm flipH="1">
            <a:off x="2898205" y="1511774"/>
            <a:ext cx="1666875" cy="2514600"/>
          </a:xfrm>
          <a:prstGeom prst="r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 name="textruta 12"/>
          <p:cNvSpPr txBox="1"/>
          <p:nvPr/>
        </p:nvSpPr>
        <p:spPr>
          <a:xfrm rot="18258252">
            <a:off x="2810588" y="2578717"/>
            <a:ext cx="1308371" cy="338554"/>
          </a:xfrm>
          <a:prstGeom prst="rect">
            <a:avLst/>
          </a:prstGeom>
          <a:noFill/>
        </p:spPr>
        <p:txBody>
          <a:bodyPr wrap="none" rtlCol="0">
            <a:spAutoFit/>
          </a:bodyPr>
          <a:lstStyle/>
          <a:p>
            <a:r>
              <a:rPr lang="sv-SE" sz="1600" b="1" dirty="0" smtClean="0">
                <a:latin typeface="Arial" panose="020B0604020202020204" pitchFamily="34" charset="0"/>
                <a:cs typeface="Arial" panose="020B0604020202020204" pitchFamily="34" charset="0"/>
              </a:rPr>
              <a:t>STRUKTUR</a:t>
            </a:r>
          </a:p>
        </p:txBody>
      </p:sp>
      <p:sp>
        <p:nvSpPr>
          <p:cNvPr id="15" name="textruta 14"/>
          <p:cNvSpPr txBox="1"/>
          <p:nvPr/>
        </p:nvSpPr>
        <p:spPr>
          <a:xfrm>
            <a:off x="6034162" y="2880104"/>
            <a:ext cx="1488677" cy="338554"/>
          </a:xfrm>
          <a:prstGeom prst="rect">
            <a:avLst/>
          </a:prstGeom>
          <a:noFill/>
        </p:spPr>
        <p:txBody>
          <a:bodyPr wrap="none" rtlCol="0">
            <a:spAutoFit/>
          </a:bodyPr>
          <a:lstStyle/>
          <a:p>
            <a:r>
              <a:rPr lang="sv-SE" sz="1600" b="1" dirty="0" smtClean="0">
                <a:solidFill>
                  <a:schemeClr val="bg1"/>
                </a:solidFill>
                <a:latin typeface="Arial" panose="020B0604020202020204" pitchFamily="34" charset="0"/>
                <a:cs typeface="Arial" panose="020B0604020202020204" pitchFamily="34" charset="0"/>
              </a:rPr>
              <a:t>SYSTEMATIK</a:t>
            </a:r>
          </a:p>
        </p:txBody>
      </p:sp>
      <p:sp>
        <p:nvSpPr>
          <p:cNvPr id="24" name="textruta 23"/>
          <p:cNvSpPr txBox="1"/>
          <p:nvPr/>
        </p:nvSpPr>
        <p:spPr>
          <a:xfrm>
            <a:off x="3562068" y="4640238"/>
            <a:ext cx="1993437" cy="400110"/>
          </a:xfrm>
          <a:prstGeom prst="rect">
            <a:avLst/>
          </a:prstGeom>
          <a:noFill/>
        </p:spPr>
        <p:txBody>
          <a:bodyPr wrap="square" rtlCol="0">
            <a:spAutoFit/>
          </a:bodyPr>
          <a:lstStyle/>
          <a:p>
            <a:pPr algn="ctr"/>
            <a:r>
              <a:rPr lang="sv-SE" sz="2000" b="1" dirty="0" smtClean="0">
                <a:solidFill>
                  <a:schemeClr val="bg1"/>
                </a:solidFill>
                <a:latin typeface="Arial" panose="020B0604020202020204" pitchFamily="34" charset="0"/>
                <a:cs typeface="Arial" panose="020B0604020202020204" pitchFamily="34" charset="0"/>
              </a:rPr>
              <a:t>KULTUR</a:t>
            </a:r>
          </a:p>
        </p:txBody>
      </p:sp>
      <p:sp>
        <p:nvSpPr>
          <p:cNvPr id="25" name="Höger 24"/>
          <p:cNvSpPr/>
          <p:nvPr/>
        </p:nvSpPr>
        <p:spPr>
          <a:xfrm>
            <a:off x="4558355" y="2565777"/>
            <a:ext cx="539087" cy="559558"/>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6" name="Höger 25"/>
          <p:cNvSpPr/>
          <p:nvPr/>
        </p:nvSpPr>
        <p:spPr>
          <a:xfrm flipH="1">
            <a:off x="4028369" y="2568051"/>
            <a:ext cx="539087" cy="559558"/>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7" name="Höger 26"/>
          <p:cNvSpPr/>
          <p:nvPr/>
        </p:nvSpPr>
        <p:spPr>
          <a:xfrm rot="5400000">
            <a:off x="3550695" y="4014718"/>
            <a:ext cx="539087" cy="559559"/>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8" name="Höger 27"/>
          <p:cNvSpPr/>
          <p:nvPr/>
        </p:nvSpPr>
        <p:spPr>
          <a:xfrm rot="5400000">
            <a:off x="5020110" y="4003345"/>
            <a:ext cx="539087" cy="559559"/>
          </a:xfrm>
          <a:prstGeom prst="rightArrow">
            <a:avLst/>
          </a:prstGeom>
          <a:solidFill>
            <a:srgbClr val="2752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9" name="Höger 28"/>
          <p:cNvSpPr/>
          <p:nvPr/>
        </p:nvSpPr>
        <p:spPr>
          <a:xfrm rot="16200000" flipV="1">
            <a:off x="3552973" y="3477906"/>
            <a:ext cx="539087" cy="559559"/>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0" name="Höger 29"/>
          <p:cNvSpPr/>
          <p:nvPr/>
        </p:nvSpPr>
        <p:spPr>
          <a:xfrm rot="16200000" flipV="1">
            <a:off x="5015565" y="3480178"/>
            <a:ext cx="539087" cy="559559"/>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1" name="textruta 30"/>
          <p:cNvSpPr txBox="1"/>
          <p:nvPr/>
        </p:nvSpPr>
        <p:spPr>
          <a:xfrm rot="3368090">
            <a:off x="4872233" y="2615113"/>
            <a:ext cx="1488677" cy="338554"/>
          </a:xfrm>
          <a:prstGeom prst="rect">
            <a:avLst/>
          </a:prstGeom>
          <a:noFill/>
        </p:spPr>
        <p:txBody>
          <a:bodyPr wrap="none" rtlCol="0">
            <a:spAutoFit/>
          </a:bodyPr>
          <a:lstStyle/>
          <a:p>
            <a:r>
              <a:rPr lang="sv-SE" sz="1600" b="1" dirty="0" smtClean="0">
                <a:latin typeface="Arial" panose="020B0604020202020204" pitchFamily="34" charset="0"/>
                <a:cs typeface="Arial" panose="020B0604020202020204" pitchFamily="34" charset="0"/>
              </a:rPr>
              <a:t>SYSTEMATIK</a:t>
            </a: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Bikupa</a:t>
            </a:r>
            <a:endParaRPr lang="sv-SE" dirty="0"/>
          </a:p>
        </p:txBody>
      </p:sp>
      <p:sp>
        <p:nvSpPr>
          <p:cNvPr id="3" name="Platshållare för text 2"/>
          <p:cNvSpPr>
            <a:spLocks noGrp="1"/>
          </p:cNvSpPr>
          <p:nvPr>
            <p:ph type="body" sz="quarter" idx="14"/>
          </p:nvPr>
        </p:nvSpPr>
        <p:spPr>
          <a:xfrm>
            <a:off x="2999519" y="3563637"/>
            <a:ext cx="5475620" cy="923330"/>
          </a:xfrm>
        </p:spPr>
        <p:txBody>
          <a:bodyPr/>
          <a:lstStyle/>
          <a:p>
            <a:pPr>
              <a:buFontTx/>
              <a:buChar char="-"/>
            </a:pPr>
            <a:r>
              <a:rPr lang="sv-SE" dirty="0" smtClean="0"/>
              <a:t> Hur agerar ni för att påverka/styra kulturen?</a:t>
            </a:r>
          </a:p>
          <a:p>
            <a:pPr marL="177800" indent="-177800"/>
            <a:r>
              <a:rPr lang="sv-SE" dirty="0" smtClean="0"/>
              <a:t>- Hur ser ni på era förutsättningar att påverka/styra den?</a:t>
            </a:r>
            <a:endParaRPr lang="sv-SE"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pPr>
              <a:lnSpc>
                <a:spcPct val="100000"/>
              </a:lnSpc>
            </a:pPr>
            <a:r>
              <a:rPr lang="sv-SE" dirty="0" smtClean="0">
                <a:solidFill>
                  <a:schemeClr val="tx1"/>
                </a:solidFill>
              </a:rPr>
              <a:t>Dagens innehåll</a:t>
            </a:r>
            <a:br>
              <a:rPr lang="sv-SE" dirty="0" smtClean="0">
                <a:solidFill>
                  <a:schemeClr val="tx1"/>
                </a:solidFill>
              </a:rPr>
            </a:br>
            <a:r>
              <a:rPr lang="sv-SE" dirty="0" smtClean="0">
                <a:solidFill>
                  <a:schemeClr val="tx1"/>
                </a:solidFill>
              </a:rPr>
              <a:t>Del 1: Ledning och styrning</a:t>
            </a:r>
            <a:endParaRPr lang="sv-SE" dirty="0">
              <a:solidFill>
                <a:schemeClr val="tx1"/>
              </a:solidFill>
            </a:endParaRPr>
          </a:p>
        </p:txBody>
      </p:sp>
      <p:sp>
        <p:nvSpPr>
          <p:cNvPr id="3" name="Platshållare för bildnummer 2"/>
          <p:cNvSpPr>
            <a:spLocks noGrp="1"/>
          </p:cNvSpPr>
          <p:nvPr>
            <p:ph type="sldNum" sz="quarter" idx="14"/>
          </p:nvPr>
        </p:nvSpPr>
        <p:spPr/>
        <p:txBody>
          <a:bodyPr/>
          <a:lstStyle/>
          <a:p>
            <a:fld id="{CCB980A4-8073-2E47-BD49-CDC58DACAC28}" type="slidenum">
              <a:rPr lang="sv-SE" smtClean="0"/>
              <a:pPr/>
              <a:t>3</a:t>
            </a:fld>
            <a:endParaRPr lang="sv-SE" dirty="0"/>
          </a:p>
        </p:txBody>
      </p:sp>
      <p:sp>
        <p:nvSpPr>
          <p:cNvPr id="7" name="Platshållare för text 6"/>
          <p:cNvSpPr>
            <a:spLocks noGrp="1"/>
          </p:cNvSpPr>
          <p:nvPr>
            <p:ph type="body" sz="quarter" idx="13"/>
          </p:nvPr>
        </p:nvSpPr>
        <p:spPr/>
        <p:txBody>
          <a:bodyPr/>
          <a:lstStyle/>
          <a:p>
            <a:r>
              <a:rPr lang="sv-SE" sz="2400" dirty="0" smtClean="0"/>
              <a:t>Utbildningen ska fokusera på nämndens/styrelsens arbete med styrning, uppföljning och kontroll:</a:t>
            </a:r>
          </a:p>
          <a:p>
            <a:pPr lvl="1"/>
            <a:r>
              <a:rPr lang="sv-SE" sz="2400" b="1" dirty="0" smtClean="0"/>
              <a:t>Inriktning och budget</a:t>
            </a:r>
          </a:p>
          <a:p>
            <a:pPr lvl="1"/>
            <a:r>
              <a:rPr lang="sv-SE" sz="2400" b="1" dirty="0" smtClean="0"/>
              <a:t>Riskhantering och intern kontroll</a:t>
            </a:r>
          </a:p>
          <a:p>
            <a:pPr lvl="1"/>
            <a:r>
              <a:rPr lang="sv-SE" sz="2400" b="1" dirty="0" smtClean="0"/>
              <a:t>Uppföljning och utveckling</a:t>
            </a:r>
          </a:p>
          <a:p>
            <a:pPr lvl="1"/>
            <a:endParaRPr lang="sv-SE" sz="2400" dirty="0" smtClean="0"/>
          </a:p>
          <a:p>
            <a:r>
              <a:rPr lang="sv-SE" sz="2400" dirty="0" smtClean="0"/>
              <a:t>Utbildningen är en fördjupning av tidigare utbildningar och ska på en mer konkret nivå beskriva </a:t>
            </a:r>
            <a:r>
              <a:rPr lang="sv-SE" sz="2400" b="1" dirty="0" smtClean="0"/>
              <a:t>arbetssätt och metoder</a:t>
            </a:r>
            <a:r>
              <a:rPr lang="sv-SE" sz="2400" dirty="0" smtClean="0"/>
              <a:t> för att utföra ovanstående arbete.</a:t>
            </a:r>
          </a:p>
          <a:p>
            <a:pPr>
              <a:buNone/>
            </a:pPr>
            <a:endParaRPr lang="sv-SE" dirty="0"/>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2760287" y="2754394"/>
            <a:ext cx="5486252" cy="985563"/>
          </a:xfrm>
        </p:spPr>
        <p:txBody>
          <a:bodyPr/>
          <a:lstStyle/>
          <a:p>
            <a:r>
              <a:rPr lang="sv-SE" dirty="0" smtClean="0"/>
              <a:t>Vår systematik</a:t>
            </a:r>
            <a:endParaRPr lang="sv-SE" dirty="0"/>
          </a:p>
        </p:txBody>
      </p:sp>
      <p:sp>
        <p:nvSpPr>
          <p:cNvPr id="7" name="Platshållare för text 6"/>
          <p:cNvSpPr>
            <a:spLocks noGrp="1"/>
          </p:cNvSpPr>
          <p:nvPr>
            <p:ph type="body" sz="quarter" idx="14"/>
          </p:nvPr>
        </p:nvSpPr>
        <p:spPr>
          <a:xfrm>
            <a:off x="2708817" y="4159478"/>
            <a:ext cx="5475620" cy="307777"/>
          </a:xfrm>
        </p:spPr>
        <p:txBody>
          <a:bodyPr/>
          <a:lstStyle/>
          <a:p>
            <a:r>
              <a:rPr lang="sv-SE" dirty="0" smtClean="0"/>
              <a:t>Jonas Kinnander</a:t>
            </a:r>
            <a:endParaRPr lang="sv-SE" dirty="0"/>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4" descr="C:\Users\catsjo0713\AppData\Local\Microsoft\Windows\Temporary Internet Files\Content.IE5\OK7GY1C4\sun_rays-sunlight-photo[1].jpg"/>
          <p:cNvPicPr>
            <a:picLocks noGrp="1" noChangeAspect="1" noChangeArrowheads="1"/>
          </p:cNvPicPr>
          <p:nvPr>
            <p:ph type="pic" sz="quarter" idx="13"/>
          </p:nvPr>
        </p:nvPicPr>
        <p:blipFill>
          <a:blip r:embed="rId3" cstate="print"/>
          <a:srcRect t="8862" b="8862"/>
          <a:stretch>
            <a:fillRect/>
          </a:stretch>
        </p:blipFill>
        <p:spPr bwMode="auto">
          <a:prstGeom prst="rect">
            <a:avLst/>
          </a:prstGeom>
          <a:noFill/>
        </p:spPr>
      </p:pic>
      <p:sp>
        <p:nvSpPr>
          <p:cNvPr id="17" name="Rektangel 16"/>
          <p:cNvSpPr/>
          <p:nvPr/>
        </p:nvSpPr>
        <p:spPr>
          <a:xfrm>
            <a:off x="173300" y="1367625"/>
            <a:ext cx="8770677" cy="4819420"/>
          </a:xfrm>
          <a:prstGeom prst="rect">
            <a:avLst/>
          </a:prstGeom>
          <a:solidFill>
            <a:srgbClr val="FFFFFF">
              <a:alpha val="6980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3" name="Rubrik 2"/>
          <p:cNvSpPr>
            <a:spLocks noGrp="1"/>
          </p:cNvSpPr>
          <p:nvPr>
            <p:ph type="title"/>
          </p:nvPr>
        </p:nvSpPr>
        <p:spPr/>
        <p:txBody>
          <a:bodyPr/>
          <a:lstStyle/>
          <a:p>
            <a:r>
              <a:rPr lang="sv-SE" dirty="0" smtClean="0">
                <a:solidFill>
                  <a:schemeClr val="tx1"/>
                </a:solidFill>
              </a:rPr>
              <a:t>Vår systematik</a:t>
            </a:r>
            <a:endParaRPr lang="sv-SE" dirty="0">
              <a:solidFill>
                <a:schemeClr val="tx1"/>
              </a:solidFill>
            </a:endParaRPr>
          </a:p>
        </p:txBody>
      </p:sp>
      <p:sp>
        <p:nvSpPr>
          <p:cNvPr id="4" name="Platshållare för bildnummer 3"/>
          <p:cNvSpPr>
            <a:spLocks noGrp="1"/>
          </p:cNvSpPr>
          <p:nvPr>
            <p:ph type="sldNum" sz="quarter" idx="14"/>
          </p:nvPr>
        </p:nvSpPr>
        <p:spPr/>
        <p:txBody>
          <a:bodyPr/>
          <a:lstStyle/>
          <a:p>
            <a:fld id="{CCB980A4-8073-2E47-BD49-CDC58DACAC28}" type="slidenum">
              <a:rPr lang="sv-SE" smtClean="0"/>
              <a:pPr/>
              <a:t>31</a:t>
            </a:fld>
            <a:endParaRPr lang="sv-SE" dirty="0"/>
          </a:p>
        </p:txBody>
      </p:sp>
      <p:sp>
        <p:nvSpPr>
          <p:cNvPr id="9" name="Parallelltrapets 8"/>
          <p:cNvSpPr/>
          <p:nvPr/>
        </p:nvSpPr>
        <p:spPr>
          <a:xfrm>
            <a:off x="6272151" y="5853934"/>
            <a:ext cx="447136" cy="335414"/>
          </a:xfrm>
          <a:prstGeom prst="trapezoid">
            <a:avLst/>
          </a:prstGeom>
          <a:solidFill>
            <a:schemeClr val="bg1"/>
          </a:solidFill>
          <a:ln>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2" name="Rak pil 11"/>
          <p:cNvCxnSpPr/>
          <p:nvPr/>
        </p:nvCxnSpPr>
        <p:spPr>
          <a:xfrm flipV="1">
            <a:off x="4631377" y="2872209"/>
            <a:ext cx="3847611" cy="2459815"/>
          </a:xfrm>
          <a:prstGeom prst="straightConnector1">
            <a:avLst/>
          </a:prstGeom>
          <a:ln w="38100">
            <a:solidFill>
              <a:schemeClr val="bg1"/>
            </a:solidFill>
            <a:tailEnd type="stealth"/>
          </a:ln>
        </p:spPr>
        <p:style>
          <a:lnRef idx="1">
            <a:schemeClr val="accent1"/>
          </a:lnRef>
          <a:fillRef idx="0">
            <a:schemeClr val="accent1"/>
          </a:fillRef>
          <a:effectRef idx="0">
            <a:schemeClr val="accent1"/>
          </a:effectRef>
          <a:fontRef idx="minor">
            <a:schemeClr val="tx1"/>
          </a:fontRef>
        </p:style>
      </p:cxnSp>
      <p:sp>
        <p:nvSpPr>
          <p:cNvPr id="13" name="Ring 12"/>
          <p:cNvSpPr/>
          <p:nvPr/>
        </p:nvSpPr>
        <p:spPr>
          <a:xfrm>
            <a:off x="4674381" y="2317433"/>
            <a:ext cx="3626715" cy="3542875"/>
          </a:xfrm>
          <a:prstGeom prst="donut">
            <a:avLst>
              <a:gd name="adj" fmla="val 160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4" name="Ring 13"/>
          <p:cNvSpPr/>
          <p:nvPr/>
        </p:nvSpPr>
        <p:spPr>
          <a:xfrm rot="8760651">
            <a:off x="4706332" y="3423516"/>
            <a:ext cx="3614064" cy="1395250"/>
          </a:xfrm>
          <a:prstGeom prst="donut">
            <a:avLst>
              <a:gd name="adj" fmla="val 70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5" name="Ring 14"/>
          <p:cNvSpPr/>
          <p:nvPr/>
        </p:nvSpPr>
        <p:spPr>
          <a:xfrm rot="3375351" flipV="1">
            <a:off x="4717140" y="3541199"/>
            <a:ext cx="3509683" cy="1140291"/>
          </a:xfrm>
          <a:prstGeom prst="donut">
            <a:avLst>
              <a:gd name="adj" fmla="val 165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6" name="Platshållare för text 5"/>
          <p:cNvSpPr>
            <a:spLocks noGrp="1"/>
          </p:cNvSpPr>
          <p:nvPr>
            <p:ph type="body" sz="quarter" idx="16"/>
          </p:nvPr>
        </p:nvSpPr>
        <p:spPr>
          <a:xfrm>
            <a:off x="426863" y="1633960"/>
            <a:ext cx="8130284" cy="1627856"/>
          </a:xfrm>
          <a:noFill/>
          <a:ln>
            <a:noFill/>
          </a:ln>
          <a:effectLst>
            <a:softEdge rad="63500"/>
          </a:effectLst>
        </p:spPr>
        <p:txBody>
          <a:bodyPr/>
          <a:lstStyle/>
          <a:p>
            <a:pPr marL="0">
              <a:spcAft>
                <a:spcPts val="0"/>
              </a:spcAft>
              <a:buNone/>
            </a:pPr>
            <a:r>
              <a:rPr lang="sv-SE" sz="4200" dirty="0" smtClean="0">
                <a:solidFill>
                  <a:srgbClr val="0D4B75"/>
                </a:solidFill>
              </a:rPr>
              <a:t>Varför gemensam systematik</a:t>
            </a:r>
          </a:p>
          <a:p>
            <a:pPr marL="0" indent="0">
              <a:spcAft>
                <a:spcPts val="0"/>
              </a:spcAft>
              <a:buNone/>
            </a:pPr>
            <a:r>
              <a:rPr lang="sv-SE" sz="1600" dirty="0" smtClean="0">
                <a:solidFill>
                  <a:srgbClr val="0D4B75"/>
                </a:solidFill>
              </a:rPr>
              <a:t>Många delar ska tas om hand i styrningen och hållas ihop som en röd tråd </a:t>
            </a:r>
          </a:p>
          <a:p>
            <a:pPr marL="0" indent="0">
              <a:spcAft>
                <a:spcPts val="0"/>
              </a:spcAft>
              <a:buNone/>
            </a:pPr>
            <a:r>
              <a:rPr lang="sv-SE" sz="1600" dirty="0" smtClean="0">
                <a:solidFill>
                  <a:srgbClr val="0D4B75"/>
                </a:solidFill>
              </a:rPr>
              <a:t>genom vår organisations olika nivåer</a:t>
            </a:r>
          </a:p>
          <a:p>
            <a:pPr marL="0" indent="0">
              <a:spcAft>
                <a:spcPts val="0"/>
              </a:spcAft>
              <a:buNone/>
            </a:pPr>
            <a:r>
              <a:rPr lang="sv-SE" sz="1600" dirty="0" smtClean="0">
                <a:solidFill>
                  <a:srgbClr val="0D4B75"/>
                </a:solidFill>
              </a:rPr>
              <a:t>Med ett likartat och systematiskt arbetssätt över staden har vi bättre </a:t>
            </a:r>
          </a:p>
          <a:p>
            <a:pPr marL="0" indent="0">
              <a:spcAft>
                <a:spcPts val="0"/>
              </a:spcAft>
              <a:buNone/>
            </a:pPr>
            <a:r>
              <a:rPr lang="sv-SE" sz="1600" dirty="0" smtClean="0">
                <a:solidFill>
                  <a:srgbClr val="0D4B75"/>
                </a:solidFill>
              </a:rPr>
              <a:t>förutsättningar att få alla delar på plats</a:t>
            </a:r>
          </a:p>
          <a:p>
            <a:pPr marL="0" indent="0">
              <a:spcAft>
                <a:spcPts val="0"/>
              </a:spcAft>
              <a:buNone/>
            </a:pPr>
            <a:endParaRPr lang="sv-SE" sz="1600" dirty="0" smtClean="0">
              <a:solidFill>
                <a:srgbClr val="0D4B75"/>
              </a:solidFill>
            </a:endParaRPr>
          </a:p>
          <a:p>
            <a:pPr marL="0" indent="0">
              <a:spcAft>
                <a:spcPts val="0"/>
              </a:spcAft>
              <a:buNone/>
            </a:pPr>
            <a:endParaRPr lang="sv-SE" sz="1600" dirty="0" smtClean="0">
              <a:solidFill>
                <a:srgbClr val="0D4B75"/>
              </a:solidFill>
            </a:endParaRPr>
          </a:p>
        </p:txBody>
      </p:sp>
      <p:sp>
        <p:nvSpPr>
          <p:cNvPr id="16" name="Platshållare för text 5"/>
          <p:cNvSpPr txBox="1">
            <a:spLocks/>
          </p:cNvSpPr>
          <p:nvPr/>
        </p:nvSpPr>
        <p:spPr>
          <a:xfrm>
            <a:off x="483731" y="3601513"/>
            <a:ext cx="8130284" cy="1627856"/>
          </a:xfrm>
          <a:prstGeom prst="rect">
            <a:avLst/>
          </a:prstGeom>
          <a:noFill/>
          <a:ln>
            <a:noFill/>
          </a:ln>
          <a:effectLst>
            <a:softEdge rad="63500"/>
          </a:effectLst>
        </p:spPr>
        <p:txBody>
          <a:bodyPr vert="horz" lIns="0" tIns="0" rIns="0" bIns="0" rtlCol="0" anchor="t" anchorCtr="0">
            <a:noAutofit/>
          </a:bodyPr>
          <a:lstStyle/>
          <a:p>
            <a:pPr marL="0" marR="0" lvl="0" indent="-180000" algn="l" defTabSz="457200" rtl="0" eaLnBrk="1" fontAlgn="auto" latinLnBrk="0" hangingPunct="1">
              <a:lnSpc>
                <a:spcPct val="100000"/>
              </a:lnSpc>
              <a:spcBef>
                <a:spcPts val="0"/>
              </a:spcBef>
              <a:spcAft>
                <a:spcPts val="0"/>
              </a:spcAft>
              <a:buClrTx/>
              <a:buSzTx/>
              <a:buFont typeface="Arial"/>
              <a:buNone/>
              <a:tabLst/>
              <a:defRPr/>
            </a:pPr>
            <a:r>
              <a:rPr kumimoji="0" lang="sv-SE" sz="4200" b="1" i="0" u="none" strike="noStrike" kern="1200" cap="none" spc="0" normalizeH="0" baseline="0" noProof="0" dirty="0" smtClean="0">
                <a:ln>
                  <a:noFill/>
                </a:ln>
                <a:solidFill>
                  <a:srgbClr val="0D4B75"/>
                </a:solidFill>
                <a:effectLst/>
                <a:uLnTx/>
                <a:uFillTx/>
                <a:latin typeface="Arial"/>
                <a:ea typeface="+mn-ea"/>
                <a:cs typeface="Arial"/>
              </a:rPr>
              <a:t>Vad</a:t>
            </a:r>
            <a:r>
              <a:rPr kumimoji="0" lang="sv-SE" sz="4200" b="1" i="0" u="none" strike="noStrike" kern="1200" cap="none" spc="0" normalizeH="0" noProof="0" dirty="0" smtClean="0">
                <a:ln>
                  <a:noFill/>
                </a:ln>
                <a:solidFill>
                  <a:srgbClr val="0D4B75"/>
                </a:solidFill>
                <a:effectLst/>
                <a:uLnTx/>
                <a:uFillTx/>
                <a:latin typeface="Arial"/>
                <a:ea typeface="+mn-ea"/>
                <a:cs typeface="Arial"/>
              </a:rPr>
              <a:t> vill vi åstadkomma</a:t>
            </a:r>
            <a:endParaRPr kumimoji="0" lang="sv-SE" sz="4200" b="1" i="0" u="none" strike="noStrike" kern="1200" cap="none" spc="0" normalizeH="0" baseline="0" noProof="0" dirty="0" smtClean="0">
              <a:ln>
                <a:noFill/>
              </a:ln>
              <a:solidFill>
                <a:srgbClr val="0D4B75"/>
              </a:solidFill>
              <a:effectLst/>
              <a:uLnTx/>
              <a:uFillTx/>
              <a:latin typeface="Arial"/>
              <a:ea typeface="+mn-ea"/>
              <a:cs typeface="Arial"/>
            </a:endParaRPr>
          </a:p>
          <a:p>
            <a:r>
              <a:rPr lang="sv-SE" sz="1600" b="1" dirty="0" smtClean="0">
                <a:solidFill>
                  <a:srgbClr val="0D4B75"/>
                </a:solidFill>
                <a:cs typeface="Arial"/>
              </a:rPr>
              <a:t>Inte bara förvalta det vi är satta att göra utan sträva efter att utveckla</a:t>
            </a:r>
          </a:p>
          <a:p>
            <a:r>
              <a:rPr lang="sv-SE" sz="1600" b="1" dirty="0" smtClean="0">
                <a:solidFill>
                  <a:srgbClr val="0D4B75"/>
                </a:solidFill>
                <a:cs typeface="Arial"/>
              </a:rPr>
              <a:t>verksamheten till det bättre</a:t>
            </a:r>
          </a:p>
          <a:p>
            <a:r>
              <a:rPr lang="sv-SE" sz="1600" b="1" dirty="0" smtClean="0">
                <a:solidFill>
                  <a:srgbClr val="0D4B75"/>
                </a:solidFill>
              </a:rPr>
              <a:t>Använda PDSA-metodiken för att hålla en konsekvent röd tråd</a:t>
            </a:r>
            <a:endParaRPr kumimoji="0" lang="sv-SE" sz="1600" b="1" i="0" u="none" strike="noStrike" kern="1200" cap="none" spc="0" normalizeH="0" baseline="0" noProof="0" dirty="0" smtClean="0">
              <a:ln>
                <a:noFill/>
              </a:ln>
              <a:solidFill>
                <a:srgbClr val="0D4B75"/>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sv-SE" sz="1600" b="1" i="0" u="none" strike="noStrike" kern="1200" cap="none" spc="0" normalizeH="0" baseline="0" noProof="0" dirty="0" smtClean="0">
              <a:ln>
                <a:noFill/>
              </a:ln>
              <a:solidFill>
                <a:srgbClr val="0D4B75"/>
              </a:solidFill>
              <a:effectLst/>
              <a:uLnTx/>
              <a:uFillTx/>
              <a:latin typeface="Arial"/>
              <a:ea typeface="+mn-ea"/>
              <a:cs typeface="Arial"/>
            </a:endParaRPr>
          </a:p>
        </p:txBody>
      </p:sp>
      <p:pic>
        <p:nvPicPr>
          <p:cNvPr id="1026" name="Picture 2">
            <a:hlinkClick r:id="" action="ppaction://hlinkshowjump?jump=nextslide"/>
          </p:cNvPr>
          <p:cNvPicPr>
            <a:picLocks noChangeAspect="1" noChangeArrowheads="1"/>
          </p:cNvPicPr>
          <p:nvPr/>
        </p:nvPicPr>
        <p:blipFill>
          <a:blip r:embed="rId4"/>
          <a:srcRect/>
          <a:stretch>
            <a:fillRect/>
          </a:stretch>
        </p:blipFill>
        <p:spPr bwMode="auto">
          <a:xfrm>
            <a:off x="6837105" y="4754042"/>
            <a:ext cx="1408171" cy="92342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2000"/>
                                        <p:tgtEl>
                                          <p:spTgt spid="6">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2000"/>
                                        <p:tgtEl>
                                          <p:spTgt spid="6">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2000"/>
                                        <p:tgtEl>
                                          <p:spTgt spid="6">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2000"/>
                                        <p:tgtEl>
                                          <p:spTgt spid="6">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30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build="p"/>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nSpc>
                <a:spcPct val="100000"/>
              </a:lnSpc>
            </a:pPr>
            <a:r>
              <a:rPr lang="sv-SE" dirty="0" smtClean="0"/>
              <a:t>Göteborgs stads systematik</a:t>
            </a:r>
            <a:br>
              <a:rPr lang="sv-SE" dirty="0" smtClean="0"/>
            </a:br>
            <a:r>
              <a:rPr lang="sv-SE" sz="2000" dirty="0" smtClean="0">
                <a:solidFill>
                  <a:schemeClr val="tx1"/>
                </a:solidFill>
              </a:rPr>
              <a:t>- bygger på PDSA-metodiken</a:t>
            </a:r>
            <a:endParaRPr lang="sv-SE" sz="2000" dirty="0"/>
          </a:p>
        </p:txBody>
      </p:sp>
      <p:sp>
        <p:nvSpPr>
          <p:cNvPr id="3" name="Platshållare för bildnummer 2"/>
          <p:cNvSpPr>
            <a:spLocks noGrp="1"/>
          </p:cNvSpPr>
          <p:nvPr>
            <p:ph type="sldNum" sz="quarter" idx="15"/>
          </p:nvPr>
        </p:nvSpPr>
        <p:spPr/>
        <p:txBody>
          <a:bodyPr/>
          <a:lstStyle/>
          <a:p>
            <a:fld id="{CCB980A4-8073-2E47-BD49-CDC58DACAC28}" type="slidenum">
              <a:rPr lang="sv-SE" smtClean="0"/>
              <a:pPr/>
              <a:t>32</a:t>
            </a:fld>
            <a:endParaRPr lang="sv-SE" dirty="0"/>
          </a:p>
        </p:txBody>
      </p:sp>
      <p:graphicFrame>
        <p:nvGraphicFramePr>
          <p:cNvPr id="5" name="Diagram 4"/>
          <p:cNvGraphicFramePr/>
          <p:nvPr/>
        </p:nvGraphicFramePr>
        <p:xfrm>
          <a:off x="1493646" y="1317348"/>
          <a:ext cx="8452713" cy="4817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2760287" y="2493144"/>
            <a:ext cx="5486252" cy="985563"/>
          </a:xfrm>
        </p:spPr>
        <p:txBody>
          <a:bodyPr/>
          <a:lstStyle/>
          <a:p>
            <a:r>
              <a:rPr lang="sv-SE" dirty="0" smtClean="0"/>
              <a:t>Planering</a:t>
            </a:r>
            <a:endParaRPr lang="sv-SE" dirty="0"/>
          </a:p>
        </p:txBody>
      </p:sp>
      <p:sp>
        <p:nvSpPr>
          <p:cNvPr id="7" name="Platshållare för text 6"/>
          <p:cNvSpPr>
            <a:spLocks noGrp="1"/>
          </p:cNvSpPr>
          <p:nvPr>
            <p:ph type="body" sz="quarter" idx="14"/>
          </p:nvPr>
        </p:nvSpPr>
        <p:spPr>
          <a:xfrm>
            <a:off x="2708817" y="3981353"/>
            <a:ext cx="5475620" cy="307777"/>
          </a:xfrm>
        </p:spPr>
        <p:txBody>
          <a:bodyPr/>
          <a:lstStyle/>
          <a:p>
            <a:r>
              <a:rPr lang="sv-SE" dirty="0" smtClean="0"/>
              <a:t>Helen Torstensson</a:t>
            </a:r>
            <a:endParaRPr lang="sv-SE" dirty="0"/>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400" dirty="0" smtClean="0"/>
              <a:t>Nämnd och styrelsers ansvar </a:t>
            </a:r>
            <a:br>
              <a:rPr lang="sv-SE" sz="2400" dirty="0" smtClean="0"/>
            </a:br>
            <a:r>
              <a:rPr lang="sv-SE" sz="2400" dirty="0" smtClean="0"/>
              <a:t>- </a:t>
            </a:r>
            <a:r>
              <a:rPr lang="sv-SE" sz="2000" dirty="0" smtClean="0"/>
              <a:t>enligt budget 2016</a:t>
            </a:r>
            <a:endParaRPr lang="sv-SE" sz="2400" dirty="0">
              <a:solidFill>
                <a:srgbClr val="FF0000"/>
              </a:solidFill>
            </a:endParaRPr>
          </a:p>
        </p:txBody>
      </p:sp>
      <p:sp>
        <p:nvSpPr>
          <p:cNvPr id="4" name="Platshållare för text 3"/>
          <p:cNvSpPr>
            <a:spLocks noGrp="1"/>
          </p:cNvSpPr>
          <p:nvPr>
            <p:ph type="body" sz="quarter" idx="13"/>
          </p:nvPr>
        </p:nvSpPr>
        <p:spPr>
          <a:xfrm>
            <a:off x="522003" y="1422095"/>
            <a:ext cx="8228599" cy="4694400"/>
          </a:xfrm>
        </p:spPr>
        <p:txBody>
          <a:bodyPr/>
          <a:lstStyle/>
          <a:p>
            <a:pPr marL="361886" indent="-361886">
              <a:spcBef>
                <a:spcPts val="800"/>
              </a:spcBef>
              <a:spcAft>
                <a:spcPts val="600"/>
              </a:spcAft>
            </a:pPr>
            <a:r>
              <a:rPr lang="sv-SE" sz="1600" dirty="0" smtClean="0"/>
              <a:t>Att utifrån KF:s budget utarbeta och besluta om ett </a:t>
            </a:r>
            <a:r>
              <a:rPr lang="sv-SE" sz="1600" b="1" dirty="0" smtClean="0"/>
              <a:t>inriktningsdokument</a:t>
            </a:r>
            <a:r>
              <a:rPr lang="sv-SE" sz="1600" dirty="0" smtClean="0"/>
              <a:t> för den egna budgeten/affärsplanen</a:t>
            </a:r>
          </a:p>
          <a:p>
            <a:pPr marL="361886" indent="-361886">
              <a:spcBef>
                <a:spcPts val="800"/>
              </a:spcBef>
              <a:spcAft>
                <a:spcPts val="600"/>
              </a:spcAft>
            </a:pPr>
            <a:r>
              <a:rPr lang="sv-SE" sz="1600" dirty="0" smtClean="0"/>
              <a:t>Nämnd/styrelse ska  i första hand  </a:t>
            </a:r>
            <a:r>
              <a:rPr lang="sv-SE" sz="1600" b="1" dirty="0" smtClean="0"/>
              <a:t>bryta ner fullmäktiges mål </a:t>
            </a:r>
            <a:r>
              <a:rPr lang="sv-SE" sz="1600" dirty="0" smtClean="0"/>
              <a:t>och inriktningar och </a:t>
            </a:r>
            <a:r>
              <a:rPr lang="sv-SE" sz="1600" b="1" dirty="0" smtClean="0"/>
              <a:t>anpassa </a:t>
            </a:r>
            <a:r>
              <a:rPr lang="sv-SE" sz="1600" dirty="0" smtClean="0"/>
              <a:t>dem till sina verksamheter. </a:t>
            </a:r>
          </a:p>
          <a:p>
            <a:pPr marL="361886" indent="-361886">
              <a:spcBef>
                <a:spcPts val="800"/>
              </a:spcBef>
              <a:spcAft>
                <a:spcPts val="600"/>
              </a:spcAft>
            </a:pPr>
            <a:r>
              <a:rPr lang="sv-SE" sz="1600" dirty="0" smtClean="0"/>
              <a:t>Därefter kan nämnd/styrelse </a:t>
            </a:r>
            <a:r>
              <a:rPr lang="sv-SE" sz="1600" b="1" dirty="0" smtClean="0"/>
              <a:t>göra egna prioriteringar och formuleringar </a:t>
            </a:r>
            <a:r>
              <a:rPr lang="sv-SE" sz="1600" dirty="0" smtClean="0"/>
              <a:t>utifrån den egna verksamhetens unika nuläge och förutsättningar</a:t>
            </a:r>
          </a:p>
          <a:p>
            <a:pPr marL="361886" indent="-361886">
              <a:spcBef>
                <a:spcPts val="800"/>
              </a:spcBef>
              <a:spcAft>
                <a:spcPts val="600"/>
              </a:spcAft>
            </a:pPr>
            <a:r>
              <a:rPr lang="sv-SE" sz="1600" dirty="0" smtClean="0"/>
              <a:t>Det ska </a:t>
            </a:r>
            <a:r>
              <a:rPr lang="sv-SE" sz="1600" b="1" dirty="0" smtClean="0"/>
              <a:t>framgå hur målen ska uppnås </a:t>
            </a:r>
            <a:r>
              <a:rPr lang="sv-SE" sz="1600" dirty="0" smtClean="0"/>
              <a:t>och vilka processägare man ska </a:t>
            </a:r>
            <a:r>
              <a:rPr lang="sv-SE" sz="1600" b="1" dirty="0" smtClean="0"/>
              <a:t>samarbeta </a:t>
            </a:r>
            <a:r>
              <a:rPr lang="sv-SE" sz="1600" dirty="0" smtClean="0"/>
              <a:t>med</a:t>
            </a:r>
          </a:p>
          <a:p>
            <a:pPr marL="361886" indent="-361886">
              <a:spcBef>
                <a:spcPts val="800"/>
              </a:spcBef>
              <a:spcAft>
                <a:spcPts val="600"/>
              </a:spcAft>
            </a:pPr>
            <a:r>
              <a:rPr lang="sv-SE" sz="1600" dirty="0" smtClean="0"/>
              <a:t>Ansvaret för inriktningsdokumentet </a:t>
            </a:r>
            <a:r>
              <a:rPr lang="sv-SE" sz="1600" b="1" dirty="0" smtClean="0"/>
              <a:t>kan inte delegeras</a:t>
            </a:r>
          </a:p>
          <a:p>
            <a:pPr marL="361886" indent="-361886">
              <a:spcBef>
                <a:spcPts val="800"/>
              </a:spcBef>
              <a:spcAft>
                <a:spcPts val="600"/>
              </a:spcAft>
            </a:pPr>
            <a:r>
              <a:rPr lang="sv-SE" sz="1600" dirty="0" smtClean="0"/>
              <a:t>Utifrån mål och inriktning </a:t>
            </a:r>
            <a:r>
              <a:rPr lang="sv-SE" sz="1600" b="1" dirty="0" smtClean="0"/>
              <a:t>utarbetar </a:t>
            </a:r>
            <a:r>
              <a:rPr lang="sv-SE" sz="1600" dirty="0" smtClean="0"/>
              <a:t>förvaltningen/bolaget en budget</a:t>
            </a:r>
          </a:p>
          <a:p>
            <a:pPr marL="361886" indent="-361886">
              <a:spcBef>
                <a:spcPts val="800"/>
              </a:spcBef>
              <a:spcAft>
                <a:spcPts val="600"/>
              </a:spcAft>
            </a:pPr>
            <a:r>
              <a:rPr lang="sv-SE" sz="1600" dirty="0" smtClean="0"/>
              <a:t>I budgeten ska inriktningar och mål omsättas i </a:t>
            </a:r>
            <a:r>
              <a:rPr lang="sv-SE" sz="1600" b="1" dirty="0" smtClean="0"/>
              <a:t>konkreta och kvantifierbara mål och beskriva hur  de ska nås.</a:t>
            </a:r>
          </a:p>
          <a:p>
            <a:pPr marL="361886" indent="-361886">
              <a:spcBef>
                <a:spcPts val="800"/>
              </a:spcBef>
              <a:spcAft>
                <a:spcPts val="600"/>
              </a:spcAft>
            </a:pPr>
            <a:r>
              <a:rPr lang="sv-SE" sz="1600" dirty="0" smtClean="0"/>
              <a:t>Budgeten ska även </a:t>
            </a:r>
            <a:r>
              <a:rPr lang="sv-SE" sz="1600" b="1" dirty="0" smtClean="0"/>
              <a:t>beskriva hur samverkan med processägare och förvaltningar/bolags  ska gå till</a:t>
            </a:r>
          </a:p>
          <a:p>
            <a:endParaRPr lang="sv-SE"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10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1000"/>
                                        <p:tgtEl>
                                          <p:spTgt spid="4">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10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1000"/>
                                        <p:tgtEl>
                                          <p:spTgt spid="4">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4"/>
          </p:nvPr>
        </p:nvSpPr>
        <p:spPr/>
        <p:txBody>
          <a:bodyPr/>
          <a:lstStyle/>
          <a:p>
            <a:fld id="{CCB980A4-8073-2E47-BD49-CDC58DACAC28}" type="slidenum">
              <a:rPr lang="sv-SE" smtClean="0">
                <a:solidFill>
                  <a:prstClr val="white"/>
                </a:solidFill>
              </a:rPr>
              <a:pPr/>
              <a:t>35</a:t>
            </a:fld>
            <a:endParaRPr lang="sv-SE" dirty="0">
              <a:solidFill>
                <a:prstClr val="white"/>
              </a:solidFill>
            </a:endParaRPr>
          </a:p>
        </p:txBody>
      </p:sp>
      <p:sp>
        <p:nvSpPr>
          <p:cNvPr id="5" name="Platshållare för sidfot 4"/>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13" name="Rectangle 2"/>
          <p:cNvSpPr txBox="1">
            <a:spLocks noChangeArrowheads="1"/>
          </p:cNvSpPr>
          <p:nvPr/>
        </p:nvSpPr>
        <p:spPr>
          <a:xfrm>
            <a:off x="231651" y="177040"/>
            <a:ext cx="7190428" cy="1008062"/>
          </a:xfrm>
          <a:prstGeom prst="rect">
            <a:avLst/>
          </a:prstGeom>
        </p:spPr>
        <p:txBody>
          <a:bodyPr vert="horz" lIns="0" tIns="0" rIns="0" bIns="0" rtlCol="0" anchor="ctr" anchorCtr="0">
            <a:noAutofit/>
          </a:bodyPr>
          <a:lstStyle/>
          <a:p>
            <a:pPr>
              <a:spcBef>
                <a:spcPct val="0"/>
              </a:spcBef>
              <a:defRPr/>
            </a:pPr>
            <a:r>
              <a:rPr lang="sv-SE" sz="2800" b="1" kern="0" spc="50" dirty="0" smtClean="0">
                <a:solidFill>
                  <a:srgbClr val="575757"/>
                </a:solidFill>
                <a:cs typeface="Arial" pitchFamily="34" charset="0"/>
              </a:rPr>
              <a:t>Planerings-, budget- och uppföljningsprocessen</a:t>
            </a:r>
            <a:endParaRPr lang="en-US" sz="2800" b="1" kern="0" spc="50" dirty="0" smtClean="0">
              <a:solidFill>
                <a:srgbClr val="575757"/>
              </a:solidFill>
              <a:cs typeface="Arial" pitchFamily="34" charset="0"/>
            </a:endParaRPr>
          </a:p>
        </p:txBody>
      </p:sp>
      <p:sp>
        <p:nvSpPr>
          <p:cNvPr id="14" name="AutoShape 3"/>
          <p:cNvSpPr>
            <a:spLocks noChangeArrowheads="1"/>
          </p:cNvSpPr>
          <p:nvPr/>
        </p:nvSpPr>
        <p:spPr bwMode="auto">
          <a:xfrm>
            <a:off x="728709" y="1778468"/>
            <a:ext cx="1776552" cy="1512887"/>
          </a:xfrm>
          <a:prstGeom prst="chevron">
            <a:avLst>
              <a:gd name="adj" fmla="val 31532"/>
            </a:avLst>
          </a:prstGeom>
          <a:gradFill flip="none" rotWithShape="1">
            <a:gsLst>
              <a:gs pos="0">
                <a:srgbClr val="1475B8">
                  <a:shade val="30000"/>
                  <a:satMod val="115000"/>
                </a:srgbClr>
              </a:gs>
              <a:gs pos="50000">
                <a:srgbClr val="1475B8">
                  <a:shade val="67500"/>
                  <a:satMod val="115000"/>
                </a:srgbClr>
              </a:gs>
              <a:gs pos="100000">
                <a:srgbClr val="1475B8">
                  <a:shade val="100000"/>
                  <a:satMod val="115000"/>
                </a:srgbClr>
              </a:gs>
            </a:gsLst>
            <a:lin ang="0" scaled="1"/>
            <a:tileRect/>
          </a:gradFill>
          <a:ln w="9525">
            <a:noFill/>
            <a:miter lim="800000"/>
            <a:headEnd/>
            <a:tailEnd/>
          </a:ln>
          <a:effectLst>
            <a:outerShdw blurRad="279400" dist="63500" dir="5400000" sx="90000" sy="-19000" rotWithShape="0">
              <a:prstClr val="black">
                <a:alpha val="15000"/>
              </a:prstClr>
            </a:outerShdw>
          </a:effectLst>
        </p:spPr>
        <p:txBody>
          <a:bodyPr lIns="0" rIns="0" anchor="ctr"/>
          <a:lstStyle/>
          <a:p>
            <a:pPr algn="ctr">
              <a:defRPr/>
            </a:pPr>
            <a:r>
              <a:rPr lang="sv-SE" sz="1400" b="1" dirty="0" smtClean="0">
                <a:solidFill>
                  <a:prstClr val="white"/>
                </a:solidFill>
                <a:latin typeface="Calibri" pitchFamily="34" charset="0"/>
              </a:rPr>
              <a:t>Långsiktiga </a:t>
            </a:r>
            <a:r>
              <a:rPr lang="sv-SE" sz="1400" b="1" dirty="0" err="1" smtClean="0">
                <a:solidFill>
                  <a:prstClr val="white"/>
                </a:solidFill>
                <a:latin typeface="Calibri" pitchFamily="34" charset="0"/>
              </a:rPr>
              <a:t>planerings-underlag</a:t>
            </a:r>
            <a:endParaRPr lang="en-US" sz="1400" b="1" dirty="0">
              <a:solidFill>
                <a:prstClr val="white"/>
              </a:solidFill>
              <a:latin typeface="Calibri" pitchFamily="34" charset="0"/>
            </a:endParaRPr>
          </a:p>
        </p:txBody>
      </p:sp>
      <p:sp>
        <p:nvSpPr>
          <p:cNvPr id="15" name="AutoShape 4"/>
          <p:cNvSpPr>
            <a:spLocks noChangeArrowheads="1"/>
          </p:cNvSpPr>
          <p:nvPr/>
        </p:nvSpPr>
        <p:spPr bwMode="auto">
          <a:xfrm>
            <a:off x="2015148" y="1778468"/>
            <a:ext cx="1731991" cy="1512887"/>
          </a:xfrm>
          <a:prstGeom prst="chevron">
            <a:avLst>
              <a:gd name="adj" fmla="val 31532"/>
            </a:avLst>
          </a:prstGeom>
          <a:gradFill flip="none" rotWithShape="1">
            <a:gsLst>
              <a:gs pos="0">
                <a:srgbClr val="1475B8">
                  <a:shade val="30000"/>
                  <a:satMod val="115000"/>
                </a:srgbClr>
              </a:gs>
              <a:gs pos="50000">
                <a:srgbClr val="1475B8">
                  <a:shade val="67500"/>
                  <a:satMod val="115000"/>
                </a:srgbClr>
              </a:gs>
              <a:gs pos="100000">
                <a:srgbClr val="1475B8">
                  <a:shade val="100000"/>
                  <a:satMod val="115000"/>
                </a:srgbClr>
              </a:gs>
            </a:gsLst>
            <a:lin ang="0" scaled="1"/>
            <a:tileRect/>
          </a:gradFill>
          <a:ln w="9525">
            <a:noFill/>
            <a:miter lim="800000"/>
            <a:headEnd/>
            <a:tailEnd/>
          </a:ln>
          <a:effectLst>
            <a:outerShdw blurRad="279400" dist="63500" dir="5400000" sx="90000" sy="-19000" rotWithShape="0">
              <a:prstClr val="black">
                <a:alpha val="15000"/>
              </a:prstClr>
            </a:outerShdw>
          </a:effectLst>
        </p:spPr>
        <p:txBody>
          <a:bodyPr lIns="0" rIns="0" anchor="ctr"/>
          <a:lstStyle/>
          <a:p>
            <a:pPr algn="ctr">
              <a:defRPr/>
            </a:pPr>
            <a:r>
              <a:rPr lang="sv-SE" sz="1400" b="1" dirty="0">
                <a:solidFill>
                  <a:prstClr val="white"/>
                </a:solidFill>
                <a:latin typeface="Calibri" pitchFamily="34" charset="0"/>
              </a:rPr>
              <a:t>Budget-</a:t>
            </a:r>
          </a:p>
          <a:p>
            <a:pPr algn="ctr">
              <a:defRPr/>
            </a:pPr>
            <a:r>
              <a:rPr lang="sv-SE" sz="1400" b="1" dirty="0">
                <a:solidFill>
                  <a:prstClr val="white"/>
                </a:solidFill>
                <a:latin typeface="Calibri" pitchFamily="34" charset="0"/>
              </a:rPr>
              <a:t>underlag</a:t>
            </a:r>
            <a:endParaRPr lang="en-US" sz="1400" b="1" dirty="0">
              <a:solidFill>
                <a:prstClr val="white"/>
              </a:solidFill>
              <a:latin typeface="Calibri" pitchFamily="34" charset="0"/>
            </a:endParaRPr>
          </a:p>
        </p:txBody>
      </p:sp>
      <p:sp>
        <p:nvSpPr>
          <p:cNvPr id="16" name="AutoShape 5"/>
          <p:cNvSpPr>
            <a:spLocks noChangeArrowheads="1"/>
          </p:cNvSpPr>
          <p:nvPr/>
        </p:nvSpPr>
        <p:spPr bwMode="auto">
          <a:xfrm>
            <a:off x="3247069" y="1778468"/>
            <a:ext cx="1820235" cy="1512887"/>
          </a:xfrm>
          <a:prstGeom prst="chevron">
            <a:avLst>
              <a:gd name="adj" fmla="val 31532"/>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0" scaled="1"/>
            <a:tileRect/>
          </a:gradFill>
          <a:ln w="9525">
            <a:noFill/>
            <a:miter lim="800000"/>
            <a:headEnd/>
            <a:tailEnd/>
          </a:ln>
          <a:effectLst>
            <a:outerShdw blurRad="279400" dist="63500" dir="5400000" sx="90000" sy="-19000" rotWithShape="0">
              <a:prstClr val="black">
                <a:alpha val="15000"/>
              </a:prstClr>
            </a:outerShdw>
          </a:effectLst>
        </p:spPr>
        <p:txBody>
          <a:bodyPr lIns="0" rIns="0" anchor="ctr"/>
          <a:lstStyle/>
          <a:p>
            <a:pPr algn="ctr">
              <a:defRPr/>
            </a:pPr>
            <a:r>
              <a:rPr lang="sv-SE" sz="1400" b="1" dirty="0">
                <a:solidFill>
                  <a:prstClr val="white"/>
                </a:solidFill>
                <a:latin typeface="Calibri" pitchFamily="34" charset="0"/>
              </a:rPr>
              <a:t>Politisk budget-beredning/ </a:t>
            </a:r>
          </a:p>
          <a:p>
            <a:pPr algn="ctr">
              <a:defRPr/>
            </a:pPr>
            <a:r>
              <a:rPr lang="sv-SE" sz="1400" b="1" dirty="0" err="1">
                <a:solidFill>
                  <a:prstClr val="white"/>
                </a:solidFill>
                <a:latin typeface="Calibri" pitchFamily="34" charset="0"/>
              </a:rPr>
              <a:t>Budget-beslut</a:t>
            </a:r>
            <a:endParaRPr lang="en-US" sz="1400" b="1" dirty="0">
              <a:solidFill>
                <a:prstClr val="white"/>
              </a:solidFill>
              <a:latin typeface="Calibri" pitchFamily="34" charset="0"/>
            </a:endParaRPr>
          </a:p>
        </p:txBody>
      </p:sp>
      <p:sp>
        <p:nvSpPr>
          <p:cNvPr id="18" name="AutoShape 6"/>
          <p:cNvSpPr>
            <a:spLocks noChangeArrowheads="1"/>
          </p:cNvSpPr>
          <p:nvPr/>
        </p:nvSpPr>
        <p:spPr bwMode="auto">
          <a:xfrm>
            <a:off x="4579005" y="1778468"/>
            <a:ext cx="1760499" cy="1512887"/>
          </a:xfrm>
          <a:prstGeom prst="chevron">
            <a:avLst>
              <a:gd name="adj" fmla="val 31532"/>
            </a:avLst>
          </a:prstGeom>
          <a:gradFill flip="none" rotWithShape="1">
            <a:gsLst>
              <a:gs pos="0">
                <a:srgbClr val="1475B8">
                  <a:shade val="30000"/>
                  <a:satMod val="115000"/>
                </a:srgbClr>
              </a:gs>
              <a:gs pos="50000">
                <a:srgbClr val="1475B8">
                  <a:shade val="67500"/>
                  <a:satMod val="115000"/>
                </a:srgbClr>
              </a:gs>
              <a:gs pos="100000">
                <a:srgbClr val="1475B8">
                  <a:shade val="100000"/>
                  <a:satMod val="115000"/>
                </a:srgbClr>
              </a:gs>
            </a:gsLst>
            <a:lin ang="0" scaled="1"/>
            <a:tileRect/>
          </a:gradFill>
          <a:ln w="9525">
            <a:noFill/>
            <a:miter lim="800000"/>
            <a:headEnd/>
            <a:tailEnd/>
          </a:ln>
          <a:effectLst>
            <a:outerShdw blurRad="279400" dist="63500" dir="5400000" sx="90000" sy="-19000" rotWithShape="0">
              <a:prstClr val="black">
                <a:alpha val="15000"/>
              </a:prstClr>
            </a:outerShdw>
          </a:effectLst>
        </p:spPr>
        <p:txBody>
          <a:bodyPr lIns="0" rIns="0" anchor="ctr"/>
          <a:lstStyle/>
          <a:p>
            <a:pPr algn="ctr">
              <a:defRPr/>
            </a:pPr>
            <a:r>
              <a:rPr lang="sv-SE" sz="1400" b="1" dirty="0">
                <a:solidFill>
                  <a:prstClr val="white"/>
                </a:solidFill>
                <a:latin typeface="Calibri" pitchFamily="34" charset="0"/>
              </a:rPr>
              <a:t>Plan för uppfölj-nings-arbetet</a:t>
            </a:r>
            <a:endParaRPr lang="en-US" sz="1400" b="1" dirty="0">
              <a:solidFill>
                <a:prstClr val="white"/>
              </a:solidFill>
              <a:latin typeface="Calibri" pitchFamily="34" charset="0"/>
            </a:endParaRPr>
          </a:p>
        </p:txBody>
      </p:sp>
      <p:sp>
        <p:nvSpPr>
          <p:cNvPr id="19" name="AutoShape 7"/>
          <p:cNvSpPr>
            <a:spLocks noChangeArrowheads="1"/>
          </p:cNvSpPr>
          <p:nvPr/>
        </p:nvSpPr>
        <p:spPr bwMode="auto">
          <a:xfrm>
            <a:off x="5825215" y="1778468"/>
            <a:ext cx="1802644" cy="1512887"/>
          </a:xfrm>
          <a:prstGeom prst="chevron">
            <a:avLst>
              <a:gd name="adj" fmla="val 31532"/>
            </a:avLst>
          </a:prstGeom>
          <a:gradFill flip="none" rotWithShape="1">
            <a:gsLst>
              <a:gs pos="0">
                <a:srgbClr val="1475B8">
                  <a:shade val="30000"/>
                  <a:satMod val="115000"/>
                </a:srgbClr>
              </a:gs>
              <a:gs pos="50000">
                <a:srgbClr val="1475B8">
                  <a:shade val="67500"/>
                  <a:satMod val="115000"/>
                </a:srgbClr>
              </a:gs>
              <a:gs pos="100000">
                <a:srgbClr val="1475B8">
                  <a:shade val="100000"/>
                  <a:satMod val="115000"/>
                </a:srgbClr>
              </a:gs>
            </a:gsLst>
            <a:lin ang="0" scaled="1"/>
            <a:tileRect/>
          </a:gradFill>
          <a:ln w="9525">
            <a:noFill/>
            <a:miter lim="800000"/>
            <a:headEnd/>
            <a:tailEnd/>
          </a:ln>
          <a:effectLst>
            <a:outerShdw blurRad="279400" dist="63500" dir="5400000" sx="90000" sy="-19000" rotWithShape="0">
              <a:prstClr val="black">
                <a:alpha val="15000"/>
              </a:prstClr>
            </a:outerShdw>
          </a:effectLst>
        </p:spPr>
        <p:txBody>
          <a:bodyPr lIns="0" rIns="0" anchor="ctr"/>
          <a:lstStyle/>
          <a:p>
            <a:pPr algn="ctr">
              <a:defRPr/>
            </a:pPr>
            <a:r>
              <a:rPr lang="sv-SE" sz="1400" b="1" dirty="0">
                <a:solidFill>
                  <a:prstClr val="white"/>
                </a:solidFill>
                <a:latin typeface="Calibri" pitchFamily="34" charset="0"/>
              </a:rPr>
              <a:t>Uppfölj-nings-rapport-ering</a:t>
            </a:r>
            <a:endParaRPr lang="en-US" sz="1400" b="1" dirty="0">
              <a:solidFill>
                <a:prstClr val="white"/>
              </a:solidFill>
              <a:latin typeface="Calibri" pitchFamily="34" charset="0"/>
            </a:endParaRPr>
          </a:p>
        </p:txBody>
      </p:sp>
      <p:sp>
        <p:nvSpPr>
          <p:cNvPr id="20" name="AutoShape 8"/>
          <p:cNvSpPr>
            <a:spLocks noChangeArrowheads="1"/>
          </p:cNvSpPr>
          <p:nvPr/>
        </p:nvSpPr>
        <p:spPr bwMode="auto">
          <a:xfrm>
            <a:off x="7152384" y="1778468"/>
            <a:ext cx="1744717" cy="1512887"/>
          </a:xfrm>
          <a:prstGeom prst="chevron">
            <a:avLst>
              <a:gd name="adj" fmla="val 31532"/>
            </a:avLst>
          </a:prstGeom>
          <a:gradFill flip="none" rotWithShape="1">
            <a:gsLst>
              <a:gs pos="0">
                <a:srgbClr val="1475B8">
                  <a:shade val="30000"/>
                  <a:satMod val="115000"/>
                </a:srgbClr>
              </a:gs>
              <a:gs pos="50000">
                <a:srgbClr val="1475B8">
                  <a:shade val="67500"/>
                  <a:satMod val="115000"/>
                </a:srgbClr>
              </a:gs>
              <a:gs pos="100000">
                <a:srgbClr val="1475B8">
                  <a:shade val="100000"/>
                  <a:satMod val="115000"/>
                </a:srgbClr>
              </a:gs>
            </a:gsLst>
            <a:lin ang="0" scaled="1"/>
            <a:tileRect/>
          </a:gradFill>
          <a:ln w="9525">
            <a:noFill/>
            <a:miter lim="800000"/>
            <a:headEnd/>
            <a:tailEnd/>
          </a:ln>
          <a:effectLst>
            <a:outerShdw blurRad="279400" dist="63500" dir="5400000" sx="90000" sy="-19000" rotWithShape="0">
              <a:prstClr val="black">
                <a:alpha val="15000"/>
              </a:prstClr>
            </a:outerShdw>
          </a:effectLst>
        </p:spPr>
        <p:txBody>
          <a:bodyPr lIns="0" rIns="0" anchor="ctr"/>
          <a:lstStyle/>
          <a:p>
            <a:pPr algn="ctr">
              <a:defRPr/>
            </a:pPr>
            <a:r>
              <a:rPr lang="sv-SE" sz="1400" b="1" dirty="0">
                <a:solidFill>
                  <a:prstClr val="white"/>
                </a:solidFill>
                <a:latin typeface="Calibri" pitchFamily="34" charset="0"/>
              </a:rPr>
              <a:t>Åtgärder </a:t>
            </a:r>
          </a:p>
          <a:p>
            <a:pPr algn="ctr">
              <a:defRPr/>
            </a:pPr>
            <a:r>
              <a:rPr lang="sv-SE" sz="1400" b="1" dirty="0">
                <a:solidFill>
                  <a:prstClr val="white"/>
                </a:solidFill>
                <a:latin typeface="Calibri" pitchFamily="34" charset="0"/>
              </a:rPr>
              <a:t>m a </a:t>
            </a:r>
            <a:r>
              <a:rPr lang="sv-SE" sz="1400" b="1" dirty="0" err="1">
                <a:solidFill>
                  <a:prstClr val="white"/>
                </a:solidFill>
                <a:latin typeface="Calibri" pitchFamily="34" charset="0"/>
              </a:rPr>
              <a:t>a</a:t>
            </a:r>
            <a:r>
              <a:rPr lang="sv-SE" sz="1400" b="1" dirty="0">
                <a:solidFill>
                  <a:prstClr val="white"/>
                </a:solidFill>
                <a:latin typeface="Calibri" pitchFamily="34" charset="0"/>
              </a:rPr>
              <a:t> resultat och slutsatser</a:t>
            </a:r>
            <a:endParaRPr lang="en-US" sz="1400" b="1" dirty="0">
              <a:solidFill>
                <a:prstClr val="white"/>
              </a:solidFill>
              <a:latin typeface="Calibri" pitchFamily="34" charset="0"/>
            </a:endParaRPr>
          </a:p>
        </p:txBody>
      </p:sp>
      <p:sp>
        <p:nvSpPr>
          <p:cNvPr id="21" name="AutoShape 3"/>
          <p:cNvSpPr>
            <a:spLocks noChangeArrowheads="1"/>
          </p:cNvSpPr>
          <p:nvPr/>
        </p:nvSpPr>
        <p:spPr bwMode="auto">
          <a:xfrm>
            <a:off x="1073571" y="4302518"/>
            <a:ext cx="1729855" cy="1512887"/>
          </a:xfrm>
          <a:prstGeom prst="chevron">
            <a:avLst>
              <a:gd name="adj" fmla="val 31532"/>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1"/>
            <a:tileRect/>
          </a:gradFill>
          <a:ln w="9525">
            <a:noFill/>
            <a:miter lim="800000"/>
            <a:headEnd/>
            <a:tailEnd/>
          </a:ln>
          <a:effectLst>
            <a:outerShdw blurRad="279400" dist="63500" dir="5400000" sx="90000" sy="-19000" rotWithShape="0">
              <a:prstClr val="black">
                <a:alpha val="15000"/>
              </a:prstClr>
            </a:outerShdw>
          </a:effectLst>
        </p:spPr>
        <p:txBody>
          <a:bodyPr lIns="0" rIns="0" anchor="ctr"/>
          <a:lstStyle/>
          <a:p>
            <a:pPr algn="ctr">
              <a:defRPr/>
            </a:pPr>
            <a:r>
              <a:rPr lang="sv-SE" sz="1400" b="1" dirty="0">
                <a:solidFill>
                  <a:prstClr val="white"/>
                </a:solidFill>
                <a:latin typeface="Calibri" pitchFamily="34" charset="0"/>
              </a:rPr>
              <a:t>Nuläges-analys</a:t>
            </a:r>
            <a:endParaRPr lang="en-US" sz="1400" b="1" dirty="0">
              <a:solidFill>
                <a:prstClr val="white"/>
              </a:solidFill>
              <a:latin typeface="Calibri" pitchFamily="34" charset="0"/>
            </a:endParaRPr>
          </a:p>
        </p:txBody>
      </p:sp>
      <p:sp>
        <p:nvSpPr>
          <p:cNvPr id="22" name="AutoShape 4"/>
          <p:cNvSpPr>
            <a:spLocks noChangeArrowheads="1"/>
          </p:cNvSpPr>
          <p:nvPr/>
        </p:nvSpPr>
        <p:spPr bwMode="auto">
          <a:xfrm>
            <a:off x="2318093" y="4304100"/>
            <a:ext cx="1844475" cy="1512888"/>
          </a:xfrm>
          <a:prstGeom prst="chevron">
            <a:avLst>
              <a:gd name="adj" fmla="val 31532"/>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1"/>
            <a:tileRect/>
          </a:gradFill>
          <a:ln w="9525">
            <a:noFill/>
            <a:miter lim="800000"/>
            <a:headEnd/>
            <a:tailEnd/>
          </a:ln>
          <a:effectLst>
            <a:outerShdw blurRad="279400" dist="63500" dir="5400000" sx="90000" sy="-19000" rotWithShape="0">
              <a:prstClr val="black">
                <a:alpha val="15000"/>
              </a:prstClr>
            </a:outerShdw>
          </a:effectLst>
        </p:spPr>
        <p:txBody>
          <a:bodyPr lIns="0" rIns="0" anchor="ctr"/>
          <a:lstStyle/>
          <a:p>
            <a:pPr algn="ctr"/>
            <a:r>
              <a:rPr lang="sv-SE" sz="1400" b="1" dirty="0" smtClean="0">
                <a:solidFill>
                  <a:prstClr val="white"/>
                </a:solidFill>
                <a:latin typeface="Calibri" pitchFamily="34" charset="0"/>
                <a:cs typeface="Calibri" pitchFamily="34" charset="0"/>
              </a:rPr>
              <a:t>Bedömning och prioritering</a:t>
            </a:r>
            <a:endParaRPr lang="sv-SE" sz="1400" b="1" dirty="0">
              <a:solidFill>
                <a:prstClr val="white"/>
              </a:solidFill>
              <a:latin typeface="Calibri" pitchFamily="34" charset="0"/>
              <a:cs typeface="Calibri" pitchFamily="34" charset="0"/>
            </a:endParaRPr>
          </a:p>
        </p:txBody>
      </p:sp>
      <p:sp>
        <p:nvSpPr>
          <p:cNvPr id="23" name="AutoShape 5"/>
          <p:cNvSpPr>
            <a:spLocks noChangeArrowheads="1"/>
          </p:cNvSpPr>
          <p:nvPr/>
        </p:nvSpPr>
        <p:spPr bwMode="auto">
          <a:xfrm>
            <a:off x="3557705" y="4305693"/>
            <a:ext cx="1832291" cy="1512887"/>
          </a:xfrm>
          <a:prstGeom prst="chevron">
            <a:avLst>
              <a:gd name="adj" fmla="val 31532"/>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1"/>
            <a:tileRect/>
          </a:gradFill>
          <a:ln w="9525">
            <a:noFill/>
            <a:miter lim="800000"/>
            <a:headEnd/>
            <a:tailEnd/>
          </a:ln>
          <a:effectLst>
            <a:outerShdw blurRad="279400" dist="63500" dir="5400000" sx="90000" sy="-19000" rotWithShape="0">
              <a:prstClr val="black">
                <a:alpha val="15000"/>
              </a:prstClr>
            </a:outerShdw>
          </a:effectLst>
        </p:spPr>
        <p:txBody>
          <a:bodyPr lIns="0" rIns="0" anchor="ctr" anchorCtr="1"/>
          <a:lstStyle/>
          <a:p>
            <a:pPr algn="ctr">
              <a:defRPr/>
            </a:pPr>
            <a:r>
              <a:rPr lang="sv-SE" sz="1400" b="1" dirty="0">
                <a:solidFill>
                  <a:prstClr val="white"/>
                </a:solidFill>
                <a:latin typeface="Calibri" pitchFamily="34" charset="0"/>
              </a:rPr>
              <a:t>Budget/</a:t>
            </a:r>
          </a:p>
          <a:p>
            <a:pPr algn="ctr">
              <a:defRPr/>
            </a:pPr>
            <a:r>
              <a:rPr lang="sv-SE" sz="1400" b="1" dirty="0">
                <a:solidFill>
                  <a:prstClr val="white"/>
                </a:solidFill>
                <a:latin typeface="Calibri" pitchFamily="34" charset="0"/>
              </a:rPr>
              <a:t>Verksam-hetsplan</a:t>
            </a:r>
            <a:endParaRPr lang="en-US" sz="1400" b="1" dirty="0">
              <a:solidFill>
                <a:prstClr val="white"/>
              </a:solidFill>
              <a:latin typeface="Calibri" pitchFamily="34" charset="0"/>
            </a:endParaRPr>
          </a:p>
        </p:txBody>
      </p:sp>
      <p:sp>
        <p:nvSpPr>
          <p:cNvPr id="24" name="AutoShape 6"/>
          <p:cNvSpPr>
            <a:spLocks noChangeArrowheads="1"/>
          </p:cNvSpPr>
          <p:nvPr/>
        </p:nvSpPr>
        <p:spPr bwMode="auto">
          <a:xfrm>
            <a:off x="4908271" y="4305693"/>
            <a:ext cx="1915612" cy="1512887"/>
          </a:xfrm>
          <a:prstGeom prst="chevron">
            <a:avLst>
              <a:gd name="adj" fmla="val 31532"/>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1"/>
            <a:tileRect/>
          </a:gradFill>
          <a:ln w="9525">
            <a:noFill/>
            <a:miter lim="800000"/>
            <a:headEnd/>
            <a:tailEnd/>
          </a:ln>
          <a:effectLst>
            <a:outerShdw blurRad="279400" dist="63500" dir="5400000" sx="90000" sy="-19000" rotWithShape="0">
              <a:prstClr val="black">
                <a:alpha val="15000"/>
              </a:prstClr>
            </a:outerShdw>
          </a:effectLst>
        </p:spPr>
        <p:txBody>
          <a:bodyPr lIns="0" rIns="0" anchor="ctr"/>
          <a:lstStyle/>
          <a:p>
            <a:pPr algn="ctr">
              <a:defRPr/>
            </a:pPr>
            <a:r>
              <a:rPr lang="sv-SE" sz="1400" b="1" dirty="0" smtClean="0">
                <a:solidFill>
                  <a:prstClr val="white"/>
                </a:solidFill>
                <a:latin typeface="Calibri" pitchFamily="34" charset="0"/>
              </a:rPr>
              <a:t>Uppföljning</a:t>
            </a:r>
          </a:p>
          <a:p>
            <a:pPr algn="ctr">
              <a:defRPr/>
            </a:pPr>
            <a:r>
              <a:rPr lang="sv-SE" sz="1400" b="1" dirty="0" smtClean="0">
                <a:solidFill>
                  <a:prstClr val="white"/>
                </a:solidFill>
                <a:latin typeface="Calibri" pitchFamily="34" charset="0"/>
              </a:rPr>
              <a:t> och rapportering</a:t>
            </a:r>
            <a:endParaRPr lang="en-US" sz="1400" b="1" dirty="0">
              <a:solidFill>
                <a:prstClr val="white"/>
              </a:solidFill>
              <a:latin typeface="Calibri" pitchFamily="34" charset="0"/>
            </a:endParaRPr>
          </a:p>
        </p:txBody>
      </p:sp>
      <p:sp>
        <p:nvSpPr>
          <p:cNvPr id="25" name="AutoShape 7"/>
          <p:cNvSpPr>
            <a:spLocks noChangeArrowheads="1"/>
          </p:cNvSpPr>
          <p:nvPr/>
        </p:nvSpPr>
        <p:spPr bwMode="auto">
          <a:xfrm>
            <a:off x="6161368" y="4305693"/>
            <a:ext cx="1849869" cy="1512887"/>
          </a:xfrm>
          <a:prstGeom prst="chevron">
            <a:avLst>
              <a:gd name="adj" fmla="val 31532"/>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1"/>
            <a:tileRect/>
          </a:gradFill>
          <a:ln w="9525">
            <a:noFill/>
            <a:miter lim="800000"/>
            <a:headEnd/>
            <a:tailEnd/>
          </a:ln>
          <a:effectLst>
            <a:outerShdw blurRad="279400" dist="63500" dir="5400000" sx="90000" sy="-19000" rotWithShape="0">
              <a:prstClr val="black">
                <a:alpha val="15000"/>
              </a:prstClr>
            </a:outerShdw>
          </a:effectLst>
        </p:spPr>
        <p:txBody>
          <a:bodyPr lIns="0" rIns="0" anchor="ctr"/>
          <a:lstStyle/>
          <a:p>
            <a:pPr algn="ctr">
              <a:defRPr/>
            </a:pPr>
            <a:r>
              <a:rPr lang="sv-SE" sz="1400" b="1" dirty="0" smtClean="0">
                <a:solidFill>
                  <a:prstClr val="white"/>
                </a:solidFill>
                <a:latin typeface="Calibri" pitchFamily="34" charset="0"/>
              </a:rPr>
              <a:t>Åtgärder </a:t>
            </a:r>
          </a:p>
          <a:p>
            <a:pPr algn="ctr">
              <a:defRPr/>
            </a:pPr>
            <a:r>
              <a:rPr lang="sv-SE" sz="1400" b="1" dirty="0" smtClean="0">
                <a:solidFill>
                  <a:prstClr val="white"/>
                </a:solidFill>
                <a:latin typeface="Calibri" pitchFamily="34" charset="0"/>
              </a:rPr>
              <a:t>m a </a:t>
            </a:r>
            <a:r>
              <a:rPr lang="sv-SE" sz="1400" b="1" dirty="0" err="1" smtClean="0">
                <a:solidFill>
                  <a:prstClr val="white"/>
                </a:solidFill>
                <a:latin typeface="Calibri" pitchFamily="34" charset="0"/>
              </a:rPr>
              <a:t>a</a:t>
            </a:r>
            <a:r>
              <a:rPr lang="sv-SE" sz="1400" b="1" dirty="0" smtClean="0">
                <a:solidFill>
                  <a:prstClr val="white"/>
                </a:solidFill>
                <a:latin typeface="Calibri" pitchFamily="34" charset="0"/>
              </a:rPr>
              <a:t> resultat och slutsatser</a:t>
            </a:r>
            <a:endParaRPr lang="en-US" sz="1400" b="1" dirty="0">
              <a:solidFill>
                <a:prstClr val="white"/>
              </a:solidFill>
              <a:latin typeface="Calibri" pitchFamily="34" charset="0"/>
            </a:endParaRPr>
          </a:p>
        </p:txBody>
      </p:sp>
      <p:cxnSp>
        <p:nvCxnSpPr>
          <p:cNvPr id="27" name="Rak pil 26"/>
          <p:cNvCxnSpPr>
            <a:stCxn id="16" idx="2"/>
            <a:endCxn id="22" idx="0"/>
          </p:cNvCxnSpPr>
          <p:nvPr/>
        </p:nvCxnSpPr>
        <p:spPr>
          <a:xfrm flipH="1">
            <a:off x="3001811" y="3291352"/>
            <a:ext cx="916855" cy="1012748"/>
          </a:xfrm>
          <a:prstGeom prst="straightConnector1">
            <a:avLst/>
          </a:prstGeom>
          <a:ln w="38100">
            <a:solidFill>
              <a:schemeClr val="tx1">
                <a:lumMod val="60000"/>
                <a:lumOff val="40000"/>
              </a:schemeClr>
            </a:solidFill>
            <a:prstDash val="sysDot"/>
            <a:tailEnd type="arrow"/>
          </a:ln>
          <a:effectLst>
            <a:outerShdw blurRad="152400" dist="317500" dir="5400000" sx="90000" sy="-19000" rotWithShape="0">
              <a:prstClr val="black">
                <a:alpha val="15000"/>
              </a:prstClr>
            </a:outerShdw>
          </a:effectLst>
        </p:spPr>
        <p:style>
          <a:lnRef idx="2">
            <a:schemeClr val="accent1"/>
          </a:lnRef>
          <a:fillRef idx="0">
            <a:schemeClr val="accent1"/>
          </a:fillRef>
          <a:effectRef idx="1">
            <a:schemeClr val="accent1"/>
          </a:effectRef>
          <a:fontRef idx="minor">
            <a:schemeClr val="tx1"/>
          </a:fontRef>
        </p:style>
      </p:cxnSp>
      <p:sp>
        <p:nvSpPr>
          <p:cNvPr id="28" name="textruta 27"/>
          <p:cNvSpPr txBox="1"/>
          <p:nvPr/>
        </p:nvSpPr>
        <p:spPr>
          <a:xfrm>
            <a:off x="194715" y="1427761"/>
            <a:ext cx="418641" cy="2458441"/>
          </a:xfrm>
          <a:prstGeom prst="rect">
            <a:avLst/>
          </a:prstGeom>
          <a:noFill/>
        </p:spPr>
        <p:txBody>
          <a:bodyPr vert="wordArtVert" wrap="square" rtlCol="0">
            <a:spAutoFit/>
          </a:bodyPr>
          <a:lstStyle/>
          <a:p>
            <a:r>
              <a:rPr lang="sv-SE" sz="1400" b="1" spc="-400" dirty="0" smtClean="0">
                <a:solidFill>
                  <a:srgbClr val="575757">
                    <a:lumMod val="60000"/>
                    <a:lumOff val="40000"/>
                  </a:srgbClr>
                </a:solidFill>
                <a:cs typeface="Arial" panose="020B0604020202020204" pitchFamily="34" charset="0"/>
              </a:rPr>
              <a:t>CENTRAL NIVÅ</a:t>
            </a:r>
          </a:p>
        </p:txBody>
      </p:sp>
      <p:sp>
        <p:nvSpPr>
          <p:cNvPr id="31" name="textruta 30"/>
          <p:cNvSpPr txBox="1"/>
          <p:nvPr/>
        </p:nvSpPr>
        <p:spPr>
          <a:xfrm>
            <a:off x="161929" y="4113811"/>
            <a:ext cx="418641" cy="2458441"/>
          </a:xfrm>
          <a:prstGeom prst="rect">
            <a:avLst/>
          </a:prstGeom>
          <a:noFill/>
        </p:spPr>
        <p:txBody>
          <a:bodyPr vert="wordArtVert" wrap="square" rtlCol="0">
            <a:spAutoFit/>
          </a:bodyPr>
          <a:lstStyle/>
          <a:p>
            <a:r>
              <a:rPr lang="sv-SE" sz="1400" b="1" spc="-400" dirty="0" smtClean="0">
                <a:solidFill>
                  <a:srgbClr val="575757">
                    <a:lumMod val="60000"/>
                    <a:lumOff val="40000"/>
                  </a:srgbClr>
                </a:solidFill>
                <a:cs typeface="Arial" panose="020B0604020202020204" pitchFamily="34" charset="0"/>
              </a:rPr>
              <a:t>LOKAL NIVÅ</a:t>
            </a: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Diagram 59"/>
          <p:cNvGraphicFramePr/>
          <p:nvPr/>
        </p:nvGraphicFramePr>
        <p:xfrm>
          <a:off x="218363" y="1842454"/>
          <a:ext cx="8625385" cy="3993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7" name="Rak 36"/>
          <p:cNvCxnSpPr/>
          <p:nvPr/>
        </p:nvCxnSpPr>
        <p:spPr>
          <a:xfrm flipH="1">
            <a:off x="7795633" y="4038981"/>
            <a:ext cx="62" cy="58359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4" name="Rak 63"/>
          <p:cNvCxnSpPr/>
          <p:nvPr/>
        </p:nvCxnSpPr>
        <p:spPr>
          <a:xfrm>
            <a:off x="3398808" y="1897812"/>
            <a:ext cx="0" cy="1768415"/>
          </a:xfrm>
          <a:prstGeom prst="line">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Platshållare för sidfot 2"/>
          <p:cNvSpPr>
            <a:spLocks noGrp="1"/>
          </p:cNvSpPr>
          <p:nvPr>
            <p:ph type="ftr" sz="quarter" idx="14"/>
          </p:nvPr>
        </p:nvSpPr>
        <p:spPr>
          <a:effectLst>
            <a:outerShdw blurRad="127000" dist="88900" dir="5400000" algn="t" rotWithShape="0">
              <a:prstClr val="black">
                <a:alpha val="40000"/>
              </a:prstClr>
            </a:outerShdw>
          </a:effectLst>
        </p:spPr>
        <p:txBody>
          <a:bodyPr/>
          <a:lstStyle/>
          <a:p>
            <a:r>
              <a:rPr lang="en-GB" smtClean="0">
                <a:solidFill>
                  <a:prstClr val="white"/>
                </a:solidFill>
              </a:rPr>
              <a:t>så styrs Göteborg</a:t>
            </a:r>
            <a:endParaRPr lang="en-GB" dirty="0">
              <a:solidFill>
                <a:prstClr val="white"/>
              </a:solidFill>
            </a:endParaRPr>
          </a:p>
        </p:txBody>
      </p:sp>
      <p:sp>
        <p:nvSpPr>
          <p:cNvPr id="4" name="Platshållare för bildnummer 3"/>
          <p:cNvSpPr>
            <a:spLocks noGrp="1"/>
          </p:cNvSpPr>
          <p:nvPr>
            <p:ph type="sldNum" sz="quarter" idx="15"/>
          </p:nvPr>
        </p:nvSpPr>
        <p:spPr>
          <a:effectLst>
            <a:outerShdw blurRad="127000" dist="88900" dir="5400000" algn="t" rotWithShape="0">
              <a:prstClr val="black">
                <a:alpha val="40000"/>
              </a:prstClr>
            </a:outerShdw>
          </a:effectLst>
        </p:spPr>
        <p:txBody>
          <a:bodyPr/>
          <a:lstStyle/>
          <a:p>
            <a:fld id="{CCB980A4-8073-2E47-BD49-CDC58DACAC28}" type="slidenum">
              <a:rPr lang="sv-SE" smtClean="0">
                <a:solidFill>
                  <a:prstClr val="white"/>
                </a:solidFill>
              </a:rPr>
              <a:pPr/>
              <a:t>36</a:t>
            </a:fld>
            <a:endParaRPr lang="sv-SE" dirty="0">
              <a:solidFill>
                <a:prstClr val="white"/>
              </a:solidFill>
            </a:endParaRPr>
          </a:p>
        </p:txBody>
      </p:sp>
      <p:sp>
        <p:nvSpPr>
          <p:cNvPr id="5" name="Rektangel med rundade hörn 4"/>
          <p:cNvSpPr/>
          <p:nvPr/>
        </p:nvSpPr>
        <p:spPr>
          <a:xfrm>
            <a:off x="5094515" y="1278752"/>
            <a:ext cx="1080000" cy="540000"/>
          </a:xfrm>
          <a:prstGeom prst="roundRect">
            <a:avLst/>
          </a:prstGeom>
          <a:solidFill>
            <a:schemeClr val="tx1">
              <a:lumMod val="20000"/>
              <a:lumOff val="80000"/>
            </a:schemeClr>
          </a:solidFill>
          <a:ln w="28575">
            <a:solidFill>
              <a:schemeClr val="accent4"/>
            </a:solidFill>
          </a:ln>
          <a:effectLst>
            <a:outerShdw blurRad="127000" dist="889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sv-SE" sz="1200" b="1" dirty="0" err="1" smtClean="0">
                <a:solidFill>
                  <a:srgbClr val="000000"/>
                </a:solidFill>
              </a:rPr>
              <a:t>Inriktnings-dokument</a:t>
            </a:r>
            <a:r>
              <a:rPr lang="sv-SE" sz="1200" b="1" dirty="0" smtClean="0">
                <a:solidFill>
                  <a:srgbClr val="000000"/>
                </a:solidFill>
              </a:rPr>
              <a:t> </a:t>
            </a:r>
            <a:endParaRPr lang="sv-SE" sz="1200" b="1" dirty="0">
              <a:solidFill>
                <a:srgbClr val="000000"/>
              </a:solidFill>
            </a:endParaRPr>
          </a:p>
        </p:txBody>
      </p:sp>
      <p:sp>
        <p:nvSpPr>
          <p:cNvPr id="7" name="Rektangel med rundade hörn 6"/>
          <p:cNvSpPr/>
          <p:nvPr/>
        </p:nvSpPr>
        <p:spPr>
          <a:xfrm>
            <a:off x="3734094" y="2162359"/>
            <a:ext cx="1080000" cy="540000"/>
          </a:xfrm>
          <a:prstGeom prst="roundRect">
            <a:avLst/>
          </a:prstGeom>
          <a:solidFill>
            <a:schemeClr val="tx1">
              <a:lumMod val="20000"/>
              <a:lumOff val="80000"/>
            </a:schemeClr>
          </a:solidFill>
          <a:ln w="28575">
            <a:solidFill>
              <a:schemeClr val="accent2"/>
            </a:solidFill>
          </a:ln>
          <a:effectLst>
            <a:outerShdw blurRad="127000" dist="889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sv-SE" sz="1200" b="1" dirty="0" err="1" smtClean="0">
                <a:solidFill>
                  <a:srgbClr val="000000"/>
                </a:solidFill>
              </a:rPr>
              <a:t>Budget-konferens</a:t>
            </a:r>
            <a:r>
              <a:rPr lang="sv-SE" sz="1200" b="1" dirty="0" smtClean="0">
                <a:solidFill>
                  <a:srgbClr val="000000"/>
                </a:solidFill>
              </a:rPr>
              <a:t> </a:t>
            </a:r>
            <a:endParaRPr lang="sv-SE" sz="1200" b="1" dirty="0">
              <a:solidFill>
                <a:srgbClr val="000000"/>
              </a:solidFill>
            </a:endParaRPr>
          </a:p>
        </p:txBody>
      </p:sp>
      <p:sp>
        <p:nvSpPr>
          <p:cNvPr id="8" name="Rektangel med rundade hörn 7"/>
          <p:cNvSpPr/>
          <p:nvPr/>
        </p:nvSpPr>
        <p:spPr>
          <a:xfrm>
            <a:off x="5792311" y="2145645"/>
            <a:ext cx="1080000" cy="540000"/>
          </a:xfrm>
          <a:prstGeom prst="roundRect">
            <a:avLst/>
          </a:prstGeom>
          <a:solidFill>
            <a:schemeClr val="tx1">
              <a:lumMod val="20000"/>
              <a:lumOff val="80000"/>
            </a:schemeClr>
          </a:solidFill>
          <a:ln w="28575">
            <a:solidFill>
              <a:schemeClr val="accent5"/>
            </a:solidFill>
          </a:ln>
          <a:effectLst>
            <a:outerShdw blurRad="127000" dist="889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sv-SE" sz="1200" b="1" dirty="0" err="1" smtClean="0">
                <a:solidFill>
                  <a:srgbClr val="000000"/>
                </a:solidFill>
              </a:rPr>
              <a:t>Budget-förslag</a:t>
            </a:r>
            <a:r>
              <a:rPr lang="sv-SE" sz="1200" b="1" dirty="0" smtClean="0">
                <a:solidFill>
                  <a:srgbClr val="000000"/>
                </a:solidFill>
              </a:rPr>
              <a:t> </a:t>
            </a:r>
            <a:endParaRPr lang="sv-SE" sz="1200" b="1" dirty="0">
              <a:solidFill>
                <a:srgbClr val="000000"/>
              </a:solidFill>
            </a:endParaRPr>
          </a:p>
        </p:txBody>
      </p:sp>
      <p:sp>
        <p:nvSpPr>
          <p:cNvPr id="9" name="Rektangel med rundade hörn 8"/>
          <p:cNvSpPr/>
          <p:nvPr/>
        </p:nvSpPr>
        <p:spPr>
          <a:xfrm>
            <a:off x="6502045" y="1280077"/>
            <a:ext cx="1080000" cy="540000"/>
          </a:xfrm>
          <a:prstGeom prst="roundRect">
            <a:avLst/>
          </a:prstGeom>
          <a:solidFill>
            <a:schemeClr val="tx1">
              <a:lumMod val="20000"/>
              <a:lumOff val="80000"/>
            </a:schemeClr>
          </a:solidFill>
          <a:ln w="28575">
            <a:solidFill>
              <a:srgbClr val="CC66FF"/>
            </a:solidFill>
          </a:ln>
          <a:effectLst>
            <a:outerShdw blurRad="127000" dist="889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sv-SE" sz="1200" b="1" dirty="0" smtClean="0">
                <a:solidFill>
                  <a:srgbClr val="000000"/>
                </a:solidFill>
              </a:rPr>
              <a:t>Budget- beslut </a:t>
            </a:r>
            <a:endParaRPr lang="sv-SE" sz="1200" b="1" dirty="0">
              <a:solidFill>
                <a:srgbClr val="000000"/>
              </a:solidFill>
            </a:endParaRPr>
          </a:p>
        </p:txBody>
      </p:sp>
      <p:sp>
        <p:nvSpPr>
          <p:cNvPr id="10" name="Rektangel med rundade hörn 9"/>
          <p:cNvSpPr/>
          <p:nvPr/>
        </p:nvSpPr>
        <p:spPr>
          <a:xfrm>
            <a:off x="2273732" y="4653110"/>
            <a:ext cx="1080000" cy="540000"/>
          </a:xfrm>
          <a:prstGeom prst="roundRect">
            <a:avLst/>
          </a:prstGeom>
          <a:solidFill>
            <a:schemeClr val="tx1">
              <a:lumMod val="20000"/>
              <a:lumOff val="80000"/>
            </a:schemeClr>
          </a:solidFill>
          <a:ln w="28575">
            <a:solidFill>
              <a:srgbClr val="92D050"/>
            </a:solidFill>
          </a:ln>
          <a:effectLst>
            <a:outerShdw blurRad="127000" dist="889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sv-SE" sz="1200" b="1" dirty="0" smtClean="0">
                <a:solidFill>
                  <a:srgbClr val="000000"/>
                </a:solidFill>
              </a:rPr>
              <a:t>UR 1</a:t>
            </a:r>
          </a:p>
        </p:txBody>
      </p:sp>
      <p:sp>
        <p:nvSpPr>
          <p:cNvPr id="11" name="Rektangel med rundade hörn 10"/>
          <p:cNvSpPr/>
          <p:nvPr/>
        </p:nvSpPr>
        <p:spPr>
          <a:xfrm>
            <a:off x="822174" y="4661061"/>
            <a:ext cx="1080000" cy="540000"/>
          </a:xfrm>
          <a:prstGeom prst="roundRect">
            <a:avLst/>
          </a:prstGeom>
          <a:solidFill>
            <a:schemeClr val="tx1">
              <a:lumMod val="20000"/>
              <a:lumOff val="80000"/>
            </a:schemeClr>
          </a:solidFill>
          <a:ln w="28575">
            <a:solidFill>
              <a:schemeClr val="accent1"/>
            </a:solidFill>
          </a:ln>
          <a:effectLst>
            <a:outerShdw blurRad="127000" dist="889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sv-SE" sz="1200" b="1" dirty="0" smtClean="0">
                <a:solidFill>
                  <a:srgbClr val="000000"/>
                </a:solidFill>
              </a:rPr>
              <a:t>Årsrapport</a:t>
            </a:r>
            <a:endParaRPr lang="sv-SE" sz="1200" b="1" dirty="0">
              <a:solidFill>
                <a:srgbClr val="000000"/>
              </a:solidFill>
            </a:endParaRPr>
          </a:p>
        </p:txBody>
      </p:sp>
      <p:sp>
        <p:nvSpPr>
          <p:cNvPr id="12" name="Rektangel med rundade hörn 11"/>
          <p:cNvSpPr/>
          <p:nvPr/>
        </p:nvSpPr>
        <p:spPr>
          <a:xfrm>
            <a:off x="3739494" y="2787175"/>
            <a:ext cx="1080000" cy="540000"/>
          </a:xfrm>
          <a:prstGeom prst="roundRect">
            <a:avLst/>
          </a:prstGeom>
          <a:solidFill>
            <a:schemeClr val="tx1">
              <a:lumMod val="20000"/>
              <a:lumOff val="80000"/>
            </a:schemeClr>
          </a:solidFill>
          <a:ln w="28575">
            <a:solidFill>
              <a:schemeClr val="accent2"/>
            </a:solidFill>
          </a:ln>
          <a:effectLst>
            <a:outerShdw blurRad="127000" dist="889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sv-SE" sz="1200" b="1" dirty="0" smtClean="0">
                <a:solidFill>
                  <a:srgbClr val="000000"/>
                </a:solidFill>
              </a:rPr>
              <a:t>Dialog mål och ramar</a:t>
            </a:r>
            <a:endParaRPr lang="sv-SE" sz="1200" b="1" dirty="0">
              <a:solidFill>
                <a:srgbClr val="000000"/>
              </a:solidFill>
            </a:endParaRPr>
          </a:p>
        </p:txBody>
      </p:sp>
      <p:sp>
        <p:nvSpPr>
          <p:cNvPr id="13" name="Rektangel med rundade hörn 12"/>
          <p:cNvSpPr/>
          <p:nvPr/>
        </p:nvSpPr>
        <p:spPr>
          <a:xfrm>
            <a:off x="5796493" y="2760947"/>
            <a:ext cx="1080000" cy="540000"/>
          </a:xfrm>
          <a:prstGeom prst="roundRect">
            <a:avLst/>
          </a:prstGeom>
          <a:solidFill>
            <a:schemeClr val="tx1">
              <a:lumMod val="20000"/>
              <a:lumOff val="80000"/>
            </a:schemeClr>
          </a:solidFill>
          <a:ln w="28575">
            <a:solidFill>
              <a:schemeClr val="accent5"/>
            </a:solidFill>
          </a:ln>
          <a:effectLst>
            <a:outerShdw blurRad="127000" dist="889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sv-SE" sz="1200" b="1" dirty="0" err="1" smtClean="0">
                <a:solidFill>
                  <a:srgbClr val="000000"/>
                </a:solidFill>
              </a:rPr>
              <a:t>Budget-dialog</a:t>
            </a:r>
            <a:endParaRPr lang="sv-SE" sz="1200" b="1" dirty="0">
              <a:solidFill>
                <a:srgbClr val="000000"/>
              </a:solidFill>
            </a:endParaRPr>
          </a:p>
        </p:txBody>
      </p:sp>
      <p:sp>
        <p:nvSpPr>
          <p:cNvPr id="14" name="Rektangel med rundade hörn 13"/>
          <p:cNvSpPr/>
          <p:nvPr/>
        </p:nvSpPr>
        <p:spPr>
          <a:xfrm>
            <a:off x="815414" y="2144997"/>
            <a:ext cx="1080000" cy="540000"/>
          </a:xfrm>
          <a:prstGeom prst="roundRect">
            <a:avLst/>
          </a:prstGeom>
          <a:solidFill>
            <a:schemeClr val="tx1">
              <a:lumMod val="20000"/>
              <a:lumOff val="80000"/>
            </a:schemeClr>
          </a:solidFill>
          <a:ln w="28575">
            <a:solidFill>
              <a:schemeClr val="accent1"/>
            </a:solidFill>
          </a:ln>
          <a:effectLst>
            <a:outerShdw blurRad="127000" dist="889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sv-SE" sz="1200" b="1" dirty="0" err="1" smtClean="0">
                <a:solidFill>
                  <a:srgbClr val="000000"/>
                </a:solidFill>
              </a:rPr>
              <a:t>Boksluts-konferens</a:t>
            </a:r>
            <a:endParaRPr lang="sv-SE" sz="1200" b="1" dirty="0">
              <a:solidFill>
                <a:srgbClr val="000000"/>
              </a:solidFill>
            </a:endParaRPr>
          </a:p>
        </p:txBody>
      </p:sp>
      <p:sp>
        <p:nvSpPr>
          <p:cNvPr id="34" name="textruta 33"/>
          <p:cNvSpPr txBox="1"/>
          <p:nvPr/>
        </p:nvSpPr>
        <p:spPr>
          <a:xfrm>
            <a:off x="307926" y="434813"/>
            <a:ext cx="6634664" cy="461665"/>
          </a:xfrm>
          <a:prstGeom prst="rect">
            <a:avLst/>
          </a:prstGeom>
          <a:noFill/>
          <a:effectLst/>
        </p:spPr>
        <p:txBody>
          <a:bodyPr wrap="square" rtlCol="0">
            <a:spAutoFit/>
          </a:bodyPr>
          <a:lstStyle/>
          <a:p>
            <a:pPr defTabSz="457119"/>
            <a:r>
              <a:rPr lang="sv-SE" sz="2400" b="1" dirty="0" smtClean="0">
                <a:solidFill>
                  <a:srgbClr val="000000"/>
                </a:solidFill>
                <a:cs typeface="Arial" panose="020B0604020202020204" pitchFamily="34" charset="0"/>
              </a:rPr>
              <a:t>Övergripande </a:t>
            </a:r>
            <a:r>
              <a:rPr lang="sv-SE" sz="2400" b="1" dirty="0" err="1" smtClean="0">
                <a:solidFill>
                  <a:srgbClr val="000000"/>
                </a:solidFill>
                <a:cs typeface="Arial" panose="020B0604020202020204" pitchFamily="34" charset="0"/>
              </a:rPr>
              <a:t>årsplanering</a:t>
            </a:r>
            <a:r>
              <a:rPr lang="sv-SE" sz="2400" b="1" dirty="0" smtClean="0">
                <a:solidFill>
                  <a:srgbClr val="000000"/>
                </a:solidFill>
                <a:cs typeface="Arial" panose="020B0604020202020204" pitchFamily="34" charset="0"/>
              </a:rPr>
              <a:t> </a:t>
            </a:r>
          </a:p>
        </p:txBody>
      </p:sp>
      <p:sp>
        <p:nvSpPr>
          <p:cNvPr id="35" name="Rektangel med rundade hörn 34"/>
          <p:cNvSpPr/>
          <p:nvPr/>
        </p:nvSpPr>
        <p:spPr>
          <a:xfrm>
            <a:off x="5792059" y="4682461"/>
            <a:ext cx="1080000" cy="540000"/>
          </a:xfrm>
          <a:prstGeom prst="roundRect">
            <a:avLst/>
          </a:prstGeom>
          <a:solidFill>
            <a:schemeClr val="tx1">
              <a:lumMod val="20000"/>
              <a:lumOff val="80000"/>
            </a:schemeClr>
          </a:solidFill>
          <a:ln w="28575">
            <a:solidFill>
              <a:schemeClr val="accent5"/>
            </a:solidFill>
          </a:ln>
          <a:effectLst>
            <a:outerShdw blurRad="127000" dist="889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sv-SE" sz="1200" b="1" dirty="0" smtClean="0">
                <a:solidFill>
                  <a:srgbClr val="000000"/>
                </a:solidFill>
              </a:rPr>
              <a:t>UR 2</a:t>
            </a:r>
          </a:p>
        </p:txBody>
      </p:sp>
      <p:sp>
        <p:nvSpPr>
          <p:cNvPr id="36" name="Rektangel med rundade hörn 35"/>
          <p:cNvSpPr/>
          <p:nvPr/>
        </p:nvSpPr>
        <p:spPr>
          <a:xfrm>
            <a:off x="7273126" y="4662392"/>
            <a:ext cx="1080000" cy="540000"/>
          </a:xfrm>
          <a:prstGeom prst="roundRect">
            <a:avLst/>
          </a:prstGeom>
          <a:solidFill>
            <a:schemeClr val="tx1">
              <a:lumMod val="20000"/>
              <a:lumOff val="80000"/>
            </a:schemeClr>
          </a:solidFill>
          <a:ln w="28575">
            <a:solidFill>
              <a:schemeClr val="accent2"/>
            </a:solidFill>
          </a:ln>
          <a:effectLst>
            <a:outerShdw blurRad="127000" dist="889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19"/>
            <a:endParaRPr lang="sv-SE" sz="1200" b="1" dirty="0" smtClean="0">
              <a:solidFill>
                <a:srgbClr val="000000"/>
              </a:solidFill>
            </a:endParaRPr>
          </a:p>
          <a:p>
            <a:pPr algn="ctr" defTabSz="457119"/>
            <a:r>
              <a:rPr lang="sv-SE" sz="1200" b="1" dirty="0" smtClean="0">
                <a:solidFill>
                  <a:srgbClr val="000000"/>
                </a:solidFill>
              </a:rPr>
              <a:t>UR 3</a:t>
            </a:r>
          </a:p>
          <a:p>
            <a:pPr algn="ctr" defTabSz="457119"/>
            <a:endParaRPr lang="sv-SE" sz="1200" b="1" dirty="0">
              <a:solidFill>
                <a:srgbClr val="000000"/>
              </a:solidFill>
            </a:endParaRPr>
          </a:p>
        </p:txBody>
      </p:sp>
      <p:cxnSp>
        <p:nvCxnSpPr>
          <p:cNvPr id="44" name="Rak 43"/>
          <p:cNvCxnSpPr/>
          <p:nvPr/>
        </p:nvCxnSpPr>
        <p:spPr>
          <a:xfrm>
            <a:off x="4192438" y="3329796"/>
            <a:ext cx="2" cy="34505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5" name="Vinklad  64"/>
          <p:cNvCxnSpPr>
            <a:stCxn id="6" idx="3"/>
            <a:endCxn id="7" idx="0"/>
          </p:cNvCxnSpPr>
          <p:nvPr/>
        </p:nvCxnSpPr>
        <p:spPr>
          <a:xfrm>
            <a:off x="3933187" y="1581039"/>
            <a:ext cx="340907" cy="581320"/>
          </a:xfrm>
          <a:prstGeom prst="bentConnector2">
            <a:avLst/>
          </a:prstGeom>
          <a:ln>
            <a:solidFill>
              <a:schemeClr val="accent3">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9" name="Rak 68"/>
          <p:cNvCxnSpPr/>
          <p:nvPr/>
        </p:nvCxnSpPr>
        <p:spPr>
          <a:xfrm>
            <a:off x="1325592" y="2740325"/>
            <a:ext cx="0" cy="91440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0" name="Rak 69"/>
          <p:cNvCxnSpPr/>
          <p:nvPr/>
        </p:nvCxnSpPr>
        <p:spPr>
          <a:xfrm flipH="1">
            <a:off x="1336370" y="4024364"/>
            <a:ext cx="62" cy="583596"/>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7" name="Rak 76"/>
          <p:cNvCxnSpPr/>
          <p:nvPr/>
        </p:nvCxnSpPr>
        <p:spPr>
          <a:xfrm>
            <a:off x="5581403" y="1888177"/>
            <a:ext cx="0" cy="1769423"/>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80" name="Rak 79"/>
          <p:cNvCxnSpPr/>
          <p:nvPr/>
        </p:nvCxnSpPr>
        <p:spPr>
          <a:xfrm flipH="1">
            <a:off x="2800080" y="4031063"/>
            <a:ext cx="62" cy="583596"/>
          </a:xfrm>
          <a:prstGeom prst="line">
            <a:avLst/>
          </a:prstGeom>
          <a:ln>
            <a:solidFill>
              <a:srgbClr val="92D050"/>
            </a:solidFill>
          </a:ln>
          <a:effectLst/>
        </p:spPr>
        <p:style>
          <a:lnRef idx="2">
            <a:schemeClr val="accent1"/>
          </a:lnRef>
          <a:fillRef idx="0">
            <a:schemeClr val="accent1"/>
          </a:fillRef>
          <a:effectRef idx="1">
            <a:schemeClr val="accent1"/>
          </a:effectRef>
          <a:fontRef idx="minor">
            <a:schemeClr val="tx1"/>
          </a:fontRef>
        </p:style>
      </p:cxnSp>
      <p:sp>
        <p:nvSpPr>
          <p:cNvPr id="81" name="Höger 80"/>
          <p:cNvSpPr/>
          <p:nvPr/>
        </p:nvSpPr>
        <p:spPr>
          <a:xfrm>
            <a:off x="510640" y="5508782"/>
            <a:ext cx="8395854" cy="361740"/>
          </a:xfrm>
          <a:prstGeom prst="rightArrow">
            <a:avLst/>
          </a:prstGeom>
          <a:solidFill>
            <a:schemeClr val="bg2">
              <a:lumMod val="85000"/>
            </a:schemeClr>
          </a:solidFill>
          <a:ln>
            <a:noFill/>
          </a:ln>
          <a:effectLst>
            <a:outerShdw blurRad="127000" dist="889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b="1" dirty="0" smtClean="0">
                <a:solidFill>
                  <a:srgbClr val="747474">
                    <a:lumMod val="50000"/>
                  </a:srgbClr>
                </a:solidFill>
              </a:rPr>
              <a:t>Löpande chefsmöten</a:t>
            </a:r>
            <a:endParaRPr lang="sv-SE" sz="1400" b="1" dirty="0">
              <a:solidFill>
                <a:srgbClr val="747474">
                  <a:lumMod val="50000"/>
                </a:srgbClr>
              </a:solidFill>
            </a:endParaRPr>
          </a:p>
        </p:txBody>
      </p:sp>
      <p:cxnSp>
        <p:nvCxnSpPr>
          <p:cNvPr id="89" name="Rak 88"/>
          <p:cNvCxnSpPr/>
          <p:nvPr/>
        </p:nvCxnSpPr>
        <p:spPr>
          <a:xfrm>
            <a:off x="6316142" y="3339692"/>
            <a:ext cx="2" cy="345056"/>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91" name="Vinklad  90"/>
          <p:cNvCxnSpPr>
            <a:stCxn id="12" idx="3"/>
            <a:endCxn id="5" idx="1"/>
          </p:cNvCxnSpPr>
          <p:nvPr/>
        </p:nvCxnSpPr>
        <p:spPr>
          <a:xfrm flipV="1">
            <a:off x="4819494" y="1548752"/>
            <a:ext cx="275021" cy="1508423"/>
          </a:xfrm>
          <a:prstGeom prst="bentConnector3">
            <a:avLst>
              <a:gd name="adj1" fmla="val 50000"/>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0" name="Rak 99"/>
          <p:cNvCxnSpPr/>
          <p:nvPr/>
        </p:nvCxnSpPr>
        <p:spPr>
          <a:xfrm flipH="1">
            <a:off x="6325072" y="4052835"/>
            <a:ext cx="62" cy="583596"/>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33" name="Rak 32"/>
          <p:cNvCxnSpPr/>
          <p:nvPr/>
        </p:nvCxnSpPr>
        <p:spPr>
          <a:xfrm>
            <a:off x="7028214" y="1909949"/>
            <a:ext cx="0" cy="1769423"/>
          </a:xfrm>
          <a:prstGeom prst="line">
            <a:avLst/>
          </a:prstGeom>
          <a:ln>
            <a:solidFill>
              <a:srgbClr val="CC66FF"/>
            </a:solidFill>
          </a:ln>
          <a:effectLst/>
        </p:spPr>
        <p:style>
          <a:lnRef idx="2">
            <a:schemeClr val="accent1"/>
          </a:lnRef>
          <a:fillRef idx="0">
            <a:schemeClr val="accent1"/>
          </a:fillRef>
          <a:effectRef idx="1">
            <a:schemeClr val="accent1"/>
          </a:effectRef>
          <a:fontRef idx="minor">
            <a:schemeClr val="tx1"/>
          </a:fontRef>
        </p:style>
      </p:cxnSp>
      <p:sp>
        <p:nvSpPr>
          <p:cNvPr id="6" name="Rektangel med rundade hörn 5"/>
          <p:cNvSpPr/>
          <p:nvPr/>
        </p:nvSpPr>
        <p:spPr>
          <a:xfrm>
            <a:off x="2853187" y="1311039"/>
            <a:ext cx="1080000" cy="540000"/>
          </a:xfrm>
          <a:prstGeom prst="roundRect">
            <a:avLst/>
          </a:prstGeom>
          <a:solidFill>
            <a:schemeClr val="tx1">
              <a:lumMod val="20000"/>
              <a:lumOff val="80000"/>
            </a:schemeClr>
          </a:solidFill>
          <a:ln w="28575">
            <a:solidFill>
              <a:schemeClr val="accent3"/>
            </a:solidFill>
          </a:ln>
          <a:effectLst>
            <a:outerShdw blurRad="127000" dist="889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sv-SE" sz="1200" b="1" dirty="0" smtClean="0">
                <a:solidFill>
                  <a:srgbClr val="000000"/>
                </a:solidFill>
              </a:rPr>
              <a:t>Budget Göteborgs Stad</a:t>
            </a:r>
            <a:endParaRPr lang="sv-SE" sz="1200" b="1" dirty="0">
              <a:solidFill>
                <a:srgbClr val="000000"/>
              </a:solidFill>
            </a:endParaRPr>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Bokslutskonferens/budgetkonferens </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solidFill>
                  <a:prstClr val="white"/>
                </a:solidFill>
              </a:rPr>
              <a:pPr/>
              <a:t>37</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graphicFrame>
        <p:nvGraphicFramePr>
          <p:cNvPr id="7" name="Platshållare för innehåll 5"/>
          <p:cNvGraphicFramePr>
            <a:graphicFrameLocks/>
          </p:cNvGraphicFramePr>
          <p:nvPr/>
        </p:nvGraphicFramePr>
        <p:xfrm>
          <a:off x="751930" y="1803401"/>
          <a:ext cx="7745414" cy="4008120"/>
        </p:xfrm>
        <a:graphic>
          <a:graphicData uri="http://schemas.openxmlformats.org/drawingml/2006/table">
            <a:tbl>
              <a:tblPr/>
              <a:tblGrid>
                <a:gridCol w="1530351"/>
                <a:gridCol w="6215063"/>
              </a:tblGrid>
              <a:tr h="11887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smtClean="0">
                          <a:ln>
                            <a:noFill/>
                          </a:ln>
                          <a:solidFill>
                            <a:srgbClr val="FFFFFF"/>
                          </a:solidFill>
                          <a:effectLst/>
                          <a:latin typeface="Calibri" pitchFamily="34" charset="0"/>
                          <a:cs typeface="Arial" charset="0"/>
                        </a:rPr>
                        <a:t>Syfte</a:t>
                      </a:r>
                      <a:endParaRPr kumimoji="0" lang="sv-SE" sz="2000" b="1" i="0" u="none" strike="noStrike" cap="none" normalizeH="0" baseline="0" dirty="0" smtClean="0">
                        <a:ln>
                          <a:noFill/>
                        </a:ln>
                        <a:solidFill>
                          <a:srgbClr val="262626"/>
                        </a:solidFill>
                        <a:effectLst/>
                        <a:latin typeface="Calibri" pitchFamily="34" charset="0"/>
                        <a:cs typeface="Arial" charset="0"/>
                      </a:endParaRPr>
                    </a:p>
                  </a:txBody>
                  <a:tcPr anchor="ctr" horzOverflow="overflow">
                    <a:lnL>
                      <a:noFill/>
                    </a:lnL>
                    <a:lnR w="38100" cap="flat" cmpd="sng" algn="ctr">
                      <a:solidFill>
                        <a:schemeClr val="bg1"/>
                      </a:solidFill>
                      <a:prstDash val="solid"/>
                      <a:round/>
                      <a:headEnd type="none" w="med" len="med"/>
                      <a:tailEnd type="none" w="med" len="med"/>
                    </a:lnR>
                    <a:lnT w="254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57188" marR="0" lvl="0" indent="0" algn="l" defTabSz="9144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dirty="0" smtClean="0">
                          <a:ln>
                            <a:noFill/>
                          </a:ln>
                          <a:solidFill>
                            <a:srgbClr val="000000"/>
                          </a:solidFill>
                          <a:effectLst/>
                          <a:latin typeface="Calibri" pitchFamily="34" charset="0"/>
                          <a:cs typeface="Arial" charset="0"/>
                        </a:rPr>
                        <a:t>Att skapa gemensam kunskap om hur omvärld och verksamheten fungerar samt identifiera viktiga fokusområden inför framtiden</a:t>
                      </a:r>
                      <a:endParaRPr kumimoji="0" lang="sv-SE" sz="1800" b="0" i="0" u="none" strike="noStrike" cap="none" normalizeH="0" baseline="0" dirty="0" smtClean="0">
                        <a:ln>
                          <a:noFill/>
                        </a:ln>
                        <a:solidFill>
                          <a:srgbClr val="262626"/>
                        </a:solidFill>
                        <a:effectLst/>
                        <a:latin typeface="Calibri" pitchFamily="34" charset="0"/>
                        <a:cs typeface="Arial" charset="0"/>
                      </a:endParaRPr>
                    </a:p>
                  </a:txBody>
                  <a:tcPr anchor="ctr" horzOverflow="overflow">
                    <a:lnL w="38100" cap="flat" cmpd="sng" algn="ctr">
                      <a:solidFill>
                        <a:schemeClr val="bg1"/>
                      </a:solidFill>
                      <a:prstDash val="solid"/>
                      <a:round/>
                      <a:headEnd type="none" w="med" len="med"/>
                      <a:tailEnd type="none" w="med" len="med"/>
                    </a:lnL>
                    <a:lnR>
                      <a:noFill/>
                    </a:lnR>
                    <a:lnT w="254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E7E7"/>
                    </a:solidFill>
                  </a:tcPr>
                </a:tc>
              </a:tr>
              <a:tr h="939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smtClean="0">
                          <a:ln>
                            <a:noFill/>
                          </a:ln>
                          <a:solidFill>
                            <a:srgbClr val="FFFFFF"/>
                          </a:solidFill>
                          <a:effectLst/>
                          <a:latin typeface="Calibri" pitchFamily="34" charset="0"/>
                          <a:cs typeface="Arial" charset="0"/>
                        </a:rPr>
                        <a:t>Innehåll</a:t>
                      </a:r>
                      <a:endParaRPr kumimoji="0" lang="sv-SE" sz="2000" b="1" i="0" u="none" strike="noStrike" cap="none" normalizeH="0" baseline="0" dirty="0" smtClean="0">
                        <a:ln>
                          <a:noFill/>
                        </a:ln>
                        <a:solidFill>
                          <a:srgbClr val="262626"/>
                        </a:solidFill>
                        <a:effectLst/>
                        <a:latin typeface="Calibri" pitchFamily="34" charset="0"/>
                        <a:cs typeface="Arial" charset="0"/>
                      </a:endParaRPr>
                    </a:p>
                  </a:txBody>
                  <a:tcPr anchor="ctr" horzOverflow="overflow">
                    <a:lnL>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57188" marR="0" lvl="0" indent="0" algn="l" defTabSz="9144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dirty="0" smtClean="0">
                          <a:ln>
                            <a:noFill/>
                          </a:ln>
                          <a:solidFill>
                            <a:srgbClr val="000000"/>
                          </a:solidFill>
                          <a:effectLst/>
                          <a:latin typeface="Calibri" pitchFamily="34" charset="0"/>
                          <a:cs typeface="Arial" charset="0"/>
                        </a:rPr>
                        <a:t>Nuläges-, omvärlds- och framtidsanalys</a:t>
                      </a:r>
                      <a:endParaRPr kumimoji="0" lang="sv-SE" sz="1800" b="0" i="0" u="none" strike="noStrike" cap="none" normalizeH="0" baseline="0" dirty="0" smtClean="0">
                        <a:ln>
                          <a:noFill/>
                        </a:ln>
                        <a:solidFill>
                          <a:srgbClr val="262626"/>
                        </a:solidFill>
                        <a:effectLst/>
                        <a:latin typeface="Calibri" pitchFamily="34" charset="0"/>
                        <a:cs typeface="Arial" charset="0"/>
                      </a:endParaRPr>
                    </a:p>
                  </a:txBody>
                  <a:tcPr anchor="ctr" horzOverflow="overflow">
                    <a:lnL w="38100" cap="flat" cmpd="sng" algn="ctr">
                      <a:solidFill>
                        <a:schemeClr val="bg1"/>
                      </a:solidFill>
                      <a:prstDash val="solid"/>
                      <a:round/>
                      <a:headEnd type="none" w="med" len="med"/>
                      <a:tailEnd type="none" w="med" len="med"/>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E7E7"/>
                    </a:solidFill>
                  </a:tcPr>
                </a:tc>
              </a:tr>
              <a:tr h="939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2000" b="1" i="0" u="none" strike="noStrike" cap="none" normalizeH="0" baseline="0" smtClean="0">
                          <a:ln>
                            <a:noFill/>
                          </a:ln>
                          <a:solidFill>
                            <a:srgbClr val="FFFFFF"/>
                          </a:solidFill>
                          <a:effectLst/>
                          <a:latin typeface="Calibri" pitchFamily="34" charset="0"/>
                          <a:cs typeface="Arial" charset="0"/>
                        </a:rPr>
                        <a:t>Metod</a:t>
                      </a:r>
                      <a:endParaRPr kumimoji="0" lang="sv-SE" sz="2000" b="1" i="0" u="none" strike="noStrike" cap="none" normalizeH="0" baseline="0" smtClean="0">
                        <a:ln>
                          <a:noFill/>
                        </a:ln>
                        <a:solidFill>
                          <a:srgbClr val="262626"/>
                        </a:solidFill>
                        <a:effectLst/>
                        <a:latin typeface="Calibri" pitchFamily="34" charset="0"/>
                        <a:cs typeface="Arial" charset="0"/>
                      </a:endParaRPr>
                    </a:p>
                  </a:txBody>
                  <a:tcPr anchor="ctr" horzOverflow="overflow">
                    <a:lnL>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57188" marR="0" lvl="0" indent="0" algn="l" defTabSz="9144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dirty="0" smtClean="0">
                          <a:ln>
                            <a:noFill/>
                          </a:ln>
                          <a:solidFill>
                            <a:srgbClr val="000000"/>
                          </a:solidFill>
                          <a:effectLst/>
                          <a:latin typeface="Calibri" pitchFamily="34" charset="0"/>
                          <a:cs typeface="Arial" charset="0"/>
                        </a:rPr>
                        <a:t>Föredragning – frågor – reflektion – dialog</a:t>
                      </a:r>
                      <a:endParaRPr kumimoji="0" lang="sv-SE" sz="1800" b="0" i="0" u="none" strike="noStrike" cap="none" normalizeH="0" baseline="0" dirty="0" smtClean="0">
                        <a:ln>
                          <a:noFill/>
                        </a:ln>
                        <a:solidFill>
                          <a:srgbClr val="262626"/>
                        </a:solidFill>
                        <a:effectLst/>
                        <a:latin typeface="Calibri" pitchFamily="34" charset="0"/>
                        <a:cs typeface="Arial" charset="0"/>
                      </a:endParaRPr>
                    </a:p>
                  </a:txBody>
                  <a:tcPr anchor="ctr" horzOverflow="overflow">
                    <a:lnL w="38100" cap="flat" cmpd="sng" algn="ctr">
                      <a:solidFill>
                        <a:schemeClr val="bg1"/>
                      </a:solidFill>
                      <a:prstDash val="solid"/>
                      <a:round/>
                      <a:headEnd type="none" w="med" len="med"/>
                      <a:tailEnd type="none" w="med" len="med"/>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E7E7"/>
                    </a:solidFill>
                  </a:tcPr>
                </a:tc>
              </a:tr>
              <a:tr h="939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smtClean="0">
                          <a:ln>
                            <a:noFill/>
                          </a:ln>
                          <a:solidFill>
                            <a:srgbClr val="FFFFFF"/>
                          </a:solidFill>
                          <a:effectLst/>
                          <a:latin typeface="Calibri" pitchFamily="34" charset="0"/>
                          <a:cs typeface="Arial" charset="0"/>
                        </a:rPr>
                        <a:t>Output</a:t>
                      </a:r>
                      <a:endParaRPr kumimoji="0" lang="sv-SE" sz="2000" b="1" i="0" u="none" strike="noStrike" cap="none" normalizeH="0" baseline="0" dirty="0" smtClean="0">
                        <a:ln>
                          <a:noFill/>
                        </a:ln>
                        <a:solidFill>
                          <a:srgbClr val="262626"/>
                        </a:solidFill>
                        <a:effectLst/>
                        <a:latin typeface="Calibri" pitchFamily="34" charset="0"/>
                        <a:cs typeface="Arial" charset="0"/>
                      </a:endParaRPr>
                    </a:p>
                  </a:txBody>
                  <a:tcPr anchor="ctr" horzOverflow="overflow">
                    <a:lnL>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57188" marR="0" lvl="0" indent="0" algn="l" defTabSz="9144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dirty="0" smtClean="0">
                          <a:ln>
                            <a:noFill/>
                          </a:ln>
                          <a:solidFill>
                            <a:srgbClr val="000000"/>
                          </a:solidFill>
                          <a:effectLst/>
                          <a:latin typeface="Calibri" pitchFamily="34" charset="0"/>
                          <a:cs typeface="Arial" charset="0"/>
                        </a:rPr>
                        <a:t>Sammanfattande slutsatser inför budgetprocessen</a:t>
                      </a:r>
                      <a:endParaRPr kumimoji="0" lang="sv-SE" sz="1800" b="0" i="0" u="none" strike="noStrike" cap="none" normalizeH="0" baseline="0" dirty="0" smtClean="0">
                        <a:ln>
                          <a:noFill/>
                        </a:ln>
                        <a:solidFill>
                          <a:srgbClr val="262626"/>
                        </a:solidFill>
                        <a:effectLst/>
                        <a:latin typeface="Calibri" pitchFamily="34" charset="0"/>
                        <a:cs typeface="Arial" charset="0"/>
                      </a:endParaRPr>
                    </a:p>
                  </a:txBody>
                  <a:tcPr anchor="ctr" horzOverflow="overflow">
                    <a:lnL w="38100" cap="flat" cmpd="sng" algn="ctr">
                      <a:solidFill>
                        <a:schemeClr val="bg1"/>
                      </a:solidFill>
                      <a:prstDash val="solid"/>
                      <a:round/>
                      <a:headEnd type="none" w="med" len="med"/>
                      <a:tailEnd type="none" w="med" len="med"/>
                    </a:lnL>
                    <a:lnR>
                      <a:noFill/>
                    </a:lnR>
                    <a:lnT w="38100" cap="flat" cmpd="sng" algn="ctr">
                      <a:solidFill>
                        <a:schemeClr val="bg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Nominering till inriktningsdokument</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solidFill>
                  <a:prstClr val="white"/>
                </a:solidFill>
              </a:rPr>
              <a:pPr/>
              <a:t>38</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pPr marL="361886" indent="-361886">
              <a:spcBef>
                <a:spcPts val="1799"/>
              </a:spcBef>
            </a:pPr>
            <a:r>
              <a:rPr lang="sv-SE" dirty="0" smtClean="0"/>
              <a:t>Slutsatser ifrån uppföljningsrapporter och analyser</a:t>
            </a:r>
          </a:p>
          <a:p>
            <a:pPr marL="361886" indent="-361886">
              <a:spcBef>
                <a:spcPts val="1799"/>
              </a:spcBef>
            </a:pPr>
            <a:r>
              <a:rPr lang="sv-SE" dirty="0" smtClean="0"/>
              <a:t>Slutsatser ifrån boksluts-/budgetkonferens</a:t>
            </a:r>
          </a:p>
          <a:p>
            <a:pPr marL="361886" indent="-361886">
              <a:spcBef>
                <a:spcPts val="1799"/>
              </a:spcBef>
            </a:pPr>
            <a:r>
              <a:rPr lang="sv-SE" dirty="0" smtClean="0"/>
              <a:t>Slutsatser ifrån genomgång av grunduppdrag, KF:s budget och program/planer som man berörs av</a:t>
            </a:r>
          </a:p>
          <a:p>
            <a:pPr marL="361886" indent="-361886">
              <a:spcBef>
                <a:spcPts val="1799"/>
              </a:spcBef>
            </a:pPr>
            <a:r>
              <a:rPr lang="sv-SE" dirty="0" smtClean="0"/>
              <a:t>Sammanfattning av ovanstående</a:t>
            </a:r>
            <a:br>
              <a:rPr lang="sv-SE" dirty="0" smtClean="0"/>
            </a:br>
            <a:r>
              <a:rPr lang="sv-SE" dirty="0" smtClean="0"/>
              <a:t>- vad bör vi lyfta fram i inriktningsdokumentet?</a:t>
            </a:r>
          </a:p>
          <a:p>
            <a:endParaRPr lang="sv-SE" dirty="0"/>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dirty="0"/>
              <a:t>Vad ska beaktas när inriktningen fastställs?</a:t>
            </a:r>
          </a:p>
        </p:txBody>
      </p:sp>
      <p:sp>
        <p:nvSpPr>
          <p:cNvPr id="5" name="Platshållare för sidfot 4"/>
          <p:cNvSpPr>
            <a:spLocks noGrp="1"/>
          </p:cNvSpPr>
          <p:nvPr>
            <p:ph type="ftr" sz="quarter" idx="14"/>
          </p:nvPr>
        </p:nvSpPr>
        <p:spPr/>
        <p:txBody>
          <a:bodyPr/>
          <a:lstStyle/>
          <a:p>
            <a:r>
              <a:rPr lang="en-GB">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5"/>
          </p:nvPr>
        </p:nvSpPr>
        <p:spPr/>
        <p:txBody>
          <a:bodyPr/>
          <a:lstStyle/>
          <a:p>
            <a:fld id="{CCB980A4-8073-2E47-BD49-CDC58DACAC28}" type="slidenum">
              <a:rPr lang="sv-SE">
                <a:solidFill>
                  <a:prstClr val="white"/>
                </a:solidFill>
              </a:rPr>
              <a:pPr/>
              <a:t>39</a:t>
            </a:fld>
            <a:endParaRPr lang="sv-SE" dirty="0">
              <a:solidFill>
                <a:prstClr val="white"/>
              </a:solidFill>
            </a:endParaRPr>
          </a:p>
        </p:txBody>
      </p:sp>
      <p:graphicFrame>
        <p:nvGraphicFramePr>
          <p:cNvPr id="6" name="Diagram 5"/>
          <p:cNvGraphicFramePr/>
          <p:nvPr/>
        </p:nvGraphicFramePr>
        <p:xfrm>
          <a:off x="372535" y="1569162"/>
          <a:ext cx="8444088" cy="4786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Utbildningens syfte</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4</a:t>
            </a:fld>
            <a:endParaRPr lang="sv-SE" dirty="0"/>
          </a:p>
        </p:txBody>
      </p:sp>
      <p:sp>
        <p:nvSpPr>
          <p:cNvPr id="4" name="Platshållare för text 3"/>
          <p:cNvSpPr>
            <a:spLocks noGrp="1"/>
          </p:cNvSpPr>
          <p:nvPr>
            <p:ph type="body" sz="quarter" idx="13"/>
          </p:nvPr>
        </p:nvSpPr>
        <p:spPr>
          <a:xfrm>
            <a:off x="522001" y="1440000"/>
            <a:ext cx="7926675" cy="4694400"/>
          </a:xfrm>
        </p:spPr>
        <p:txBody>
          <a:bodyPr/>
          <a:lstStyle/>
          <a:p>
            <a:pPr marL="361950" indent="-361950"/>
            <a:r>
              <a:rPr lang="sv-SE" dirty="0" smtClean="0"/>
              <a:t>Att tillsammans (presidium och förvaltningschef/bolagschef) få möjlighet att reflektera över och prata om lednings- och styrnings- arbetet med särskilt fokus på planering, uppföljning och kontroll</a:t>
            </a:r>
          </a:p>
          <a:p>
            <a:pPr marL="361950" indent="-361950"/>
            <a:r>
              <a:rPr lang="sv-SE" dirty="0" smtClean="0"/>
              <a:t>Att få ta del av praktiska rekommendationer och exempel</a:t>
            </a:r>
          </a:p>
          <a:p>
            <a:pPr marL="361950" indent="-361950"/>
            <a:r>
              <a:rPr lang="sv-SE" dirty="0" smtClean="0"/>
              <a:t>Att öka intresset för och förmågan att arbeta med styrning, uppföljning och kontroll, vilket i sin tur förväntas bidra till ökad effektivitet och kvalitet i arbetet</a:t>
            </a:r>
          </a:p>
          <a:p>
            <a:endParaRPr lang="sv-SE" dirty="0"/>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emhörning 29"/>
          <p:cNvSpPr/>
          <p:nvPr/>
        </p:nvSpPr>
        <p:spPr>
          <a:xfrm>
            <a:off x="731525" y="2520093"/>
            <a:ext cx="1656895" cy="648622"/>
          </a:xfrm>
          <a:prstGeom prst="homePlat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sp>
        <p:nvSpPr>
          <p:cNvPr id="5" name="Rubrik 4"/>
          <p:cNvSpPr>
            <a:spLocks noGrp="1"/>
          </p:cNvSpPr>
          <p:nvPr>
            <p:ph type="title"/>
          </p:nvPr>
        </p:nvSpPr>
        <p:spPr/>
        <p:txBody>
          <a:bodyPr/>
          <a:lstStyle/>
          <a:p>
            <a:pPr>
              <a:lnSpc>
                <a:spcPct val="100000"/>
              </a:lnSpc>
            </a:pPr>
            <a:r>
              <a:rPr lang="sv-SE" dirty="0" smtClean="0"/>
              <a:t>Styrningen av verksamheten</a:t>
            </a:r>
            <a:br>
              <a:rPr lang="sv-SE" dirty="0" smtClean="0"/>
            </a:br>
            <a:r>
              <a:rPr lang="sv-SE" dirty="0" smtClean="0"/>
              <a:t>- spänner över ett brett register</a:t>
            </a:r>
            <a:endParaRPr lang="sv-SE" dirty="0"/>
          </a:p>
        </p:txBody>
      </p:sp>
      <p:sp>
        <p:nvSpPr>
          <p:cNvPr id="3" name="Platshållare för bildnummer 2"/>
          <p:cNvSpPr>
            <a:spLocks noGrp="1"/>
          </p:cNvSpPr>
          <p:nvPr>
            <p:ph type="sldNum" sz="quarter" idx="15"/>
          </p:nvPr>
        </p:nvSpPr>
        <p:spPr/>
        <p:txBody>
          <a:bodyPr/>
          <a:lstStyle/>
          <a:p>
            <a:fld id="{CCB980A4-8073-2E47-BD49-CDC58DACAC28}" type="slidenum">
              <a:rPr lang="sv-SE" smtClean="0">
                <a:solidFill>
                  <a:prstClr val="white"/>
                </a:solidFill>
              </a:rPr>
              <a:pPr/>
              <a:t>40</a:t>
            </a:fld>
            <a:endParaRPr lang="sv-SE" dirty="0">
              <a:solidFill>
                <a:prstClr val="white"/>
              </a:solidFill>
            </a:endParaRPr>
          </a:p>
        </p:txBody>
      </p:sp>
      <p:sp>
        <p:nvSpPr>
          <p:cNvPr id="6" name="Kub 5"/>
          <p:cNvSpPr/>
          <p:nvPr/>
        </p:nvSpPr>
        <p:spPr>
          <a:xfrm>
            <a:off x="2371352" y="1602026"/>
            <a:ext cx="6430061" cy="5244999"/>
          </a:xfrm>
          <a:prstGeom prst="cube">
            <a:avLst>
              <a:gd name="adj" fmla="val 18166"/>
            </a:avLst>
          </a:prstGeom>
          <a:solidFill>
            <a:srgbClr val="002060"/>
          </a:solidFill>
          <a:ln>
            <a:solidFill>
              <a:schemeClr val="accent2"/>
            </a:solidFill>
          </a:ln>
          <a:effectLst>
            <a:outerShdw blurRad="317500" dist="190500" dir="2700000" algn="tl" rotWithShape="0">
              <a:prstClr val="black">
                <a:alpha val="40000"/>
              </a:prstClr>
            </a:outerShdw>
          </a:effectLst>
          <a:scene3d>
            <a:camera prst="orthographicFront">
              <a:rot lat="17999990" lon="0" rev="0"/>
            </a:camera>
            <a:lightRig rig="threePt" dir="t"/>
          </a:scene3d>
          <a:sp3d>
            <a:bevelT w="127000" h="26035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prstClr val="white"/>
              </a:solidFill>
            </a:endParaRPr>
          </a:p>
        </p:txBody>
      </p:sp>
      <p:sp>
        <p:nvSpPr>
          <p:cNvPr id="14" name="Kub 13"/>
          <p:cNvSpPr/>
          <p:nvPr/>
        </p:nvSpPr>
        <p:spPr>
          <a:xfrm>
            <a:off x="2371341" y="1718656"/>
            <a:ext cx="6437377" cy="2037851"/>
          </a:xfrm>
          <a:prstGeom prst="cube">
            <a:avLst>
              <a:gd name="adj" fmla="val 48712"/>
            </a:avLst>
          </a:prstGeom>
          <a:solidFill>
            <a:srgbClr val="326886"/>
          </a:solidFill>
          <a:ln>
            <a:solidFill>
              <a:schemeClr val="accent2"/>
            </a:solidFill>
          </a:ln>
          <a:effectLst/>
          <a:scene3d>
            <a:camera prst="orthographicFront">
              <a:rot lat="17999990" lon="0" rev="0"/>
            </a:camera>
            <a:lightRig rig="threePt" dir="t"/>
          </a:scene3d>
          <a:sp3d>
            <a:bevelT w="127000" h="26035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sp>
        <p:nvSpPr>
          <p:cNvPr id="15" name="Kub 14"/>
          <p:cNvSpPr/>
          <p:nvPr/>
        </p:nvSpPr>
        <p:spPr>
          <a:xfrm>
            <a:off x="2384730" y="1072511"/>
            <a:ext cx="6437377" cy="2051235"/>
          </a:xfrm>
          <a:prstGeom prst="cube">
            <a:avLst>
              <a:gd name="adj" fmla="val 51192"/>
            </a:avLst>
          </a:prstGeom>
          <a:solidFill>
            <a:schemeClr val="accent3">
              <a:lumMod val="75000"/>
            </a:schemeClr>
          </a:solidFill>
          <a:ln>
            <a:solidFill>
              <a:schemeClr val="accent2"/>
            </a:solidFill>
          </a:ln>
          <a:effectLst/>
          <a:scene3d>
            <a:camera prst="orthographicFront">
              <a:rot lat="17999990" lon="0" rev="0"/>
            </a:camera>
            <a:lightRig rig="threePt" dir="t"/>
          </a:scene3d>
          <a:sp3d>
            <a:bevelT w="127000" h="26035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sp>
        <p:nvSpPr>
          <p:cNvPr id="12" name="textruta 11"/>
          <p:cNvSpPr txBox="1"/>
          <p:nvPr/>
        </p:nvSpPr>
        <p:spPr>
          <a:xfrm>
            <a:off x="2362079" y="2215835"/>
            <a:ext cx="5469828" cy="338554"/>
          </a:xfrm>
          <a:prstGeom prst="rect">
            <a:avLst/>
          </a:prstGeom>
          <a:noFill/>
        </p:spPr>
        <p:txBody>
          <a:bodyPr wrap="square" rtlCol="0">
            <a:spAutoFit/>
          </a:bodyPr>
          <a:lstStyle/>
          <a:p>
            <a:pPr algn="ctr"/>
            <a:r>
              <a:rPr lang="sv-SE" sz="1600" b="1" spc="300" dirty="0" smtClean="0">
                <a:solidFill>
                  <a:srgbClr val="575757"/>
                </a:solidFill>
                <a:cs typeface="Arial" panose="020B0604020202020204" pitchFamily="34" charset="0"/>
              </a:rPr>
              <a:t>Utveckling år/mandatperiod</a:t>
            </a:r>
          </a:p>
        </p:txBody>
      </p:sp>
      <p:sp>
        <p:nvSpPr>
          <p:cNvPr id="11" name="textruta 10"/>
          <p:cNvSpPr txBox="1"/>
          <p:nvPr/>
        </p:nvSpPr>
        <p:spPr>
          <a:xfrm>
            <a:off x="3663473" y="2875240"/>
            <a:ext cx="3012363" cy="338554"/>
          </a:xfrm>
          <a:prstGeom prst="rect">
            <a:avLst/>
          </a:prstGeom>
          <a:noFill/>
        </p:spPr>
        <p:txBody>
          <a:bodyPr wrap="none" rtlCol="0">
            <a:spAutoFit/>
          </a:bodyPr>
          <a:lstStyle/>
          <a:p>
            <a:pPr algn="ctr"/>
            <a:r>
              <a:rPr lang="sv-SE" sz="1600" b="1" spc="300" dirty="0" smtClean="0">
                <a:solidFill>
                  <a:srgbClr val="727BA0">
                    <a:lumMod val="50000"/>
                  </a:srgbClr>
                </a:solidFill>
                <a:cs typeface="Arial" panose="020B0604020202020204" pitchFamily="34" charset="0"/>
              </a:rPr>
              <a:t>Långsiktig inriktning</a:t>
            </a:r>
          </a:p>
        </p:txBody>
      </p:sp>
      <p:sp>
        <p:nvSpPr>
          <p:cNvPr id="16" name="textruta 15"/>
          <p:cNvSpPr txBox="1"/>
          <p:nvPr/>
        </p:nvSpPr>
        <p:spPr>
          <a:xfrm>
            <a:off x="731756" y="3967624"/>
            <a:ext cx="1630575" cy="1569660"/>
          </a:xfrm>
          <a:prstGeom prst="rect">
            <a:avLst/>
          </a:prstGeom>
          <a:noFill/>
        </p:spPr>
        <p:txBody>
          <a:bodyPr wrap="none" rtlCol="0">
            <a:spAutoFit/>
          </a:bodyPr>
          <a:lstStyle/>
          <a:p>
            <a:pPr algn="r"/>
            <a:r>
              <a:rPr lang="sv-SE" sz="1600" b="1" dirty="0" smtClean="0">
                <a:solidFill>
                  <a:srgbClr val="575757"/>
                </a:solidFill>
                <a:cs typeface="Arial" panose="020B0604020202020204" pitchFamily="34" charset="0"/>
              </a:rPr>
              <a:t>Reglemente</a:t>
            </a:r>
          </a:p>
          <a:p>
            <a:pPr algn="r"/>
            <a:r>
              <a:rPr lang="sv-SE" sz="1600" b="1" dirty="0" smtClean="0">
                <a:solidFill>
                  <a:srgbClr val="575757"/>
                </a:solidFill>
                <a:cs typeface="Arial" panose="020B0604020202020204" pitchFamily="34" charset="0"/>
              </a:rPr>
              <a:t>Ägardirektiv</a:t>
            </a:r>
          </a:p>
          <a:p>
            <a:pPr algn="r"/>
            <a:r>
              <a:rPr lang="sv-SE" sz="1600" b="1" dirty="0" smtClean="0">
                <a:solidFill>
                  <a:srgbClr val="575757"/>
                </a:solidFill>
                <a:cs typeface="Arial" panose="020B0604020202020204" pitchFamily="34" charset="0"/>
              </a:rPr>
              <a:t>Bolagsordning</a:t>
            </a:r>
          </a:p>
          <a:p>
            <a:pPr algn="r"/>
            <a:r>
              <a:rPr lang="sv-SE" sz="1600" b="1" dirty="0" smtClean="0">
                <a:solidFill>
                  <a:srgbClr val="575757"/>
                </a:solidFill>
                <a:cs typeface="Arial" panose="020B0604020202020204" pitchFamily="34" charset="0"/>
              </a:rPr>
              <a:t>Lagstiftning</a:t>
            </a:r>
          </a:p>
          <a:p>
            <a:pPr algn="r"/>
            <a:r>
              <a:rPr lang="sv-SE" sz="1600" b="1" dirty="0" smtClean="0">
                <a:solidFill>
                  <a:srgbClr val="575757"/>
                </a:solidFill>
                <a:cs typeface="Arial" panose="020B0604020202020204" pitchFamily="34" charset="0"/>
              </a:rPr>
              <a:t>Reglerande</a:t>
            </a:r>
          </a:p>
          <a:p>
            <a:pPr algn="r"/>
            <a:r>
              <a:rPr lang="sv-SE" sz="1600" b="1" dirty="0" smtClean="0">
                <a:solidFill>
                  <a:srgbClr val="575757"/>
                </a:solidFill>
                <a:cs typeface="Arial" panose="020B0604020202020204" pitchFamily="34" charset="0"/>
              </a:rPr>
              <a:t>dokument</a:t>
            </a:r>
          </a:p>
        </p:txBody>
      </p:sp>
      <p:sp>
        <p:nvSpPr>
          <p:cNvPr id="17" name="textruta 16"/>
          <p:cNvSpPr txBox="1"/>
          <p:nvPr/>
        </p:nvSpPr>
        <p:spPr>
          <a:xfrm>
            <a:off x="1342346" y="2697148"/>
            <a:ext cx="1027845" cy="584775"/>
          </a:xfrm>
          <a:prstGeom prst="rect">
            <a:avLst/>
          </a:prstGeom>
          <a:noFill/>
        </p:spPr>
        <p:txBody>
          <a:bodyPr wrap="none" rtlCol="0">
            <a:spAutoFit/>
          </a:bodyPr>
          <a:lstStyle/>
          <a:p>
            <a:pPr algn="r"/>
            <a:r>
              <a:rPr lang="sv-SE" sz="1600" b="1" dirty="0" smtClean="0">
                <a:solidFill>
                  <a:srgbClr val="575757"/>
                </a:solidFill>
                <a:cs typeface="Arial" panose="020B0604020202020204" pitchFamily="34" charset="0"/>
              </a:rPr>
              <a:t>Program</a:t>
            </a:r>
          </a:p>
          <a:p>
            <a:pPr algn="r"/>
            <a:r>
              <a:rPr lang="sv-SE" sz="1600" b="1" dirty="0" smtClean="0">
                <a:solidFill>
                  <a:srgbClr val="575757"/>
                </a:solidFill>
                <a:cs typeface="Arial" panose="020B0604020202020204" pitchFamily="34" charset="0"/>
              </a:rPr>
              <a:t>Planer</a:t>
            </a:r>
          </a:p>
        </p:txBody>
      </p:sp>
      <p:sp>
        <p:nvSpPr>
          <p:cNvPr id="37" name="textruta 36"/>
          <p:cNvSpPr txBox="1"/>
          <p:nvPr/>
        </p:nvSpPr>
        <p:spPr>
          <a:xfrm>
            <a:off x="629793" y="2062264"/>
            <a:ext cx="1774651" cy="584775"/>
          </a:xfrm>
          <a:prstGeom prst="rect">
            <a:avLst/>
          </a:prstGeom>
          <a:noFill/>
        </p:spPr>
        <p:txBody>
          <a:bodyPr wrap="square" rtlCol="0">
            <a:spAutoFit/>
          </a:bodyPr>
          <a:lstStyle/>
          <a:p>
            <a:pPr algn="r"/>
            <a:r>
              <a:rPr lang="sv-SE" sz="1600" b="1" dirty="0" smtClean="0">
                <a:solidFill>
                  <a:srgbClr val="575757"/>
                </a:solidFill>
                <a:cs typeface="Arial" panose="020B0604020202020204" pitchFamily="34" charset="0"/>
              </a:rPr>
              <a:t>KF:s budget</a:t>
            </a:r>
          </a:p>
          <a:p>
            <a:pPr algn="r"/>
            <a:r>
              <a:rPr lang="sv-SE" sz="1600" b="1" dirty="0" smtClean="0">
                <a:solidFill>
                  <a:srgbClr val="575757"/>
                </a:solidFill>
                <a:cs typeface="Arial" panose="020B0604020202020204" pitchFamily="34" charset="0"/>
              </a:rPr>
              <a:t>Löpande beslut</a:t>
            </a:r>
          </a:p>
        </p:txBody>
      </p:sp>
      <p:sp>
        <p:nvSpPr>
          <p:cNvPr id="10" name="textruta 9"/>
          <p:cNvSpPr txBox="1"/>
          <p:nvPr/>
        </p:nvSpPr>
        <p:spPr>
          <a:xfrm>
            <a:off x="2478136" y="3968232"/>
            <a:ext cx="5297333" cy="954107"/>
          </a:xfrm>
          <a:prstGeom prst="rect">
            <a:avLst/>
          </a:prstGeom>
          <a:noFill/>
        </p:spPr>
        <p:txBody>
          <a:bodyPr wrap="square" rtlCol="0">
            <a:spAutoFit/>
          </a:bodyPr>
          <a:lstStyle/>
          <a:p>
            <a:pPr algn="ctr"/>
            <a:r>
              <a:rPr lang="sv-SE" sz="2800" b="1" spc="300" dirty="0" smtClean="0">
                <a:solidFill>
                  <a:prstClr val="white"/>
                </a:solidFill>
                <a:cs typeface="Arial" panose="020B0604020202020204" pitchFamily="34" charset="0"/>
              </a:rPr>
              <a:t>Verksamhetens grunduppdrag</a:t>
            </a:r>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smtClean="0"/>
              <a:t>Olika begrepp i KF:s budget</a:t>
            </a:r>
            <a:endParaRPr lang="sv-SE" dirty="0"/>
          </a:p>
        </p:txBody>
      </p:sp>
      <p:sp>
        <p:nvSpPr>
          <p:cNvPr id="4" name="Platshållare för bildnummer 3"/>
          <p:cNvSpPr>
            <a:spLocks noGrp="1"/>
          </p:cNvSpPr>
          <p:nvPr>
            <p:ph type="sldNum" sz="quarter" idx="14"/>
          </p:nvPr>
        </p:nvSpPr>
        <p:spPr/>
        <p:txBody>
          <a:bodyPr/>
          <a:lstStyle/>
          <a:p>
            <a:fld id="{CCB980A4-8073-2E47-BD49-CDC58DACAC28}" type="slidenum">
              <a:rPr lang="sv-SE" smtClean="0">
                <a:solidFill>
                  <a:prstClr val="white"/>
                </a:solidFill>
              </a:rPr>
              <a:pPr/>
              <a:t>41</a:t>
            </a:fld>
            <a:endParaRPr lang="sv-SE" dirty="0">
              <a:solidFill>
                <a:prstClr val="white"/>
              </a:solidFill>
            </a:endParaRPr>
          </a:p>
        </p:txBody>
      </p:sp>
      <p:sp>
        <p:nvSpPr>
          <p:cNvPr id="5" name="Platshållare för sidfot 4"/>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graphicFrame>
        <p:nvGraphicFramePr>
          <p:cNvPr id="8" name="Tabell 7"/>
          <p:cNvGraphicFramePr>
            <a:graphicFrameLocks noGrp="1"/>
          </p:cNvGraphicFramePr>
          <p:nvPr/>
        </p:nvGraphicFramePr>
        <p:xfrm>
          <a:off x="558140" y="1170775"/>
          <a:ext cx="7849589" cy="4560113"/>
        </p:xfrm>
        <a:graphic>
          <a:graphicData uri="http://schemas.openxmlformats.org/drawingml/2006/table">
            <a:tbl>
              <a:tblPr firstRow="1" bandRow="1">
                <a:tableStyleId>{5C22544A-7EE6-4342-B048-85BDC9FD1C3A}</a:tableStyleId>
              </a:tblPr>
              <a:tblGrid>
                <a:gridCol w="2709091"/>
                <a:gridCol w="5140498"/>
              </a:tblGrid>
              <a:tr h="419906">
                <a:tc>
                  <a:txBody>
                    <a:bodyPr/>
                    <a:lstStyle/>
                    <a:p>
                      <a:r>
                        <a:rPr lang="sv-SE" sz="1800" dirty="0" smtClean="0">
                          <a:solidFill>
                            <a:schemeClr val="tx1">
                              <a:lumMod val="50000"/>
                            </a:schemeClr>
                          </a:solidFill>
                        </a:rPr>
                        <a:t>Begrepp</a:t>
                      </a:r>
                      <a:endParaRPr lang="sv-SE" sz="1800" dirty="0">
                        <a:solidFill>
                          <a:schemeClr val="tx1">
                            <a:lumMod val="50000"/>
                          </a:schemeClr>
                        </a:solidFill>
                      </a:endParaRPr>
                    </a:p>
                  </a:txBody>
                  <a:tcPr/>
                </a:tc>
                <a:tc>
                  <a:txBody>
                    <a:bodyPr/>
                    <a:lstStyle/>
                    <a:p>
                      <a:endParaRPr lang="sv-SE" sz="1800" dirty="0">
                        <a:solidFill>
                          <a:schemeClr val="tx1">
                            <a:lumMod val="50000"/>
                          </a:schemeClr>
                        </a:solidFill>
                      </a:endParaRPr>
                    </a:p>
                  </a:txBody>
                  <a:tcPr/>
                </a:tc>
              </a:tr>
              <a:tr h="650899">
                <a:tc>
                  <a:txBody>
                    <a:bodyPr/>
                    <a:lstStyle/>
                    <a:p>
                      <a:r>
                        <a:rPr lang="sv-SE" sz="1800" dirty="0" smtClean="0">
                          <a:solidFill>
                            <a:schemeClr val="tx1">
                              <a:lumMod val="50000"/>
                            </a:schemeClr>
                          </a:solidFill>
                        </a:rPr>
                        <a:t>Mål</a:t>
                      </a:r>
                      <a:endParaRPr lang="sv-SE" sz="1800" dirty="0">
                        <a:solidFill>
                          <a:schemeClr val="tx1">
                            <a:lumMod val="50000"/>
                          </a:schemeClr>
                        </a:solidFill>
                      </a:endParaRPr>
                    </a:p>
                  </a:txBody>
                  <a:tcPr/>
                </a:tc>
                <a:tc>
                  <a:txBody>
                    <a:bodyPr/>
                    <a:lstStyle/>
                    <a:p>
                      <a:r>
                        <a:rPr lang="sv-SE" sz="1800" dirty="0" smtClean="0">
                          <a:solidFill>
                            <a:schemeClr val="tx1">
                              <a:lumMod val="50000"/>
                            </a:schemeClr>
                          </a:solidFill>
                        </a:rPr>
                        <a:t>16 i budget 2016, som nämnd/styrelse ska värdera</a:t>
                      </a:r>
                      <a:endParaRPr lang="sv-SE" sz="1800" dirty="0">
                        <a:solidFill>
                          <a:schemeClr val="tx1">
                            <a:lumMod val="50000"/>
                          </a:schemeClr>
                        </a:solidFill>
                      </a:endParaRPr>
                    </a:p>
                  </a:txBody>
                  <a:tcPr/>
                </a:tc>
              </a:tr>
              <a:tr h="1334317">
                <a:tc>
                  <a:txBody>
                    <a:bodyPr/>
                    <a:lstStyle/>
                    <a:p>
                      <a:r>
                        <a:rPr lang="sv-SE" sz="1800" dirty="0" smtClean="0">
                          <a:solidFill>
                            <a:schemeClr val="tx1">
                              <a:lumMod val="50000"/>
                            </a:schemeClr>
                          </a:solidFill>
                        </a:rPr>
                        <a:t>Uppdrag</a:t>
                      </a:r>
                      <a:endParaRPr lang="sv-SE" sz="1800" dirty="0">
                        <a:solidFill>
                          <a:schemeClr val="tx1">
                            <a:lumMod val="50000"/>
                          </a:schemeClr>
                        </a:solidFill>
                      </a:endParaRPr>
                    </a:p>
                  </a:txBody>
                  <a:tcPr/>
                </a:tc>
                <a:tc>
                  <a:txBody>
                    <a:bodyPr/>
                    <a:lstStyle/>
                    <a:p>
                      <a:r>
                        <a:rPr lang="sv-SE" sz="1800" dirty="0" smtClean="0">
                          <a:solidFill>
                            <a:schemeClr val="tx1">
                              <a:lumMod val="50000"/>
                            </a:schemeClr>
                          </a:solidFill>
                        </a:rPr>
                        <a:t>48 i budget 2016 – vissa ska genomföras av alla antingen under året eller mandatperioden. Vissa är riktade till specifika nämnder/styrelser. KS beslutar om vilka</a:t>
                      </a:r>
                      <a:endParaRPr lang="sv-SE" sz="1800" dirty="0">
                        <a:solidFill>
                          <a:schemeClr val="tx1">
                            <a:lumMod val="50000"/>
                          </a:schemeClr>
                        </a:solidFill>
                      </a:endParaRPr>
                    </a:p>
                  </a:txBody>
                  <a:tcPr/>
                </a:tc>
              </a:tr>
              <a:tr h="633099">
                <a:tc>
                  <a:txBody>
                    <a:bodyPr/>
                    <a:lstStyle/>
                    <a:p>
                      <a:r>
                        <a:rPr lang="sv-SE" sz="1800" dirty="0" smtClean="0">
                          <a:solidFill>
                            <a:schemeClr val="tx1">
                              <a:lumMod val="50000"/>
                            </a:schemeClr>
                          </a:solidFill>
                        </a:rPr>
                        <a:t>Inriktningar</a:t>
                      </a:r>
                      <a:endParaRPr lang="sv-SE" sz="1800" dirty="0">
                        <a:solidFill>
                          <a:schemeClr val="tx1">
                            <a:lumMod val="50000"/>
                          </a:schemeClr>
                        </a:solidFill>
                      </a:endParaRPr>
                    </a:p>
                  </a:txBody>
                  <a:tcPr/>
                </a:tc>
                <a:tc>
                  <a:txBody>
                    <a:bodyPr/>
                    <a:lstStyle/>
                    <a:p>
                      <a:r>
                        <a:rPr lang="sv-SE" sz="1800" dirty="0" smtClean="0">
                          <a:solidFill>
                            <a:schemeClr val="tx1">
                              <a:lumMod val="50000"/>
                            </a:schemeClr>
                          </a:solidFill>
                        </a:rPr>
                        <a:t>Beskriver hur man ska arbeta för att uppnå målen</a:t>
                      </a:r>
                      <a:endParaRPr lang="sv-SE" sz="1800" dirty="0">
                        <a:solidFill>
                          <a:schemeClr val="tx1">
                            <a:lumMod val="50000"/>
                          </a:schemeClr>
                        </a:solidFill>
                      </a:endParaRPr>
                    </a:p>
                  </a:txBody>
                  <a:tcPr/>
                </a:tc>
              </a:tr>
              <a:tr h="1514911">
                <a:tc>
                  <a:txBody>
                    <a:bodyPr/>
                    <a:lstStyle/>
                    <a:p>
                      <a:r>
                        <a:rPr lang="sv-SE" sz="1800" dirty="0" smtClean="0">
                          <a:solidFill>
                            <a:schemeClr val="tx1">
                              <a:lumMod val="50000"/>
                            </a:schemeClr>
                          </a:solidFill>
                        </a:rPr>
                        <a:t>Processägare</a:t>
                      </a:r>
                      <a:endParaRPr lang="sv-SE" sz="1800" dirty="0">
                        <a:solidFill>
                          <a:schemeClr val="tx1">
                            <a:lumMod val="50000"/>
                          </a:schemeClr>
                        </a:solidFill>
                      </a:endParaRPr>
                    </a:p>
                  </a:txBody>
                  <a:tcPr/>
                </a:tc>
                <a:tc>
                  <a:txBody>
                    <a:bodyPr/>
                    <a:lstStyle/>
                    <a:p>
                      <a:r>
                        <a:rPr lang="sv-SE" sz="1800" kern="1200" dirty="0" smtClean="0">
                          <a:solidFill>
                            <a:schemeClr val="tx1">
                              <a:lumMod val="50000"/>
                            </a:schemeClr>
                          </a:solidFill>
                          <a:latin typeface="+mn-lt"/>
                          <a:ea typeface="+mn-ea"/>
                          <a:cs typeface="+mn-cs"/>
                        </a:rPr>
                        <a:t>För varje mål utses en processägare som har en samordnande, uppföljande och ledande roll för att nå målet.</a:t>
                      </a:r>
                      <a:endParaRPr lang="sv-SE" sz="1800" dirty="0">
                        <a:solidFill>
                          <a:schemeClr val="tx1">
                            <a:lumMod val="50000"/>
                          </a:schemeClr>
                        </a:solidFill>
                      </a:endParaRPr>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4"/>
          <p:cNvSpPr>
            <a:spLocks noGrp="1" noChangeArrowheads="1"/>
          </p:cNvSpPr>
          <p:nvPr>
            <p:ph type="title"/>
          </p:nvPr>
        </p:nvSpPr>
        <p:spPr bwMode="auto">
          <a:xfrm>
            <a:off x="522003" y="416331"/>
            <a:ext cx="6738951" cy="695069"/>
          </a:xfrm>
          <a:ln>
            <a:miter lim="800000"/>
            <a:headEnd/>
            <a:tailEnd/>
          </a:ln>
        </p:spPr>
        <p:txBody>
          <a:bodyPr vert="horz" wrap="square" lIns="91424" tIns="45712" rIns="91424" bIns="45712" numCol="1" anchorCtr="0" compatLnSpc="1">
            <a:prstTxWarp prst="textNoShape">
              <a:avLst/>
            </a:prstTxWarp>
          </a:bodyPr>
          <a:lstStyle/>
          <a:p>
            <a:r>
              <a:rPr lang="sv-SE" dirty="0" smtClean="0"/>
              <a:t>Värdering av KF:s budgetmål</a:t>
            </a:r>
            <a:endParaRPr lang="en-US" dirty="0" smtClean="0"/>
          </a:p>
        </p:txBody>
      </p:sp>
      <p:graphicFrame>
        <p:nvGraphicFramePr>
          <p:cNvPr id="4" name="Platshållare för innehåll 3"/>
          <p:cNvGraphicFramePr>
            <a:graphicFrameLocks noGrp="1"/>
          </p:cNvGraphicFramePr>
          <p:nvPr>
            <p:ph type="pic" sz="quarter" idx="13"/>
          </p:nvPr>
        </p:nvGraphicFramePr>
        <p:xfrm>
          <a:off x="176215" y="1128156"/>
          <a:ext cx="8783637" cy="5028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03253" y="915081"/>
            <a:ext cx="8420116" cy="695069"/>
          </a:xfrm>
        </p:spPr>
        <p:txBody>
          <a:bodyPr/>
          <a:lstStyle/>
          <a:p>
            <a:pPr>
              <a:lnSpc>
                <a:spcPct val="100000"/>
              </a:lnSpc>
            </a:pPr>
            <a:r>
              <a:rPr lang="sv-SE" dirty="0" smtClean="0"/>
              <a:t>Viktigt att prioritera</a:t>
            </a:r>
            <a:br>
              <a:rPr lang="sv-SE" dirty="0" smtClean="0"/>
            </a:br>
            <a:r>
              <a:rPr lang="sv-SE" dirty="0" smtClean="0">
                <a:solidFill>
                  <a:srgbClr val="2C2C2C"/>
                </a:solidFill>
              </a:rPr>
              <a:t>för ökat fokus i verksamhet</a:t>
            </a:r>
            <a:br>
              <a:rPr lang="sv-SE" dirty="0" smtClean="0">
                <a:solidFill>
                  <a:srgbClr val="2C2C2C"/>
                </a:solidFill>
              </a:rPr>
            </a:br>
            <a:endParaRPr lang="sv-SE" dirty="0">
              <a:solidFill>
                <a:srgbClr val="2C2C2C"/>
              </a:solidFill>
            </a:endParaRPr>
          </a:p>
        </p:txBody>
      </p:sp>
      <p:sp>
        <p:nvSpPr>
          <p:cNvPr id="3" name="Platshållare för bildnummer 2"/>
          <p:cNvSpPr>
            <a:spLocks noGrp="1"/>
          </p:cNvSpPr>
          <p:nvPr>
            <p:ph type="sldNum" sz="quarter" idx="14"/>
          </p:nvPr>
        </p:nvSpPr>
        <p:spPr/>
        <p:txBody>
          <a:bodyPr/>
          <a:lstStyle/>
          <a:p>
            <a:fld id="{CCB980A4-8073-2E47-BD49-CDC58DACAC28}" type="slidenum">
              <a:rPr lang="sv-SE" smtClean="0">
                <a:solidFill>
                  <a:prstClr val="white"/>
                </a:solidFill>
              </a:rPr>
              <a:pPr/>
              <a:t>43</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pic>
        <p:nvPicPr>
          <p:cNvPr id="1027" name="Picture 3"/>
          <p:cNvPicPr>
            <a:picLocks noChangeAspect="1" noChangeArrowheads="1"/>
          </p:cNvPicPr>
          <p:nvPr/>
        </p:nvPicPr>
        <p:blipFill>
          <a:blip r:embed="rId2"/>
          <a:srcRect/>
          <a:stretch>
            <a:fillRect/>
          </a:stretch>
        </p:blipFill>
        <p:spPr bwMode="auto">
          <a:xfrm>
            <a:off x="225630" y="1650667"/>
            <a:ext cx="8716489" cy="4529163"/>
          </a:xfrm>
          <a:prstGeom prst="rect">
            <a:avLst/>
          </a:prstGeom>
          <a:noFill/>
          <a:ln w="9525">
            <a:noFill/>
            <a:miter lim="800000"/>
            <a:headEnd/>
            <a:tailEnd/>
          </a:ln>
        </p:spPr>
      </p:pic>
      <p:graphicFrame>
        <p:nvGraphicFramePr>
          <p:cNvPr id="6" name="Tabell 5"/>
          <p:cNvGraphicFramePr>
            <a:graphicFrameLocks noGrp="1"/>
          </p:cNvGraphicFramePr>
          <p:nvPr/>
        </p:nvGraphicFramePr>
        <p:xfrm>
          <a:off x="3443844" y="4840846"/>
          <a:ext cx="5400001" cy="1232809"/>
        </p:xfrm>
        <a:graphic>
          <a:graphicData uri="http://schemas.openxmlformats.org/drawingml/2006/table">
            <a:tbl>
              <a:tblPr firstRow="1" bandRow="1">
                <a:effectLst>
                  <a:outerShdw blurRad="50800" dist="38100" dir="5400000" algn="t" rotWithShape="0">
                    <a:prstClr val="black">
                      <a:alpha val="40000"/>
                    </a:prstClr>
                  </a:outerShdw>
                </a:effectLst>
                <a:tableStyleId>{5940675A-B579-460E-94D1-54222C63F5DA}</a:tableStyleId>
              </a:tblPr>
              <a:tblGrid>
                <a:gridCol w="2814452"/>
                <a:gridCol w="878774"/>
                <a:gridCol w="819398"/>
                <a:gridCol w="887377"/>
              </a:tblGrid>
              <a:tr h="217893">
                <a:tc>
                  <a:txBody>
                    <a:bodyPr/>
                    <a:lstStyle/>
                    <a:p>
                      <a:r>
                        <a:rPr lang="sv-SE" sz="1800" b="1" dirty="0" smtClean="0">
                          <a:solidFill>
                            <a:srgbClr val="2C2C2C"/>
                          </a:solidFill>
                        </a:rPr>
                        <a:t>Antal mål </a:t>
                      </a:r>
                      <a:endParaRPr lang="sv-SE" sz="1800" b="1" dirty="0">
                        <a:solidFill>
                          <a:srgbClr val="2C2C2C"/>
                        </a:solidFill>
                      </a:endParaRPr>
                    </a:p>
                  </a:txBody>
                  <a:tcPr>
                    <a:solidFill>
                      <a:schemeClr val="bg1"/>
                    </a:solidFill>
                  </a:tcPr>
                </a:tc>
                <a:tc>
                  <a:txBody>
                    <a:bodyPr/>
                    <a:lstStyle/>
                    <a:p>
                      <a:r>
                        <a:rPr lang="sv-SE" sz="1800" b="1" dirty="0" smtClean="0">
                          <a:solidFill>
                            <a:srgbClr val="2C2C2C"/>
                          </a:solidFill>
                        </a:rPr>
                        <a:t>2-3</a:t>
                      </a:r>
                      <a:endParaRPr lang="sv-SE" sz="1800" b="1" dirty="0">
                        <a:solidFill>
                          <a:srgbClr val="2C2C2C"/>
                        </a:solidFill>
                      </a:endParaRPr>
                    </a:p>
                  </a:txBody>
                  <a:tcPr>
                    <a:solidFill>
                      <a:schemeClr val="bg1"/>
                    </a:solidFill>
                  </a:tcPr>
                </a:tc>
                <a:tc>
                  <a:txBody>
                    <a:bodyPr/>
                    <a:lstStyle/>
                    <a:p>
                      <a:r>
                        <a:rPr lang="sv-SE" sz="1800" b="1" dirty="0" smtClean="0">
                          <a:solidFill>
                            <a:srgbClr val="2C2C2C"/>
                          </a:solidFill>
                        </a:rPr>
                        <a:t>4-10</a:t>
                      </a:r>
                      <a:endParaRPr lang="sv-SE" sz="1800" b="1" dirty="0">
                        <a:solidFill>
                          <a:srgbClr val="2C2C2C"/>
                        </a:solidFill>
                      </a:endParaRPr>
                    </a:p>
                  </a:txBody>
                  <a:tcPr>
                    <a:solidFill>
                      <a:schemeClr val="bg1"/>
                    </a:solidFill>
                  </a:tcPr>
                </a:tc>
                <a:tc>
                  <a:txBody>
                    <a:bodyPr/>
                    <a:lstStyle/>
                    <a:p>
                      <a:r>
                        <a:rPr lang="sv-SE" sz="1800" b="1" dirty="0" smtClean="0">
                          <a:solidFill>
                            <a:srgbClr val="2C2C2C"/>
                          </a:solidFill>
                        </a:rPr>
                        <a:t>11-20</a:t>
                      </a:r>
                      <a:endParaRPr lang="sv-SE" sz="1800" b="1" dirty="0">
                        <a:solidFill>
                          <a:srgbClr val="2C2C2C"/>
                        </a:solidFill>
                      </a:endParaRPr>
                    </a:p>
                  </a:txBody>
                  <a:tcPr>
                    <a:solidFill>
                      <a:schemeClr val="bg1"/>
                    </a:solidFill>
                  </a:tcPr>
                </a:tc>
              </a:tr>
              <a:tr h="867049">
                <a:tc>
                  <a:txBody>
                    <a:bodyPr/>
                    <a:lstStyle/>
                    <a:p>
                      <a:r>
                        <a:rPr lang="sv-SE" sz="1600" dirty="0" smtClean="0">
                          <a:solidFill>
                            <a:srgbClr val="2C2C2C"/>
                          </a:solidFill>
                        </a:rPr>
                        <a:t>Antal</a:t>
                      </a:r>
                      <a:r>
                        <a:rPr lang="sv-SE" sz="1600" baseline="0" dirty="0" smtClean="0">
                          <a:solidFill>
                            <a:srgbClr val="2C2C2C"/>
                          </a:solidFill>
                        </a:rPr>
                        <a:t> mål som verksamheten lyckas nå med framgång </a:t>
                      </a:r>
                      <a:endParaRPr lang="sv-SE" sz="1600" dirty="0">
                        <a:solidFill>
                          <a:srgbClr val="2C2C2C"/>
                        </a:solidFill>
                      </a:endParaRPr>
                    </a:p>
                  </a:txBody>
                  <a:tcPr>
                    <a:solidFill>
                      <a:schemeClr val="bg1"/>
                    </a:solidFill>
                  </a:tcPr>
                </a:tc>
                <a:tc>
                  <a:txBody>
                    <a:bodyPr/>
                    <a:lstStyle/>
                    <a:p>
                      <a:r>
                        <a:rPr lang="sv-SE" sz="1800" dirty="0" smtClean="0">
                          <a:solidFill>
                            <a:srgbClr val="2C2C2C"/>
                          </a:solidFill>
                        </a:rPr>
                        <a:t>2-3</a:t>
                      </a:r>
                      <a:endParaRPr lang="sv-SE" sz="1800" dirty="0">
                        <a:solidFill>
                          <a:srgbClr val="2C2C2C"/>
                        </a:solidFill>
                      </a:endParaRPr>
                    </a:p>
                  </a:txBody>
                  <a:tcPr>
                    <a:solidFill>
                      <a:schemeClr val="bg1"/>
                    </a:solidFill>
                  </a:tcPr>
                </a:tc>
                <a:tc>
                  <a:txBody>
                    <a:bodyPr/>
                    <a:lstStyle/>
                    <a:p>
                      <a:r>
                        <a:rPr lang="sv-SE" sz="1800" dirty="0" smtClean="0">
                          <a:solidFill>
                            <a:srgbClr val="2C2C2C"/>
                          </a:solidFill>
                        </a:rPr>
                        <a:t>1-2</a:t>
                      </a:r>
                      <a:endParaRPr lang="sv-SE" sz="1800" dirty="0">
                        <a:solidFill>
                          <a:srgbClr val="2C2C2C"/>
                        </a:solidFill>
                      </a:endParaRPr>
                    </a:p>
                  </a:txBody>
                  <a:tcPr>
                    <a:solidFill>
                      <a:schemeClr val="bg1"/>
                    </a:solidFill>
                  </a:tcPr>
                </a:tc>
                <a:tc>
                  <a:txBody>
                    <a:bodyPr/>
                    <a:lstStyle/>
                    <a:p>
                      <a:r>
                        <a:rPr lang="sv-SE" sz="1800" dirty="0" smtClean="0">
                          <a:solidFill>
                            <a:srgbClr val="2C2C2C"/>
                          </a:solidFill>
                        </a:rPr>
                        <a:t>0</a:t>
                      </a:r>
                      <a:endParaRPr lang="sv-SE" sz="1800" dirty="0">
                        <a:solidFill>
                          <a:srgbClr val="2C2C2C"/>
                        </a:solidFill>
                      </a:endParaRPr>
                    </a:p>
                  </a:txBody>
                  <a:tcPr>
                    <a:solidFill>
                      <a:schemeClr val="bg1"/>
                    </a:solidFill>
                  </a:tcPr>
                </a:tc>
              </a:tr>
            </a:tbl>
          </a:graphicData>
        </a:graphic>
      </p:graphicFrame>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6"/>
          <p:cNvGrpSpPr/>
          <p:nvPr/>
        </p:nvGrpSpPr>
        <p:grpSpPr>
          <a:xfrm>
            <a:off x="419593" y="886360"/>
            <a:ext cx="8581903" cy="4891052"/>
            <a:chOff x="1523999" y="1397000"/>
            <a:chExt cx="7529546" cy="4291280"/>
          </a:xfrm>
        </p:grpSpPr>
        <p:graphicFrame>
          <p:nvGraphicFramePr>
            <p:cNvPr id="4" name="Diagram 3"/>
            <p:cNvGraphicFramePr/>
            <p:nvPr/>
          </p:nvGraphicFramePr>
          <p:xfrm>
            <a:off x="1523999" y="1397000"/>
            <a:ext cx="7206543" cy="4192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ruta 8"/>
            <p:cNvSpPr txBox="1"/>
            <p:nvPr/>
          </p:nvSpPr>
          <p:spPr>
            <a:xfrm>
              <a:off x="5287220" y="3955223"/>
              <a:ext cx="1724179" cy="810105"/>
            </a:xfrm>
            <a:prstGeom prst="rect">
              <a:avLst/>
            </a:prstGeom>
            <a:noFill/>
          </p:spPr>
          <p:txBody>
            <a:bodyPr wrap="square" rtlCol="0">
              <a:spAutoFit/>
            </a:bodyPr>
            <a:lstStyle/>
            <a:p>
              <a:pPr marL="108000" indent="108000" defTabSz="914400">
                <a:buFont typeface="Arial" pitchFamily="34" charset="0"/>
                <a:buChar char="•"/>
              </a:pPr>
              <a:r>
                <a:rPr lang="sv-SE" dirty="0" smtClean="0">
                  <a:solidFill>
                    <a:prstClr val="black"/>
                  </a:solidFill>
                </a:rPr>
                <a:t> Volym</a:t>
              </a:r>
            </a:p>
            <a:p>
              <a:pPr marL="108000" indent="108000" defTabSz="914400"/>
              <a:r>
                <a:rPr lang="sv-SE" dirty="0" smtClean="0">
                  <a:solidFill>
                    <a:prstClr val="black"/>
                  </a:solidFill>
                </a:rPr>
                <a:t>(antal/innehåll)</a:t>
              </a:r>
            </a:p>
            <a:p>
              <a:pPr marL="108000" indent="108000" defTabSz="914400">
                <a:buFont typeface="Arial" pitchFamily="34" charset="0"/>
                <a:buChar char="•"/>
              </a:pPr>
              <a:r>
                <a:rPr lang="sv-SE" dirty="0" smtClean="0">
                  <a:solidFill>
                    <a:prstClr val="black"/>
                  </a:solidFill>
                </a:rPr>
                <a:t> Kostnad</a:t>
              </a:r>
              <a:endParaRPr lang="sv-SE" dirty="0">
                <a:solidFill>
                  <a:prstClr val="black"/>
                </a:solidFill>
              </a:endParaRPr>
            </a:p>
          </p:txBody>
        </p:sp>
        <p:sp>
          <p:nvSpPr>
            <p:cNvPr id="12" name="textruta 11"/>
            <p:cNvSpPr txBox="1"/>
            <p:nvPr/>
          </p:nvSpPr>
          <p:spPr>
            <a:xfrm>
              <a:off x="7240620" y="3987060"/>
              <a:ext cx="1812925" cy="1701220"/>
            </a:xfrm>
            <a:prstGeom prst="rect">
              <a:avLst/>
            </a:prstGeom>
            <a:noFill/>
          </p:spPr>
          <p:txBody>
            <a:bodyPr wrap="square" rtlCol="0">
              <a:spAutoFit/>
            </a:bodyPr>
            <a:lstStyle/>
            <a:p>
              <a:pPr marL="108000" indent="-108000" defTabSz="914400">
                <a:buFont typeface="Arial" pitchFamily="34" charset="0"/>
                <a:buChar char="•"/>
              </a:pPr>
              <a:r>
                <a:rPr lang="sv-SE" sz="2000" dirty="0" smtClean="0">
                  <a:solidFill>
                    <a:prstClr val="black"/>
                  </a:solidFill>
                </a:rPr>
                <a:t>Förändring som orsakats av prestationen</a:t>
              </a:r>
            </a:p>
            <a:p>
              <a:pPr marL="108000" indent="-108000" defTabSz="914400">
                <a:buFont typeface="Arial" pitchFamily="34" charset="0"/>
                <a:buChar char="•"/>
              </a:pPr>
              <a:r>
                <a:rPr lang="sv-SE" sz="2000" dirty="0" smtClean="0">
                  <a:solidFill>
                    <a:prstClr val="black"/>
                  </a:solidFill>
                </a:rPr>
                <a:t>Måluppfyllelse</a:t>
              </a:r>
            </a:p>
            <a:p>
              <a:pPr marL="108000" indent="-108000" defTabSz="914400">
                <a:buFont typeface="Arial" pitchFamily="34" charset="0"/>
                <a:buChar char="•"/>
              </a:pPr>
              <a:r>
                <a:rPr lang="sv-SE" sz="2000" dirty="0" smtClean="0">
                  <a:solidFill>
                    <a:prstClr val="black"/>
                  </a:solidFill>
                </a:rPr>
                <a:t>Prestationens kvalitet</a:t>
              </a:r>
              <a:endParaRPr lang="sv-SE" sz="2000" dirty="0">
                <a:solidFill>
                  <a:prstClr val="black"/>
                </a:solidFill>
              </a:endParaRPr>
            </a:p>
          </p:txBody>
        </p:sp>
        <p:sp>
          <p:nvSpPr>
            <p:cNvPr id="13" name="Höger klammerparentes 12"/>
            <p:cNvSpPr/>
            <p:nvPr/>
          </p:nvSpPr>
          <p:spPr>
            <a:xfrm rot="16200000">
              <a:off x="6826811" y="1160746"/>
              <a:ext cx="432048" cy="3096348"/>
            </a:xfrm>
            <a:prstGeom prst="rightBrace">
              <a:avLst/>
            </a:prstGeom>
            <a:ln w="28575">
              <a:solidFill>
                <a:schemeClr val="accent6"/>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sv-SE">
                <a:solidFill>
                  <a:prstClr val="black"/>
                </a:solidFill>
              </a:endParaRPr>
            </a:p>
          </p:txBody>
        </p:sp>
        <p:sp>
          <p:nvSpPr>
            <p:cNvPr id="14" name="textruta 13"/>
            <p:cNvSpPr txBox="1"/>
            <p:nvPr/>
          </p:nvSpPr>
          <p:spPr>
            <a:xfrm>
              <a:off x="6512269" y="2132856"/>
              <a:ext cx="967189" cy="369332"/>
            </a:xfrm>
            <a:prstGeom prst="rect">
              <a:avLst/>
            </a:prstGeom>
            <a:noFill/>
          </p:spPr>
          <p:txBody>
            <a:bodyPr wrap="none" rtlCol="0">
              <a:spAutoFit/>
            </a:bodyPr>
            <a:lstStyle/>
            <a:p>
              <a:pPr defTabSz="914400"/>
              <a:r>
                <a:rPr lang="sv-SE" b="1" dirty="0" smtClean="0">
                  <a:solidFill>
                    <a:prstClr val="black"/>
                  </a:solidFill>
                </a:rPr>
                <a:t>Resultat</a:t>
              </a:r>
              <a:endParaRPr lang="sv-SE" b="1" dirty="0">
                <a:solidFill>
                  <a:prstClr val="black"/>
                </a:solidFill>
              </a:endParaRPr>
            </a:p>
          </p:txBody>
        </p:sp>
      </p:grpSp>
      <p:sp>
        <p:nvSpPr>
          <p:cNvPr id="16" name="Rubrik 15"/>
          <p:cNvSpPr>
            <a:spLocks noGrp="1"/>
          </p:cNvSpPr>
          <p:nvPr>
            <p:ph type="title"/>
          </p:nvPr>
        </p:nvSpPr>
        <p:spPr/>
        <p:txBody>
          <a:bodyPr/>
          <a:lstStyle/>
          <a:p>
            <a:r>
              <a:rPr lang="sv-SE" dirty="0" smtClean="0"/>
              <a:t>Från mål till resultat</a:t>
            </a:r>
            <a:endParaRPr lang="sv-SE" dirty="0"/>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innebär att bryta ner?</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solidFill>
                  <a:prstClr val="white"/>
                </a:solidFill>
              </a:rPr>
              <a:pPr/>
              <a:t>45</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pPr>
              <a:spcBef>
                <a:spcPts val="1200"/>
              </a:spcBef>
              <a:spcAft>
                <a:spcPts val="600"/>
              </a:spcAft>
            </a:pPr>
            <a:r>
              <a:rPr lang="sv-SE" dirty="0" smtClean="0"/>
              <a:t> Att bryta ner ett mål kan både betyda att man på nämnd‐ och styrelsenivå omformulerar eller delar upp målet i flera mål anpassat till verksamheten eller att det behålls intakt på denna nivå och bryts ner och anpassas på lägre nivåer i organisationen.</a:t>
            </a:r>
          </a:p>
          <a:p>
            <a:pPr>
              <a:spcBef>
                <a:spcPts val="1200"/>
              </a:spcBef>
              <a:spcAft>
                <a:spcPts val="600"/>
              </a:spcAft>
            </a:pPr>
            <a:r>
              <a:rPr lang="sv-SE" dirty="0" smtClean="0"/>
              <a:t>Möjligheten att mäta måluppfyllelse är starkt beroende av att målen konkretiseras och blir uppföljningsbara.</a:t>
            </a:r>
          </a:p>
          <a:p>
            <a:pPr>
              <a:spcBef>
                <a:spcPts val="1200"/>
              </a:spcBef>
              <a:spcAft>
                <a:spcPts val="600"/>
              </a:spcAft>
              <a:buNone/>
            </a:pPr>
            <a:r>
              <a:rPr lang="sv-SE" dirty="0" smtClean="0"/>
              <a:t>   S – specifika, det vill säga avgränsade och tydliga</a:t>
            </a:r>
            <a:br>
              <a:rPr lang="sv-SE" dirty="0" smtClean="0"/>
            </a:br>
            <a:r>
              <a:rPr lang="sv-SE" dirty="0" smtClean="0"/>
              <a:t>M – mätbara för att vi ska kunna följa upp </a:t>
            </a:r>
            <a:br>
              <a:rPr lang="sv-SE" dirty="0" smtClean="0"/>
            </a:br>
            <a:r>
              <a:rPr lang="sv-SE" dirty="0" smtClean="0"/>
              <a:t>A – accepterade av såväl medarbetare som chefer</a:t>
            </a:r>
            <a:br>
              <a:rPr lang="sv-SE" dirty="0" smtClean="0"/>
            </a:br>
            <a:r>
              <a:rPr lang="sv-SE" dirty="0" smtClean="0"/>
              <a:t>R – realistiska och möjliga att nå</a:t>
            </a:r>
            <a:br>
              <a:rPr lang="sv-SE" dirty="0" smtClean="0"/>
            </a:br>
            <a:r>
              <a:rPr lang="sv-SE" dirty="0" smtClean="0"/>
              <a:t>T – tidssatta när de ska vara uppfyllda och</a:t>
            </a:r>
            <a:br>
              <a:rPr lang="sv-SE" dirty="0" smtClean="0"/>
            </a:br>
            <a:r>
              <a:rPr lang="sv-SE" dirty="0" smtClean="0"/>
              <a:t>A – ansvarssatta, vem som är ansvarig för att så sker</a:t>
            </a:r>
            <a:endParaRPr lang="sv-SE" dirty="0"/>
          </a:p>
        </p:txBody>
      </p:sp>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defTabSz="913695" fontAlgn="base">
              <a:lnSpc>
                <a:spcPct val="100000"/>
              </a:lnSpc>
              <a:spcAft>
                <a:spcPct val="0"/>
              </a:spcAft>
            </a:pPr>
            <a:r>
              <a:rPr lang="sv-SE" dirty="0" smtClean="0">
                <a:solidFill>
                  <a:srgbClr val="000000"/>
                </a:solidFill>
                <a:ea typeface="Arial Unicode MS" pitchFamily="34" charset="-128"/>
                <a:cs typeface="Arial" charset="0"/>
              </a:rPr>
              <a:t>Vad bör ett inriktningsdokument  innehålla</a:t>
            </a:r>
          </a:p>
        </p:txBody>
      </p:sp>
      <p:sp>
        <p:nvSpPr>
          <p:cNvPr id="3" name="Platshållare för bildnummer 2"/>
          <p:cNvSpPr>
            <a:spLocks noGrp="1"/>
          </p:cNvSpPr>
          <p:nvPr>
            <p:ph type="sldNum" sz="quarter" idx="14"/>
          </p:nvPr>
        </p:nvSpPr>
        <p:spPr/>
        <p:txBody>
          <a:bodyPr/>
          <a:lstStyle/>
          <a:p>
            <a:fld id="{CCB980A4-8073-2E47-BD49-CDC58DACAC28}" type="slidenum">
              <a:rPr lang="sv-SE" smtClean="0">
                <a:solidFill>
                  <a:prstClr val="white"/>
                </a:solidFill>
              </a:rPr>
              <a:pPr/>
              <a:t>46</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pPr marL="361886" indent="-361886">
              <a:spcAft>
                <a:spcPts val="0"/>
              </a:spcAft>
            </a:pPr>
            <a:r>
              <a:rPr lang="sv-SE" dirty="0" smtClean="0"/>
              <a:t>Sammanfattning</a:t>
            </a:r>
          </a:p>
          <a:p>
            <a:pPr marL="761865" lvl="1" indent="-361886">
              <a:spcAft>
                <a:spcPts val="0"/>
              </a:spcAft>
            </a:pPr>
            <a:r>
              <a:rPr lang="sv-SE" sz="1400" dirty="0" smtClean="0"/>
              <a:t>Dokumentets roll och hur man ska förhålla sig till det</a:t>
            </a:r>
          </a:p>
          <a:p>
            <a:pPr marL="761865" lvl="1" indent="-361886">
              <a:spcAft>
                <a:spcPts val="0"/>
              </a:spcAft>
            </a:pPr>
            <a:r>
              <a:rPr lang="sv-SE" sz="1400" dirty="0" smtClean="0"/>
              <a:t>De övergripande prioriteringarna</a:t>
            </a:r>
          </a:p>
          <a:p>
            <a:pPr marL="761865" lvl="1" indent="-361886">
              <a:spcAft>
                <a:spcPts val="0"/>
              </a:spcAft>
            </a:pPr>
            <a:endParaRPr lang="sv-SE" sz="1400" dirty="0" smtClean="0"/>
          </a:p>
          <a:p>
            <a:pPr marL="361886" indent="-361886">
              <a:spcAft>
                <a:spcPts val="0"/>
              </a:spcAft>
            </a:pPr>
            <a:r>
              <a:rPr lang="sv-SE" dirty="0" smtClean="0"/>
              <a:t>Vision och förhållningssätt</a:t>
            </a:r>
          </a:p>
          <a:p>
            <a:pPr marL="761865" lvl="1" indent="-361886">
              <a:spcAft>
                <a:spcPts val="0"/>
              </a:spcAft>
            </a:pPr>
            <a:r>
              <a:rPr lang="sv-SE" sz="1400" dirty="0" smtClean="0"/>
              <a:t>Nämndens/styrelsen vision och förhållningssätt utifrån ett medborgarperspektiv</a:t>
            </a:r>
          </a:p>
          <a:p>
            <a:pPr marL="761865" lvl="1" indent="-361886">
              <a:spcAft>
                <a:spcPts val="0"/>
              </a:spcAft>
            </a:pPr>
            <a:endParaRPr lang="sv-SE" sz="1400" dirty="0" smtClean="0"/>
          </a:p>
          <a:p>
            <a:pPr marL="361886" indent="-361886">
              <a:spcAft>
                <a:spcPts val="0"/>
              </a:spcAft>
            </a:pPr>
            <a:r>
              <a:rPr lang="sv-SE" dirty="0" smtClean="0"/>
              <a:t>Inriktningar och prioriterade mål</a:t>
            </a:r>
          </a:p>
          <a:p>
            <a:pPr marL="761865" lvl="1" indent="-361886">
              <a:spcAft>
                <a:spcPts val="0"/>
              </a:spcAft>
            </a:pPr>
            <a:r>
              <a:rPr lang="sv-SE" sz="1400" dirty="0" smtClean="0"/>
              <a:t>Vilka frågor som är viktigast och hur vi ska arbeta med/förhålla oss till dessa</a:t>
            </a:r>
          </a:p>
          <a:p>
            <a:pPr marL="761865" lvl="1" indent="-361886">
              <a:spcAft>
                <a:spcPts val="0"/>
              </a:spcAft>
            </a:pPr>
            <a:endParaRPr lang="sv-SE" sz="1400" dirty="0" smtClean="0"/>
          </a:p>
          <a:p>
            <a:pPr marL="361886" indent="-361886">
              <a:spcAft>
                <a:spcPts val="0"/>
              </a:spcAft>
            </a:pPr>
            <a:r>
              <a:rPr lang="sv-SE" dirty="0" smtClean="0"/>
              <a:t>Uppdrag till FC/BC</a:t>
            </a:r>
          </a:p>
          <a:p>
            <a:pPr marL="761865" lvl="1" indent="-361886">
              <a:spcAft>
                <a:spcPts val="0"/>
              </a:spcAft>
            </a:pPr>
            <a:r>
              <a:rPr lang="sv-SE" sz="1400" dirty="0" smtClean="0"/>
              <a:t>Vad som förväntas tillbaka till nämnden/styrelsen i form av:</a:t>
            </a:r>
          </a:p>
          <a:p>
            <a:pPr marL="1161845" lvl="2" indent="-361886">
              <a:spcAft>
                <a:spcPts val="0"/>
              </a:spcAft>
            </a:pPr>
            <a:r>
              <a:rPr lang="sv-SE" sz="1400" dirty="0" smtClean="0"/>
              <a:t>Förslag till budget med HUR man ska arbeta för måluppfyllelse</a:t>
            </a:r>
          </a:p>
          <a:p>
            <a:pPr marL="1161845" lvl="2" indent="-361886">
              <a:spcAft>
                <a:spcPts val="0"/>
              </a:spcAft>
            </a:pPr>
            <a:r>
              <a:rPr lang="sv-SE" sz="1400" dirty="0" smtClean="0"/>
              <a:t>Hur man ska arbeta med eventuellt  processägarskapet</a:t>
            </a:r>
          </a:p>
          <a:p>
            <a:pPr marL="1161845" lvl="2" indent="-361886">
              <a:spcAft>
                <a:spcPts val="0"/>
              </a:spcAft>
            </a:pPr>
            <a:r>
              <a:rPr lang="sv-SE" sz="1400" dirty="0" smtClean="0"/>
              <a:t>Hur man ska arbeta med samverkan</a:t>
            </a:r>
          </a:p>
          <a:p>
            <a:pPr marL="1161845" lvl="2" indent="-361886">
              <a:spcAft>
                <a:spcPts val="0"/>
              </a:spcAft>
            </a:pPr>
            <a:r>
              <a:rPr lang="sv-SE" sz="1400" dirty="0" smtClean="0"/>
              <a:t>Hur man ska följa upp och återrapportera till N/S</a:t>
            </a:r>
            <a:endParaRPr lang="sv-SE" sz="1000" dirty="0" smtClean="0"/>
          </a:p>
          <a:p>
            <a:endParaRPr lang="sv-SE" dirty="0"/>
          </a:p>
        </p:txBody>
      </p:sp>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smtClean="0"/>
              <a:t>Analys av nuläget för att kunna prioritera</a:t>
            </a:r>
            <a:endParaRPr lang="sv-SE" sz="2400"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solidFill>
                  <a:prstClr val="white"/>
                </a:solidFill>
              </a:rPr>
              <a:pPr/>
              <a:t>47</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a:xfrm>
            <a:off x="522003" y="1289314"/>
            <a:ext cx="8228599" cy="4694400"/>
          </a:xfrm>
        </p:spPr>
        <p:txBody>
          <a:bodyPr/>
          <a:lstStyle/>
          <a:p>
            <a:pPr marL="361886" indent="-361886">
              <a:spcAft>
                <a:spcPts val="600"/>
              </a:spcAft>
            </a:pPr>
            <a:r>
              <a:rPr lang="sv-SE" sz="1600" dirty="0" smtClean="0"/>
              <a:t>Analysen av nuläget görs både av F/B internt och faktorer som påverkar verksamheten (omvärlds- , framtidsaspekter)</a:t>
            </a:r>
          </a:p>
          <a:p>
            <a:pPr marL="361886" indent="-361886">
              <a:spcBef>
                <a:spcPts val="1799"/>
              </a:spcBef>
              <a:spcAft>
                <a:spcPts val="600"/>
              </a:spcAft>
            </a:pPr>
            <a:r>
              <a:rPr lang="sv-SE" sz="1600" dirty="0" smtClean="0"/>
              <a:t>Som ”input” i nulägesanalysen kan följande delar användas:</a:t>
            </a:r>
          </a:p>
          <a:p>
            <a:pPr marL="761865" lvl="1" indent="-361886">
              <a:spcAft>
                <a:spcPts val="600"/>
              </a:spcAft>
            </a:pPr>
            <a:r>
              <a:rPr lang="sv-SE" sz="1600" dirty="0" smtClean="0"/>
              <a:t>Uppföljningsrapporter från bolaget/förvaltningen (årsrapport)</a:t>
            </a:r>
          </a:p>
          <a:p>
            <a:pPr marL="761865" lvl="1" indent="-361886">
              <a:spcAft>
                <a:spcPts val="600"/>
              </a:spcAft>
            </a:pPr>
            <a:r>
              <a:rPr lang="sv-SE" sz="1600" dirty="0" smtClean="0"/>
              <a:t>Budgetförutsättningar</a:t>
            </a:r>
          </a:p>
          <a:p>
            <a:pPr marL="761865" lvl="1" indent="-361886">
              <a:spcAft>
                <a:spcPts val="600"/>
              </a:spcAft>
            </a:pPr>
            <a:r>
              <a:rPr lang="sv-SE" sz="1600" dirty="0" smtClean="0"/>
              <a:t>Fördjupade analyser inom väsentliga områden, t.ex. resurskartläggningar</a:t>
            </a:r>
          </a:p>
          <a:p>
            <a:pPr marL="761865" lvl="1" indent="-361886">
              <a:spcAft>
                <a:spcPts val="600"/>
              </a:spcAft>
            </a:pPr>
            <a:r>
              <a:rPr lang="sv-SE" sz="1600" dirty="0" smtClean="0"/>
              <a:t>Omvärldsanalyser</a:t>
            </a:r>
          </a:p>
          <a:p>
            <a:pPr marL="761865" lvl="1" indent="-361886">
              <a:spcAft>
                <a:spcPts val="600"/>
              </a:spcAft>
            </a:pPr>
            <a:r>
              <a:rPr lang="sv-SE" sz="1600" dirty="0" smtClean="0"/>
              <a:t>Analys </a:t>
            </a:r>
            <a:r>
              <a:rPr lang="sv-SE" sz="1600" dirty="0" err="1" smtClean="0"/>
              <a:t>brukares/invänares/kunders</a:t>
            </a:r>
            <a:r>
              <a:rPr lang="sv-SE" sz="1600" dirty="0" smtClean="0"/>
              <a:t> behov - likabehandling</a:t>
            </a:r>
          </a:p>
          <a:p>
            <a:pPr marL="361886" indent="-361886">
              <a:spcBef>
                <a:spcPts val="1799"/>
              </a:spcBef>
              <a:spcAft>
                <a:spcPts val="600"/>
              </a:spcAft>
            </a:pPr>
            <a:r>
              <a:rPr lang="sv-SE" sz="1600" dirty="0" smtClean="0"/>
              <a:t>Nulägesanalysen kan sammanfattas i en </a:t>
            </a:r>
            <a:r>
              <a:rPr lang="sv-SE" sz="1600" dirty="0" err="1" smtClean="0"/>
              <a:t>SWOT-analys</a:t>
            </a:r>
            <a:r>
              <a:rPr lang="sv-SE" sz="1600" dirty="0" smtClean="0"/>
              <a:t> där de viktigaste faktorerna som påverkar verksamheten beskrivs</a:t>
            </a:r>
          </a:p>
          <a:p>
            <a:pPr marL="761865" lvl="1" indent="-361886">
              <a:spcAft>
                <a:spcPts val="600"/>
              </a:spcAft>
              <a:buNone/>
            </a:pPr>
            <a:r>
              <a:rPr lang="sv-SE" sz="1600" dirty="0" smtClean="0"/>
              <a:t>S = Styrkor (interna)</a:t>
            </a:r>
          </a:p>
          <a:p>
            <a:pPr marL="761865" lvl="1" indent="-361886">
              <a:spcAft>
                <a:spcPts val="600"/>
              </a:spcAft>
              <a:buNone/>
            </a:pPr>
            <a:r>
              <a:rPr lang="sv-SE" sz="1600" dirty="0" smtClean="0"/>
              <a:t>W = Svagheter (interna)</a:t>
            </a:r>
          </a:p>
          <a:p>
            <a:pPr marL="761865" lvl="1" indent="-361886">
              <a:spcAft>
                <a:spcPts val="600"/>
              </a:spcAft>
              <a:buNone/>
            </a:pPr>
            <a:r>
              <a:rPr lang="sv-SE" sz="1600" dirty="0" smtClean="0"/>
              <a:t>O = Möjligheter (omvärld)</a:t>
            </a:r>
          </a:p>
          <a:p>
            <a:pPr marL="761865" lvl="1" indent="-361886">
              <a:spcAft>
                <a:spcPts val="600"/>
              </a:spcAft>
              <a:buNone/>
            </a:pPr>
            <a:r>
              <a:rPr lang="sv-SE" sz="1600" dirty="0" smtClean="0"/>
              <a:t>T = Hot (omvärld)</a:t>
            </a:r>
          </a:p>
          <a:p>
            <a:pPr>
              <a:buNone/>
            </a:pPr>
            <a:endParaRPr lang="sv-SE" dirty="0"/>
          </a:p>
        </p:txBody>
      </p:sp>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Rollfördelningen i budgetarbetet</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solidFill>
                  <a:prstClr val="white"/>
                </a:solidFill>
              </a:rPr>
              <a:pPr/>
              <a:t>48</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pPr marL="361886" indent="-361886">
              <a:spcAft>
                <a:spcPts val="600"/>
              </a:spcAft>
              <a:buNone/>
            </a:pPr>
            <a:r>
              <a:rPr lang="sv-SE" b="1" dirty="0" smtClean="0"/>
              <a:t>Politiker:</a:t>
            </a:r>
            <a:r>
              <a:rPr lang="sv-SE" dirty="0" smtClean="0"/>
              <a:t>  </a:t>
            </a:r>
            <a:r>
              <a:rPr lang="sv-SE" dirty="0" err="1" smtClean="0"/>
              <a:t>VAD-frågor</a:t>
            </a:r>
            <a:endParaRPr lang="sv-SE" dirty="0" smtClean="0"/>
          </a:p>
          <a:p>
            <a:pPr marL="761865" lvl="1" indent="-361886">
              <a:spcAft>
                <a:spcPts val="600"/>
              </a:spcAft>
            </a:pPr>
            <a:r>
              <a:rPr lang="sv-SE" dirty="0" smtClean="0"/>
              <a:t>N/S vision och förhållningssätt</a:t>
            </a:r>
          </a:p>
          <a:p>
            <a:pPr marL="761865" lvl="1" indent="-361886">
              <a:spcAft>
                <a:spcPts val="600"/>
              </a:spcAft>
            </a:pPr>
            <a:r>
              <a:rPr lang="sv-SE" dirty="0" smtClean="0"/>
              <a:t>N/S inriktningar, mål och uppdrag</a:t>
            </a:r>
          </a:p>
          <a:p>
            <a:pPr marL="761865" lvl="1" indent="-361886">
              <a:spcAft>
                <a:spcPts val="600"/>
              </a:spcAft>
            </a:pPr>
            <a:r>
              <a:rPr lang="sv-SE" dirty="0" smtClean="0"/>
              <a:t>Ur ett medborgar/invånarperspektiv</a:t>
            </a:r>
          </a:p>
          <a:p>
            <a:pPr marL="361886" indent="-361886">
              <a:spcAft>
                <a:spcPts val="600"/>
              </a:spcAft>
              <a:buNone/>
            </a:pPr>
            <a:endParaRPr lang="sv-SE" sz="1800" b="1" dirty="0" smtClean="0"/>
          </a:p>
          <a:p>
            <a:pPr marL="361886" indent="-361886">
              <a:spcAft>
                <a:spcPts val="600"/>
              </a:spcAft>
              <a:buNone/>
            </a:pPr>
            <a:r>
              <a:rPr lang="sv-SE" b="1" dirty="0" smtClean="0"/>
              <a:t>Tjänstemän</a:t>
            </a:r>
            <a:r>
              <a:rPr lang="sv-SE" dirty="0" smtClean="0"/>
              <a:t>:  </a:t>
            </a:r>
            <a:r>
              <a:rPr lang="sv-SE" dirty="0" err="1" smtClean="0"/>
              <a:t>HUR-frågor</a:t>
            </a:r>
            <a:endParaRPr lang="sv-SE" dirty="0" smtClean="0"/>
          </a:p>
          <a:p>
            <a:pPr marL="761865" lvl="1" indent="-361886">
              <a:spcAft>
                <a:spcPts val="600"/>
              </a:spcAft>
            </a:pPr>
            <a:r>
              <a:rPr lang="sv-SE" dirty="0" smtClean="0"/>
              <a:t>Organisationens vision, förhållningssätt, strategier</a:t>
            </a:r>
          </a:p>
          <a:p>
            <a:pPr marL="761865" lvl="1" indent="-361886">
              <a:spcAft>
                <a:spcPts val="600"/>
              </a:spcAft>
            </a:pPr>
            <a:r>
              <a:rPr lang="sv-SE" dirty="0" smtClean="0"/>
              <a:t>Resursfördelning/budget</a:t>
            </a:r>
          </a:p>
          <a:p>
            <a:pPr marL="761865" lvl="1" indent="-361886">
              <a:spcAft>
                <a:spcPts val="600"/>
              </a:spcAft>
            </a:pPr>
            <a:r>
              <a:rPr lang="sv-SE" dirty="0" smtClean="0"/>
              <a:t>Resultatmål och indikatorer</a:t>
            </a:r>
          </a:p>
          <a:p>
            <a:pPr marL="761865" lvl="1" indent="-361886">
              <a:spcAft>
                <a:spcPts val="600"/>
              </a:spcAft>
            </a:pPr>
            <a:r>
              <a:rPr lang="sv-SE" dirty="0" smtClean="0"/>
              <a:t>Arbetssätt och åtgärder/aktiviteter</a:t>
            </a:r>
          </a:p>
          <a:p>
            <a:endParaRPr lang="sv-SE" dirty="0"/>
          </a:p>
        </p:txBody>
      </p:sp>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Budgetens innehåll</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solidFill>
                  <a:prstClr val="white"/>
                </a:solidFill>
              </a:rPr>
              <a:pPr/>
              <a:t>49</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pPr marL="457119" indent="-457119">
              <a:spcBef>
                <a:spcPts val="1200"/>
              </a:spcBef>
              <a:spcAft>
                <a:spcPts val="600"/>
              </a:spcAft>
            </a:pPr>
            <a:r>
              <a:rPr lang="sv-SE" sz="2400" dirty="0" smtClean="0"/>
              <a:t>Budgeten är tillika förvaltningens/bolagets övergripande förvaltningsplan/affärsplan</a:t>
            </a:r>
          </a:p>
          <a:p>
            <a:pPr marL="457119" indent="-457119">
              <a:spcBef>
                <a:spcPts val="1200"/>
              </a:spcBef>
              <a:spcAft>
                <a:spcPts val="600"/>
              </a:spcAft>
            </a:pPr>
            <a:r>
              <a:rPr lang="sv-SE" sz="2400" dirty="0" smtClean="0"/>
              <a:t>Denna innehåller:</a:t>
            </a:r>
          </a:p>
          <a:p>
            <a:pPr marL="857099" lvl="1" indent="-457119">
              <a:spcAft>
                <a:spcPts val="600"/>
              </a:spcAft>
            </a:pPr>
            <a:r>
              <a:rPr lang="sv-SE" dirty="0" smtClean="0"/>
              <a:t>Resursfördelning/ekonomisk budget på en övergripande nivå</a:t>
            </a:r>
            <a:endParaRPr lang="sv-SE" sz="1400" dirty="0" smtClean="0"/>
          </a:p>
          <a:p>
            <a:pPr marL="857099" lvl="1" indent="-457119">
              <a:spcAft>
                <a:spcPts val="600"/>
              </a:spcAft>
            </a:pPr>
            <a:r>
              <a:rPr lang="sv-SE" dirty="0" smtClean="0"/>
              <a:t>Hur F/B ska arbeta vidare utifrån inriktningsdokumentet</a:t>
            </a:r>
            <a:br>
              <a:rPr lang="sv-SE" dirty="0" smtClean="0"/>
            </a:br>
            <a:r>
              <a:rPr lang="sv-SE" dirty="0" smtClean="0"/>
              <a:t>(strategier, resultatmål, nyckeltal och övergripande åtgärder)</a:t>
            </a:r>
          </a:p>
          <a:p>
            <a:pPr marL="857099" lvl="1" indent="-457119">
              <a:spcAft>
                <a:spcPts val="600"/>
              </a:spcAft>
            </a:pPr>
            <a:r>
              <a:rPr lang="sv-SE" dirty="0" smtClean="0"/>
              <a:t>Hur F/B ska arbeta i samverkan med processägare</a:t>
            </a:r>
          </a:p>
          <a:p>
            <a:pPr marL="857099" lvl="1" indent="-457119">
              <a:spcAft>
                <a:spcPts val="600"/>
              </a:spcAft>
            </a:pPr>
            <a:r>
              <a:rPr lang="sv-SE" dirty="0" smtClean="0"/>
              <a:t>Hur F/B ska följa upp och återrapportera till N/S (beskrivs mer detaljerat i en egen plan)</a:t>
            </a:r>
          </a:p>
          <a:p>
            <a:endParaRPr lang="sv-SE"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2760287" y="2754394"/>
            <a:ext cx="5486252" cy="985563"/>
          </a:xfrm>
        </p:spPr>
        <p:txBody>
          <a:bodyPr/>
          <a:lstStyle/>
          <a:p>
            <a:r>
              <a:rPr lang="sv-SE" dirty="0" smtClean="0"/>
              <a:t>Ledning och styrning</a:t>
            </a:r>
            <a:endParaRPr lang="sv-SE" dirty="0"/>
          </a:p>
        </p:txBody>
      </p:sp>
      <p:sp>
        <p:nvSpPr>
          <p:cNvPr id="7" name="Platshållare för text 6"/>
          <p:cNvSpPr>
            <a:spLocks noGrp="1"/>
          </p:cNvSpPr>
          <p:nvPr>
            <p:ph type="body" sz="quarter" idx="14"/>
          </p:nvPr>
        </p:nvSpPr>
        <p:spPr>
          <a:xfrm>
            <a:off x="2708817" y="4159478"/>
            <a:ext cx="5475620" cy="307777"/>
          </a:xfrm>
        </p:spPr>
        <p:txBody>
          <a:bodyPr/>
          <a:lstStyle/>
          <a:p>
            <a:r>
              <a:rPr lang="sv-SE" dirty="0" smtClean="0"/>
              <a:t>Jonas Kinnander</a:t>
            </a:r>
            <a:endParaRPr lang="sv-SE" dirty="0"/>
          </a:p>
        </p:txBody>
      </p:sp>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pPr>
              <a:lnSpc>
                <a:spcPct val="100000"/>
              </a:lnSpc>
            </a:pPr>
            <a:r>
              <a:rPr lang="sv-SE" dirty="0" smtClean="0"/>
              <a:t>Olika begrepp i nämnds/styrelses budget</a:t>
            </a:r>
            <a:endParaRPr lang="sv-SE" dirty="0"/>
          </a:p>
        </p:txBody>
      </p:sp>
      <p:sp>
        <p:nvSpPr>
          <p:cNvPr id="4" name="Platshållare för bildnummer 3"/>
          <p:cNvSpPr>
            <a:spLocks noGrp="1"/>
          </p:cNvSpPr>
          <p:nvPr>
            <p:ph type="sldNum" sz="quarter" idx="14"/>
          </p:nvPr>
        </p:nvSpPr>
        <p:spPr/>
        <p:txBody>
          <a:bodyPr/>
          <a:lstStyle/>
          <a:p>
            <a:fld id="{CCB980A4-8073-2E47-BD49-CDC58DACAC28}" type="slidenum">
              <a:rPr lang="sv-SE" smtClean="0">
                <a:solidFill>
                  <a:prstClr val="white"/>
                </a:solidFill>
              </a:rPr>
              <a:pPr/>
              <a:t>50</a:t>
            </a:fld>
            <a:endParaRPr lang="sv-SE" dirty="0">
              <a:solidFill>
                <a:prstClr val="white"/>
              </a:solidFill>
            </a:endParaRPr>
          </a:p>
        </p:txBody>
      </p:sp>
      <p:sp>
        <p:nvSpPr>
          <p:cNvPr id="5" name="Platshållare för sidfot 4"/>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7" name="Platshållare för text 6"/>
          <p:cNvSpPr>
            <a:spLocks noGrp="1"/>
          </p:cNvSpPr>
          <p:nvPr>
            <p:ph type="body" sz="quarter" idx="13"/>
          </p:nvPr>
        </p:nvSpPr>
        <p:spPr/>
        <p:txBody>
          <a:bodyPr/>
          <a:lstStyle/>
          <a:p>
            <a:pPr>
              <a:buNone/>
            </a:pPr>
            <a:endParaRPr lang="sv-SE" sz="2400" dirty="0" smtClean="0"/>
          </a:p>
          <a:p>
            <a:pPr>
              <a:buNone/>
            </a:pPr>
            <a:endParaRPr lang="sv-SE" sz="2400" dirty="0" smtClean="0"/>
          </a:p>
          <a:p>
            <a:pPr>
              <a:buNone/>
            </a:pPr>
            <a:endParaRPr lang="sv-SE" sz="2400" dirty="0"/>
          </a:p>
        </p:txBody>
      </p:sp>
      <p:graphicFrame>
        <p:nvGraphicFramePr>
          <p:cNvPr id="8" name="Tabell 7"/>
          <p:cNvGraphicFramePr>
            <a:graphicFrameLocks noGrp="1"/>
          </p:cNvGraphicFramePr>
          <p:nvPr/>
        </p:nvGraphicFramePr>
        <p:xfrm>
          <a:off x="836986" y="1574563"/>
          <a:ext cx="7371535" cy="4568380"/>
        </p:xfrm>
        <a:graphic>
          <a:graphicData uri="http://schemas.openxmlformats.org/drawingml/2006/table">
            <a:tbl>
              <a:tblPr firstRow="1" bandRow="1">
                <a:tableStyleId>{5C22544A-7EE6-4342-B048-85BDC9FD1C3A}</a:tableStyleId>
              </a:tblPr>
              <a:tblGrid>
                <a:gridCol w="2558940"/>
                <a:gridCol w="4812595"/>
              </a:tblGrid>
              <a:tr h="421050">
                <a:tc>
                  <a:txBody>
                    <a:bodyPr/>
                    <a:lstStyle/>
                    <a:p>
                      <a:r>
                        <a:rPr lang="sv-SE" sz="1800" dirty="0" smtClean="0">
                          <a:solidFill>
                            <a:schemeClr val="tx1">
                              <a:lumMod val="50000"/>
                            </a:schemeClr>
                          </a:solidFill>
                        </a:rPr>
                        <a:t>Begrepp</a:t>
                      </a:r>
                      <a:endParaRPr lang="sv-SE" sz="1800" dirty="0">
                        <a:solidFill>
                          <a:schemeClr val="tx1">
                            <a:lumMod val="50000"/>
                          </a:schemeClr>
                        </a:solidFill>
                      </a:endParaRPr>
                    </a:p>
                  </a:txBody>
                  <a:tcPr/>
                </a:tc>
                <a:tc>
                  <a:txBody>
                    <a:bodyPr/>
                    <a:lstStyle/>
                    <a:p>
                      <a:endParaRPr lang="sv-SE" sz="1800" dirty="0">
                        <a:solidFill>
                          <a:schemeClr val="tx1">
                            <a:lumMod val="50000"/>
                          </a:schemeClr>
                        </a:solidFill>
                      </a:endParaRPr>
                    </a:p>
                  </a:txBody>
                  <a:tcPr/>
                </a:tc>
              </a:tr>
              <a:tr h="1039341">
                <a:tc>
                  <a:txBody>
                    <a:bodyPr/>
                    <a:lstStyle/>
                    <a:p>
                      <a:r>
                        <a:rPr lang="sv-SE" sz="1800" b="1" dirty="0" smtClean="0">
                          <a:solidFill>
                            <a:schemeClr val="tx1">
                              <a:lumMod val="50000"/>
                            </a:schemeClr>
                          </a:solidFill>
                        </a:rPr>
                        <a:t>Nämndens/</a:t>
                      </a:r>
                    </a:p>
                    <a:p>
                      <a:r>
                        <a:rPr lang="sv-SE" sz="1800" b="1" dirty="0" smtClean="0">
                          <a:solidFill>
                            <a:schemeClr val="tx1">
                              <a:lumMod val="50000"/>
                            </a:schemeClr>
                          </a:solidFill>
                        </a:rPr>
                        <a:t>styrelsens</a:t>
                      </a:r>
                      <a:r>
                        <a:rPr lang="sv-SE" sz="1800" b="1" baseline="0" dirty="0" smtClean="0">
                          <a:solidFill>
                            <a:schemeClr val="tx1">
                              <a:lumMod val="50000"/>
                            </a:schemeClr>
                          </a:solidFill>
                        </a:rPr>
                        <a:t> m</a:t>
                      </a:r>
                      <a:r>
                        <a:rPr lang="sv-SE" sz="1800" b="1" dirty="0" smtClean="0">
                          <a:solidFill>
                            <a:schemeClr val="tx1">
                              <a:lumMod val="50000"/>
                            </a:schemeClr>
                          </a:solidFill>
                        </a:rPr>
                        <a:t>ål</a:t>
                      </a:r>
                      <a:endParaRPr lang="sv-SE" sz="1800" b="1" dirty="0">
                        <a:solidFill>
                          <a:schemeClr val="tx1">
                            <a:lumMod val="50000"/>
                          </a:schemeClr>
                        </a:solidFill>
                      </a:endParaRPr>
                    </a:p>
                  </a:txBody>
                  <a:tcPr/>
                </a:tc>
                <a:tc>
                  <a:txBody>
                    <a:bodyPr/>
                    <a:lstStyle/>
                    <a:p>
                      <a:r>
                        <a:rPr lang="sv-SE" sz="1800" dirty="0" smtClean="0">
                          <a:solidFill>
                            <a:schemeClr val="tx1">
                              <a:lumMod val="50000"/>
                            </a:schemeClr>
                          </a:solidFill>
                        </a:rPr>
                        <a:t>Kan vara likalydande</a:t>
                      </a:r>
                      <a:r>
                        <a:rPr lang="sv-SE" sz="1800" baseline="0" dirty="0" smtClean="0">
                          <a:solidFill>
                            <a:schemeClr val="tx1">
                              <a:lumMod val="50000"/>
                            </a:schemeClr>
                          </a:solidFill>
                        </a:rPr>
                        <a:t> som KF, omformulerade KF mål, egna verksamhets/affärsmål</a:t>
                      </a:r>
                      <a:endParaRPr lang="sv-SE" sz="1800" dirty="0">
                        <a:solidFill>
                          <a:schemeClr val="tx1">
                            <a:lumMod val="50000"/>
                          </a:schemeClr>
                        </a:solidFill>
                      </a:endParaRPr>
                    </a:p>
                  </a:txBody>
                  <a:tcPr/>
                </a:tc>
              </a:tr>
              <a:tr h="867892">
                <a:tc>
                  <a:txBody>
                    <a:bodyPr/>
                    <a:lstStyle/>
                    <a:p>
                      <a:r>
                        <a:rPr lang="sv-SE" sz="1800" b="1" dirty="0" smtClean="0">
                          <a:solidFill>
                            <a:schemeClr val="tx1">
                              <a:lumMod val="50000"/>
                            </a:schemeClr>
                          </a:solidFill>
                        </a:rPr>
                        <a:t>Uppdrag</a:t>
                      </a:r>
                      <a:endParaRPr lang="sv-SE" sz="1800" b="1" dirty="0">
                        <a:solidFill>
                          <a:schemeClr val="tx1">
                            <a:lumMod val="50000"/>
                          </a:schemeClr>
                        </a:solidFill>
                      </a:endParaRPr>
                    </a:p>
                  </a:txBody>
                  <a:tcPr/>
                </a:tc>
                <a:tc>
                  <a:txBody>
                    <a:bodyPr/>
                    <a:lstStyle/>
                    <a:p>
                      <a:r>
                        <a:rPr lang="sv-SE" sz="1800" dirty="0" smtClean="0">
                          <a:solidFill>
                            <a:schemeClr val="tx1">
                              <a:lumMod val="50000"/>
                            </a:schemeClr>
                          </a:solidFill>
                        </a:rPr>
                        <a:t>De som</a:t>
                      </a:r>
                      <a:r>
                        <a:rPr lang="sv-SE" sz="1800" baseline="0" dirty="0" smtClean="0">
                          <a:solidFill>
                            <a:schemeClr val="tx1">
                              <a:lumMod val="50000"/>
                            </a:schemeClr>
                          </a:solidFill>
                        </a:rPr>
                        <a:t> KS fördelat till N/S utifrån KF:s budget</a:t>
                      </a:r>
                    </a:p>
                    <a:p>
                      <a:r>
                        <a:rPr lang="sv-SE" sz="1800" baseline="0" dirty="0" smtClean="0">
                          <a:solidFill>
                            <a:schemeClr val="tx1">
                              <a:lumMod val="50000"/>
                            </a:schemeClr>
                          </a:solidFill>
                        </a:rPr>
                        <a:t>Egna uppdrag </a:t>
                      </a:r>
                      <a:endParaRPr lang="sv-SE" sz="1800" dirty="0">
                        <a:solidFill>
                          <a:schemeClr val="tx1">
                            <a:lumMod val="50000"/>
                          </a:schemeClr>
                        </a:solidFill>
                      </a:endParaRPr>
                    </a:p>
                  </a:txBody>
                  <a:tcPr/>
                </a:tc>
              </a:tr>
              <a:tr h="867892">
                <a:tc>
                  <a:txBody>
                    <a:bodyPr/>
                    <a:lstStyle/>
                    <a:p>
                      <a:r>
                        <a:rPr lang="sv-SE" sz="1800" b="1" dirty="0" smtClean="0">
                          <a:solidFill>
                            <a:schemeClr val="tx1">
                              <a:lumMod val="50000"/>
                            </a:schemeClr>
                          </a:solidFill>
                        </a:rPr>
                        <a:t>Strategier</a:t>
                      </a:r>
                      <a:endParaRPr lang="sv-SE" sz="1800" b="1" dirty="0">
                        <a:solidFill>
                          <a:schemeClr val="tx1">
                            <a:lumMod val="50000"/>
                          </a:schemeClr>
                        </a:solidFill>
                      </a:endParaRPr>
                    </a:p>
                  </a:txBody>
                  <a:tcPr/>
                </a:tc>
                <a:tc>
                  <a:txBody>
                    <a:bodyPr/>
                    <a:lstStyle/>
                    <a:p>
                      <a:r>
                        <a:rPr lang="sv-SE" sz="1800" kern="1200" dirty="0" smtClean="0">
                          <a:solidFill>
                            <a:schemeClr val="tx1">
                              <a:lumMod val="50000"/>
                            </a:schemeClr>
                          </a:solidFill>
                          <a:latin typeface="+mn-lt"/>
                          <a:ea typeface="+mn-ea"/>
                          <a:cs typeface="+mn-cs"/>
                        </a:rPr>
                        <a:t>Ett långsiktigt vägval för att nå mål och förverkliga en vision. Utifrån strategier utformas aktiviteter/åtgärder.</a:t>
                      </a:r>
                      <a:endParaRPr lang="sv-SE" sz="1800" dirty="0">
                        <a:solidFill>
                          <a:schemeClr val="tx1">
                            <a:lumMod val="50000"/>
                          </a:schemeClr>
                        </a:solidFill>
                      </a:endParaRPr>
                    </a:p>
                  </a:txBody>
                  <a:tcPr/>
                </a:tc>
              </a:tr>
              <a:tr h="1279189">
                <a:tc>
                  <a:txBody>
                    <a:bodyPr/>
                    <a:lstStyle/>
                    <a:p>
                      <a:r>
                        <a:rPr lang="sv-SE" sz="1800" b="1" dirty="0" smtClean="0">
                          <a:solidFill>
                            <a:schemeClr val="tx1">
                              <a:lumMod val="50000"/>
                            </a:schemeClr>
                          </a:solidFill>
                        </a:rPr>
                        <a:t>Aktiviteter/åtgärder</a:t>
                      </a:r>
                      <a:endParaRPr lang="sv-SE" sz="1800" b="1" dirty="0">
                        <a:solidFill>
                          <a:schemeClr val="tx1">
                            <a:lumMod val="50000"/>
                          </a:schemeClr>
                        </a:solidFill>
                      </a:endParaRPr>
                    </a:p>
                  </a:txBody>
                  <a:tcPr/>
                </a:tc>
                <a:tc>
                  <a:txBody>
                    <a:bodyPr/>
                    <a:lstStyle/>
                    <a:p>
                      <a:r>
                        <a:rPr lang="sv-SE" sz="1800" kern="1200" dirty="0" smtClean="0">
                          <a:solidFill>
                            <a:schemeClr val="tx1">
                              <a:lumMod val="50000"/>
                            </a:schemeClr>
                          </a:solidFill>
                          <a:latin typeface="+mn-lt"/>
                          <a:ea typeface="+mn-ea"/>
                          <a:cs typeface="+mn-cs"/>
                        </a:rPr>
                        <a:t>Handlingar som verksamheten gör för att utföra verksamhetens uppdrag eller för att uppfylla mål.</a:t>
                      </a:r>
                      <a:endParaRPr lang="sv-SE" sz="1800" dirty="0">
                        <a:solidFill>
                          <a:schemeClr val="tx1">
                            <a:lumMod val="50000"/>
                          </a:schemeClr>
                        </a:solidFill>
                      </a:endParaRPr>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313583" y="1256009"/>
            <a:ext cx="8723181" cy="5304016"/>
          </a:xfrm>
          <a:prstGeom prst="rect">
            <a:avLst/>
          </a:prstGeom>
          <a:noFill/>
          <a:ln w="9525">
            <a:noFill/>
            <a:miter lim="800000"/>
            <a:headEnd/>
            <a:tailEnd/>
          </a:ln>
        </p:spPr>
        <p:txBody>
          <a:bodyPr lIns="87210" tIns="43604" rIns="87210" bIns="43604"/>
          <a:lstStyle/>
          <a:p>
            <a:pPr marL="325427" indent="-325427" defTabSz="801330" fontAlgn="base">
              <a:spcBef>
                <a:spcPct val="20000"/>
              </a:spcBef>
              <a:spcAft>
                <a:spcPct val="0"/>
              </a:spcAft>
              <a:buClr>
                <a:srgbClr val="FF0000"/>
              </a:buClr>
            </a:pPr>
            <a:r>
              <a:rPr lang="sv-SE" sz="1400" b="1" dirty="0" smtClean="0">
                <a:solidFill>
                  <a:srgbClr val="747474">
                    <a:lumMod val="50000"/>
                  </a:srgbClr>
                </a:solidFill>
                <a:ea typeface="Arial Unicode MS" pitchFamily="34" charset="-128"/>
                <a:cs typeface="Arial Unicode MS" pitchFamily="34" charset="-128"/>
              </a:rPr>
              <a:t>Mål:</a:t>
            </a:r>
            <a:r>
              <a:rPr lang="sv-SE" sz="1400" dirty="0" smtClean="0">
                <a:solidFill>
                  <a:srgbClr val="747474">
                    <a:lumMod val="50000"/>
                  </a:srgbClr>
                </a:solidFill>
                <a:ea typeface="Arial Unicode MS" pitchFamily="34" charset="-128"/>
                <a:cs typeface="Arial Unicode MS" pitchFamily="34" charset="-128"/>
              </a:rPr>
              <a:t> </a:t>
            </a:r>
            <a:r>
              <a:rPr lang="sv-SE" sz="1400" i="1" dirty="0" smtClean="0">
                <a:solidFill>
                  <a:srgbClr val="747474">
                    <a:lumMod val="50000"/>
                  </a:srgbClr>
                </a:solidFill>
                <a:ea typeface="Arial Unicode MS" pitchFamily="34" charset="-128"/>
                <a:cs typeface="Arial Unicode MS" pitchFamily="34" charset="-128"/>
              </a:rPr>
              <a:t>				Det hållbara resandet ska öka</a:t>
            </a:r>
            <a:r>
              <a:rPr lang="sv-SE" sz="1200" i="1" dirty="0" smtClean="0">
                <a:solidFill>
                  <a:srgbClr val="747474">
                    <a:lumMod val="50000"/>
                  </a:srgbClr>
                </a:solidFill>
                <a:ea typeface="Arial Unicode MS" pitchFamily="34" charset="-128"/>
                <a:cs typeface="Arial Unicode MS" pitchFamily="34" charset="-128"/>
              </a:rPr>
              <a:t>					</a:t>
            </a:r>
          </a:p>
          <a:p>
            <a:pPr marL="325427" indent="-325427" defTabSz="801330" fontAlgn="base">
              <a:spcBef>
                <a:spcPct val="20000"/>
              </a:spcBef>
              <a:spcAft>
                <a:spcPct val="0"/>
              </a:spcAft>
              <a:buClr>
                <a:srgbClr val="FF0000"/>
              </a:buClr>
            </a:pPr>
            <a:r>
              <a:rPr lang="sv-SE" sz="1400" b="1" dirty="0" err="1" smtClean="0">
                <a:solidFill>
                  <a:srgbClr val="747474">
                    <a:lumMod val="50000"/>
                  </a:srgbClr>
                </a:solidFill>
                <a:ea typeface="Arial Unicode MS" pitchFamily="34" charset="-128"/>
                <a:cs typeface="Arial Unicode MS" pitchFamily="34" charset="-128"/>
              </a:rPr>
              <a:t>Stadenövergripande</a:t>
            </a:r>
            <a:r>
              <a:rPr lang="sv-SE" sz="1400" b="1" dirty="0" smtClean="0">
                <a:solidFill>
                  <a:srgbClr val="747474">
                    <a:lumMod val="50000"/>
                  </a:srgbClr>
                </a:solidFill>
                <a:ea typeface="Arial Unicode MS" pitchFamily="34" charset="-128"/>
                <a:cs typeface="Arial Unicode MS" pitchFamily="34" charset="-128"/>
              </a:rPr>
              <a:t> indikator:	</a:t>
            </a:r>
            <a:r>
              <a:rPr lang="sv-SE" sz="1400" i="1" dirty="0" smtClean="0">
                <a:solidFill>
                  <a:srgbClr val="747474">
                    <a:lumMod val="50000"/>
                  </a:srgbClr>
                </a:solidFill>
                <a:ea typeface="Arial Unicode MS" pitchFamily="34" charset="-128"/>
                <a:cs typeface="Arial Unicode MS" pitchFamily="34" charset="-128"/>
              </a:rPr>
              <a:t>Koldioxidutsläpp från biltrafik</a:t>
            </a:r>
          </a:p>
          <a:p>
            <a:pPr marL="325427" indent="-325427" defTabSz="801330" fontAlgn="base">
              <a:spcBef>
                <a:spcPct val="20000"/>
              </a:spcBef>
              <a:spcAft>
                <a:spcPct val="0"/>
              </a:spcAft>
              <a:buClr>
                <a:srgbClr val="FF0000"/>
              </a:buClr>
            </a:pPr>
            <a:r>
              <a:rPr lang="sv-SE" sz="1400" i="1" dirty="0" smtClean="0">
                <a:solidFill>
                  <a:srgbClr val="747474">
                    <a:lumMod val="50000"/>
                  </a:srgbClr>
                </a:solidFill>
                <a:ea typeface="Arial Unicode MS" pitchFamily="34" charset="-128"/>
                <a:cs typeface="Arial Unicode MS" pitchFamily="34" charset="-128"/>
              </a:rPr>
              <a:t>					Antalet kommuninvånare som utnyttjar </a:t>
            </a:r>
          </a:p>
          <a:p>
            <a:pPr marL="325427" indent="-325427" defTabSz="801330" fontAlgn="base">
              <a:spcBef>
                <a:spcPct val="20000"/>
              </a:spcBef>
              <a:spcAft>
                <a:spcPct val="0"/>
              </a:spcAft>
              <a:buClr>
                <a:srgbClr val="FF0000"/>
              </a:buClr>
            </a:pPr>
            <a:r>
              <a:rPr lang="sv-SE" sz="1400" i="1" dirty="0" smtClean="0">
                <a:solidFill>
                  <a:srgbClr val="747474">
                    <a:lumMod val="50000"/>
                  </a:srgbClr>
                </a:solidFill>
                <a:ea typeface="Arial Unicode MS" pitchFamily="34" charset="-128"/>
                <a:cs typeface="Arial Unicode MS" pitchFamily="34" charset="-128"/>
              </a:rPr>
              <a:t>					kollektivtrafiken</a:t>
            </a:r>
          </a:p>
          <a:p>
            <a:pPr marL="325427" indent="-325427" defTabSz="801330" fontAlgn="base">
              <a:spcBef>
                <a:spcPct val="20000"/>
              </a:spcBef>
              <a:spcAft>
                <a:spcPct val="0"/>
              </a:spcAft>
              <a:buClr>
                <a:srgbClr val="FF0000"/>
              </a:buClr>
            </a:pPr>
            <a:r>
              <a:rPr lang="sv-SE" sz="1400" i="1" dirty="0" smtClean="0">
                <a:solidFill>
                  <a:srgbClr val="747474">
                    <a:lumMod val="50000"/>
                  </a:srgbClr>
                </a:solidFill>
                <a:ea typeface="Arial Unicode MS" pitchFamily="34" charset="-128"/>
                <a:cs typeface="Arial Unicode MS" pitchFamily="34" charset="-128"/>
              </a:rPr>
              <a:t>					Framkomlighet för kollektivtrafik</a:t>
            </a:r>
          </a:p>
          <a:p>
            <a:pPr marL="325427" indent="-325427" defTabSz="801330" fontAlgn="base">
              <a:spcBef>
                <a:spcPct val="20000"/>
              </a:spcBef>
              <a:spcAft>
                <a:spcPct val="0"/>
              </a:spcAft>
              <a:buClr>
                <a:srgbClr val="FF0000"/>
              </a:buClr>
            </a:pPr>
            <a:r>
              <a:rPr lang="sv-SE" sz="1400" i="1" dirty="0" smtClean="0">
                <a:solidFill>
                  <a:srgbClr val="747474">
                    <a:lumMod val="50000"/>
                  </a:srgbClr>
                </a:solidFill>
                <a:ea typeface="Arial Unicode MS" pitchFamily="34" charset="-128"/>
                <a:cs typeface="Arial Unicode MS" pitchFamily="34" charset="-128"/>
              </a:rPr>
              <a:t>						</a:t>
            </a:r>
          </a:p>
          <a:p>
            <a:pPr marL="325427" indent="-325427" defTabSz="801330" fontAlgn="base">
              <a:spcBef>
                <a:spcPct val="20000"/>
              </a:spcBef>
              <a:spcAft>
                <a:spcPct val="0"/>
              </a:spcAft>
              <a:buClr>
                <a:srgbClr val="FF0000"/>
              </a:buClr>
            </a:pPr>
            <a:endParaRPr lang="sv-SE" sz="1200" b="1" i="1" dirty="0" smtClean="0">
              <a:solidFill>
                <a:srgbClr val="747474">
                  <a:lumMod val="50000"/>
                </a:srgbClr>
              </a:solidFill>
              <a:ea typeface="Arial Unicode MS" pitchFamily="34" charset="-128"/>
              <a:cs typeface="Arial Unicode MS" pitchFamily="34" charset="-128"/>
            </a:endParaRPr>
          </a:p>
          <a:p>
            <a:pPr marL="325427" indent="-325427" defTabSz="801330" fontAlgn="base">
              <a:spcBef>
                <a:spcPct val="20000"/>
              </a:spcBef>
              <a:spcAft>
                <a:spcPct val="0"/>
              </a:spcAft>
              <a:buClr>
                <a:srgbClr val="FF0000"/>
              </a:buClr>
            </a:pPr>
            <a:r>
              <a:rPr lang="sv-SE" sz="1400" b="1" dirty="0" smtClean="0">
                <a:solidFill>
                  <a:srgbClr val="747474">
                    <a:lumMod val="50000"/>
                  </a:srgbClr>
                </a:solidFill>
                <a:ea typeface="Arial Unicode MS" pitchFamily="34" charset="-128"/>
                <a:cs typeface="Arial Unicode MS" pitchFamily="34" charset="-128"/>
              </a:rPr>
              <a:t>Mål på nämnd/styrelsenivå:		</a:t>
            </a:r>
            <a:r>
              <a:rPr lang="sv-SE" sz="1400" dirty="0" smtClean="0">
                <a:solidFill>
                  <a:srgbClr val="747474">
                    <a:lumMod val="50000"/>
                  </a:srgbClr>
                </a:solidFill>
                <a:ea typeface="Arial Unicode MS" pitchFamily="34" charset="-128"/>
                <a:cs typeface="Arial Unicode MS" pitchFamily="34" charset="-128"/>
              </a:rPr>
              <a:t>Biltrafiken ska minska till förmån för kollektivtrafik, gång och cykel			</a:t>
            </a:r>
            <a:endParaRPr lang="sv-SE" sz="1200" b="1" i="1" dirty="0" smtClean="0">
              <a:solidFill>
                <a:srgbClr val="747474">
                  <a:lumMod val="50000"/>
                </a:srgbClr>
              </a:solidFill>
              <a:ea typeface="Arial Unicode MS" pitchFamily="34" charset="-128"/>
              <a:cs typeface="Arial Unicode MS" pitchFamily="34" charset="-128"/>
            </a:endParaRPr>
          </a:p>
          <a:p>
            <a:pPr marL="325427" indent="-325427" defTabSz="801330" fontAlgn="base">
              <a:spcBef>
                <a:spcPct val="20000"/>
              </a:spcBef>
              <a:spcAft>
                <a:spcPct val="0"/>
              </a:spcAft>
              <a:buClr>
                <a:srgbClr val="FF0000"/>
              </a:buClr>
            </a:pPr>
            <a:r>
              <a:rPr lang="sv-SE" sz="1400" b="1" dirty="0" smtClean="0">
                <a:solidFill>
                  <a:srgbClr val="747474">
                    <a:lumMod val="50000"/>
                  </a:srgbClr>
                </a:solidFill>
                <a:ea typeface="Arial Unicode MS" pitchFamily="34" charset="-128"/>
                <a:cs typeface="Arial Unicode MS" pitchFamily="34" charset="-128"/>
              </a:rPr>
              <a:t>Indikator </a:t>
            </a:r>
            <a:r>
              <a:rPr lang="sv-SE" sz="1400" dirty="0" smtClean="0">
                <a:solidFill>
                  <a:srgbClr val="747474">
                    <a:lumMod val="50000"/>
                  </a:srgbClr>
                </a:solidFill>
                <a:ea typeface="Arial Unicode MS" pitchFamily="34" charset="-128"/>
                <a:cs typeface="Arial Unicode MS" pitchFamily="34" charset="-128"/>
              </a:rPr>
              <a:t>	</a:t>
            </a:r>
            <a:r>
              <a:rPr lang="sv-SE" sz="1400" i="1" dirty="0" smtClean="0">
                <a:solidFill>
                  <a:srgbClr val="747474">
                    <a:lumMod val="50000"/>
                  </a:srgbClr>
                </a:solidFill>
                <a:ea typeface="Arial Unicode MS" pitchFamily="34" charset="-128"/>
                <a:cs typeface="Arial Unicode MS" pitchFamily="34" charset="-128"/>
              </a:rPr>
              <a:t>			Restid kollektivtrafik</a:t>
            </a:r>
          </a:p>
          <a:p>
            <a:pPr marL="325427" indent="-325427" defTabSz="801330" fontAlgn="base">
              <a:spcBef>
                <a:spcPct val="20000"/>
              </a:spcBef>
              <a:spcAft>
                <a:spcPct val="0"/>
              </a:spcAft>
              <a:buClr>
                <a:srgbClr val="FF0000"/>
              </a:buClr>
            </a:pPr>
            <a:r>
              <a:rPr lang="sv-SE" sz="1400" i="1" dirty="0" smtClean="0">
                <a:solidFill>
                  <a:srgbClr val="747474">
                    <a:lumMod val="50000"/>
                  </a:srgbClr>
                </a:solidFill>
                <a:ea typeface="Arial Unicode MS" pitchFamily="34" charset="-128"/>
                <a:cs typeface="Arial Unicode MS" pitchFamily="34" charset="-128"/>
              </a:rPr>
              <a:t>					Storlek på trafiknät</a:t>
            </a:r>
          </a:p>
          <a:p>
            <a:pPr marL="325427" indent="-325427" defTabSz="801330" fontAlgn="base">
              <a:spcBef>
                <a:spcPct val="20000"/>
              </a:spcBef>
              <a:spcAft>
                <a:spcPct val="0"/>
              </a:spcAft>
              <a:buClr>
                <a:srgbClr val="FF0000"/>
              </a:buClr>
            </a:pPr>
            <a:r>
              <a:rPr lang="sv-SE" sz="1400" i="1" dirty="0" smtClean="0">
                <a:solidFill>
                  <a:srgbClr val="747474">
                    <a:lumMod val="50000"/>
                  </a:srgbClr>
                </a:solidFill>
                <a:ea typeface="Arial Unicode MS" pitchFamily="34" charset="-128"/>
                <a:cs typeface="Arial Unicode MS" pitchFamily="34" charset="-128"/>
              </a:rPr>
              <a:t>					Antalet bilpooler</a:t>
            </a:r>
          </a:p>
          <a:p>
            <a:pPr marL="325427" indent="-325427" defTabSz="801330" fontAlgn="base">
              <a:spcBef>
                <a:spcPct val="20000"/>
              </a:spcBef>
              <a:spcAft>
                <a:spcPct val="0"/>
              </a:spcAft>
              <a:buClr>
                <a:srgbClr val="FF0000"/>
              </a:buClr>
            </a:pPr>
            <a:r>
              <a:rPr lang="sv-SE" sz="1200" i="1" dirty="0" smtClean="0">
                <a:solidFill>
                  <a:srgbClr val="747474">
                    <a:lumMod val="50000"/>
                  </a:srgbClr>
                </a:solidFill>
                <a:ea typeface="Arial Unicode MS" pitchFamily="34" charset="-128"/>
                <a:cs typeface="Arial Unicode MS" pitchFamily="34" charset="-128"/>
              </a:rPr>
              <a:t>		</a:t>
            </a:r>
            <a:endParaRPr lang="sv-SE" sz="1200" b="1" dirty="0" smtClean="0">
              <a:solidFill>
                <a:srgbClr val="747474">
                  <a:lumMod val="50000"/>
                </a:srgbClr>
              </a:solidFill>
              <a:ea typeface="Arial Unicode MS" pitchFamily="34" charset="-128"/>
              <a:cs typeface="Arial Unicode MS" pitchFamily="34" charset="-128"/>
            </a:endParaRPr>
          </a:p>
          <a:p>
            <a:pPr marL="325427" indent="-325427" defTabSz="801330" fontAlgn="base">
              <a:spcBef>
                <a:spcPct val="20000"/>
              </a:spcBef>
              <a:spcAft>
                <a:spcPct val="0"/>
              </a:spcAft>
              <a:buClr>
                <a:srgbClr val="FF0000"/>
              </a:buClr>
            </a:pPr>
            <a:endParaRPr lang="sv-SE" sz="1400" b="1" dirty="0" smtClean="0">
              <a:solidFill>
                <a:srgbClr val="747474">
                  <a:lumMod val="50000"/>
                </a:srgbClr>
              </a:solidFill>
              <a:ea typeface="Arial Unicode MS" pitchFamily="34" charset="-128"/>
              <a:cs typeface="Arial Unicode MS" pitchFamily="34" charset="-128"/>
            </a:endParaRPr>
          </a:p>
          <a:p>
            <a:pPr marL="325427" indent="-325427" defTabSz="801330" fontAlgn="base">
              <a:spcBef>
                <a:spcPct val="20000"/>
              </a:spcBef>
              <a:spcAft>
                <a:spcPct val="0"/>
              </a:spcAft>
              <a:buClr>
                <a:srgbClr val="FF0000"/>
              </a:buClr>
            </a:pPr>
            <a:r>
              <a:rPr lang="sv-SE" sz="1400" b="1" dirty="0" smtClean="0">
                <a:solidFill>
                  <a:srgbClr val="747474">
                    <a:lumMod val="50000"/>
                  </a:srgbClr>
                </a:solidFill>
                <a:ea typeface="Arial Unicode MS" pitchFamily="34" charset="-128"/>
                <a:cs typeface="Arial Unicode MS" pitchFamily="34" charset="-128"/>
              </a:rPr>
              <a:t>Avdelning/sektor/område:		</a:t>
            </a:r>
            <a:r>
              <a:rPr lang="sv-SE" sz="1400" i="1" dirty="0" smtClean="0">
                <a:solidFill>
                  <a:srgbClr val="747474">
                    <a:lumMod val="50000"/>
                  </a:srgbClr>
                </a:solidFill>
                <a:ea typeface="Arial Unicode MS" pitchFamily="34" charset="-128"/>
                <a:cs typeface="Arial Unicode MS" pitchFamily="34" charset="-128"/>
              </a:rPr>
              <a:t>Kartlägga områden med behov av bilpooler</a:t>
            </a:r>
          </a:p>
          <a:p>
            <a:pPr marL="325427" indent="-325427" defTabSz="801330" fontAlgn="base">
              <a:spcBef>
                <a:spcPct val="20000"/>
              </a:spcBef>
              <a:spcAft>
                <a:spcPct val="0"/>
              </a:spcAft>
              <a:buClr>
                <a:srgbClr val="FF0000"/>
              </a:buClr>
            </a:pPr>
            <a:r>
              <a:rPr lang="sv-SE" sz="1400" i="1" dirty="0" smtClean="0">
                <a:solidFill>
                  <a:srgbClr val="747474">
                    <a:lumMod val="50000"/>
                  </a:srgbClr>
                </a:solidFill>
                <a:ea typeface="Arial Unicode MS" pitchFamily="34" charset="-128"/>
                <a:cs typeface="Arial Unicode MS" pitchFamily="34" charset="-128"/>
              </a:rPr>
              <a:t>					Start: 2016-01-01, Slut :2016-06-30</a:t>
            </a:r>
          </a:p>
          <a:p>
            <a:pPr marL="325427" indent="-325427" defTabSz="801330" fontAlgn="base">
              <a:spcBef>
                <a:spcPct val="20000"/>
              </a:spcBef>
              <a:spcAft>
                <a:spcPct val="0"/>
              </a:spcAft>
              <a:buClr>
                <a:srgbClr val="FF0000"/>
              </a:buClr>
            </a:pPr>
            <a:r>
              <a:rPr lang="sv-SE" sz="1400" i="1" dirty="0" smtClean="0">
                <a:solidFill>
                  <a:srgbClr val="747474">
                    <a:lumMod val="50000"/>
                  </a:srgbClr>
                </a:solidFill>
                <a:ea typeface="Arial Unicode MS" pitchFamily="34" charset="-128"/>
                <a:cs typeface="Arial Unicode MS" pitchFamily="34" charset="-128"/>
              </a:rPr>
              <a:t>					Ansvarig: Olle Olsson</a:t>
            </a:r>
          </a:p>
          <a:p>
            <a:pPr marL="325427" indent="-325427" defTabSz="801330" fontAlgn="base">
              <a:spcBef>
                <a:spcPct val="20000"/>
              </a:spcBef>
              <a:spcAft>
                <a:spcPct val="0"/>
              </a:spcAft>
              <a:buClr>
                <a:srgbClr val="FF0000"/>
              </a:buClr>
            </a:pPr>
            <a:r>
              <a:rPr lang="sv-SE" sz="1400" b="1" dirty="0" smtClean="0">
                <a:solidFill>
                  <a:srgbClr val="747474">
                    <a:lumMod val="50000"/>
                  </a:srgbClr>
                </a:solidFill>
                <a:ea typeface="Arial Unicode MS" pitchFamily="34" charset="-128"/>
                <a:cs typeface="Arial Unicode MS" pitchFamily="34" charset="-128"/>
              </a:rPr>
              <a:t>Mått /indikatorer</a:t>
            </a:r>
            <a:r>
              <a:rPr lang="sv-SE" sz="1400" b="1" i="1" dirty="0" smtClean="0">
                <a:solidFill>
                  <a:srgbClr val="747474">
                    <a:lumMod val="50000"/>
                  </a:srgbClr>
                </a:solidFill>
                <a:ea typeface="Arial Unicode MS" pitchFamily="34" charset="-128"/>
                <a:cs typeface="Arial Unicode MS" pitchFamily="34" charset="-128"/>
              </a:rPr>
              <a:t>			</a:t>
            </a:r>
            <a:r>
              <a:rPr lang="sv-SE" sz="1400" i="1" dirty="0" smtClean="0">
                <a:solidFill>
                  <a:srgbClr val="747474">
                    <a:lumMod val="50000"/>
                  </a:srgbClr>
                </a:solidFill>
                <a:ea typeface="Arial Unicode MS" pitchFamily="34" charset="-128"/>
                <a:cs typeface="Arial Unicode MS" pitchFamily="34" charset="-128"/>
              </a:rPr>
              <a:t>Antal identifierade områden </a:t>
            </a:r>
          </a:p>
          <a:p>
            <a:pPr marL="325427" indent="-325427" defTabSz="801330" fontAlgn="base">
              <a:spcBef>
                <a:spcPct val="20000"/>
              </a:spcBef>
              <a:spcAft>
                <a:spcPct val="0"/>
              </a:spcAft>
              <a:buClr>
                <a:srgbClr val="FF0000"/>
              </a:buClr>
            </a:pPr>
            <a:r>
              <a:rPr lang="sv-SE" sz="1400" i="1" dirty="0" smtClean="0">
                <a:solidFill>
                  <a:srgbClr val="747474">
                    <a:lumMod val="50000"/>
                  </a:srgbClr>
                </a:solidFill>
                <a:ea typeface="Arial Unicode MS" pitchFamily="34" charset="-128"/>
                <a:cs typeface="Arial Unicode MS" pitchFamily="34" charset="-128"/>
              </a:rPr>
              <a:t>					med behov av bilpool</a:t>
            </a:r>
          </a:p>
          <a:p>
            <a:pPr marL="325427" indent="-325427" defTabSz="801330" fontAlgn="base">
              <a:spcBef>
                <a:spcPct val="20000"/>
              </a:spcBef>
              <a:spcAft>
                <a:spcPct val="0"/>
              </a:spcAft>
              <a:buClr>
                <a:srgbClr val="FF0000"/>
              </a:buClr>
            </a:pPr>
            <a:endParaRPr lang="sv-SE" sz="1400" b="1" dirty="0" smtClean="0">
              <a:solidFill>
                <a:srgbClr val="747474">
                  <a:lumMod val="50000"/>
                </a:srgbClr>
              </a:solidFill>
              <a:ea typeface="Arial Unicode MS" pitchFamily="34" charset="-128"/>
              <a:cs typeface="Arial Unicode MS" pitchFamily="34" charset="-128"/>
            </a:endParaRPr>
          </a:p>
          <a:p>
            <a:pPr marL="325427" indent="-325427" defTabSz="801330" fontAlgn="base">
              <a:spcBef>
                <a:spcPct val="20000"/>
              </a:spcBef>
              <a:spcAft>
                <a:spcPct val="0"/>
              </a:spcAft>
              <a:buClr>
                <a:srgbClr val="FF0000"/>
              </a:buClr>
            </a:pPr>
            <a:r>
              <a:rPr lang="sv-SE" sz="1400" dirty="0" smtClean="0">
                <a:solidFill>
                  <a:srgbClr val="747474">
                    <a:lumMod val="50000"/>
                  </a:srgbClr>
                </a:solidFill>
                <a:ea typeface="Arial Unicode MS" pitchFamily="34" charset="-128"/>
                <a:cs typeface="Arial Unicode MS" pitchFamily="34" charset="-128"/>
              </a:rPr>
              <a:t>			</a:t>
            </a:r>
            <a:endParaRPr lang="sv-SE" sz="1400" i="1" dirty="0" smtClean="0">
              <a:solidFill>
                <a:srgbClr val="747474">
                  <a:lumMod val="50000"/>
                </a:srgbClr>
              </a:solidFill>
              <a:ea typeface="Arial Unicode MS" pitchFamily="34" charset="-128"/>
              <a:cs typeface="Arial Unicode MS" pitchFamily="34" charset="-128"/>
            </a:endParaRPr>
          </a:p>
          <a:p>
            <a:pPr marL="325427" indent="-325427" defTabSz="801330" fontAlgn="base">
              <a:spcBef>
                <a:spcPct val="20000"/>
              </a:spcBef>
              <a:spcAft>
                <a:spcPct val="0"/>
              </a:spcAft>
              <a:buClr>
                <a:srgbClr val="FF0000"/>
              </a:buClr>
            </a:pPr>
            <a:endParaRPr lang="sv-SE" sz="1500" dirty="0" smtClean="0">
              <a:solidFill>
                <a:srgbClr val="747474">
                  <a:lumMod val="50000"/>
                </a:srgbClr>
              </a:solidFill>
              <a:ea typeface="Arial Unicode MS" pitchFamily="34" charset="-128"/>
              <a:cs typeface="Arial Unicode MS" pitchFamily="34" charset="-128"/>
            </a:endParaRPr>
          </a:p>
        </p:txBody>
      </p:sp>
      <p:sp>
        <p:nvSpPr>
          <p:cNvPr id="26628" name="AutoShape 4"/>
          <p:cNvSpPr>
            <a:spLocks/>
          </p:cNvSpPr>
          <p:nvPr/>
        </p:nvSpPr>
        <p:spPr bwMode="auto">
          <a:xfrm>
            <a:off x="7000117" y="1835206"/>
            <a:ext cx="61087" cy="914304"/>
          </a:xfrm>
          <a:prstGeom prst="rightBrace">
            <a:avLst>
              <a:gd name="adj1" fmla="val 117593"/>
              <a:gd name="adj2" fmla="val 50000"/>
            </a:avLst>
          </a:prstGeom>
          <a:noFill/>
          <a:ln w="9525">
            <a:noFill/>
            <a:round/>
            <a:headEnd/>
            <a:tailEnd/>
          </a:ln>
        </p:spPr>
        <p:txBody>
          <a:bodyPr wrap="none" lIns="87210" tIns="43604" rIns="87210" bIns="43604" anchor="ctr"/>
          <a:lstStyle/>
          <a:p>
            <a:pPr defTabSz="801330" fontAlgn="base">
              <a:spcBef>
                <a:spcPct val="20000"/>
              </a:spcBef>
              <a:spcAft>
                <a:spcPct val="0"/>
              </a:spcAft>
              <a:buClr>
                <a:srgbClr val="FF0000"/>
              </a:buClr>
            </a:pPr>
            <a:endParaRPr lang="sv-SE" sz="1200" i="1" dirty="0" smtClean="0">
              <a:solidFill>
                <a:srgbClr val="FF0000"/>
              </a:solidFill>
              <a:ea typeface="Arial Unicode MS" pitchFamily="34" charset="-128"/>
              <a:cs typeface="Arial Unicode MS" pitchFamily="34" charset="-128"/>
            </a:endParaRPr>
          </a:p>
        </p:txBody>
      </p:sp>
      <p:grpSp>
        <p:nvGrpSpPr>
          <p:cNvPr id="2" name="Group 11"/>
          <p:cNvGrpSpPr>
            <a:grpSpLocks/>
          </p:cNvGrpSpPr>
          <p:nvPr/>
        </p:nvGrpSpPr>
        <p:grpSpPr bwMode="auto">
          <a:xfrm>
            <a:off x="6808367" y="1704179"/>
            <a:ext cx="2328132" cy="979097"/>
            <a:chOff x="5364" y="1111"/>
            <a:chExt cx="1315" cy="680"/>
          </a:xfrm>
        </p:grpSpPr>
        <p:sp>
          <p:nvSpPr>
            <p:cNvPr id="26636" name="AutoShape 5"/>
            <p:cNvSpPr>
              <a:spLocks/>
            </p:cNvSpPr>
            <p:nvPr/>
          </p:nvSpPr>
          <p:spPr bwMode="auto">
            <a:xfrm>
              <a:off x="5364" y="1111"/>
              <a:ext cx="136" cy="680"/>
            </a:xfrm>
            <a:prstGeom prst="rightBrace">
              <a:avLst>
                <a:gd name="adj1" fmla="val 41667"/>
                <a:gd name="adj2" fmla="val 50000"/>
              </a:avLst>
            </a:prstGeom>
            <a:noFill/>
            <a:ln w="9525">
              <a:solidFill>
                <a:srgbClr val="000000"/>
              </a:solidFill>
              <a:round/>
              <a:headEnd/>
              <a:tailEnd/>
            </a:ln>
          </p:spPr>
          <p:txBody>
            <a:bodyPr wrap="none" lIns="99549" tIns="49775" rIns="99549" bIns="49775" anchor="ctr"/>
            <a:lstStyle/>
            <a:p>
              <a:pPr defTabSz="801330" fontAlgn="base">
                <a:spcBef>
                  <a:spcPct val="20000"/>
                </a:spcBef>
                <a:spcAft>
                  <a:spcPct val="0"/>
                </a:spcAft>
                <a:buClr>
                  <a:srgbClr val="FF0000"/>
                </a:buClr>
              </a:pPr>
              <a:endParaRPr lang="sv-SE" sz="1200" i="1" dirty="0" smtClean="0">
                <a:solidFill>
                  <a:srgbClr val="FF0000"/>
                </a:solidFill>
                <a:ea typeface="Arial Unicode MS" pitchFamily="34" charset="-128"/>
                <a:cs typeface="Arial Unicode MS" pitchFamily="34" charset="-128"/>
              </a:endParaRPr>
            </a:p>
          </p:txBody>
        </p:sp>
        <p:sp>
          <p:nvSpPr>
            <p:cNvPr id="26637" name="Text Box 8"/>
            <p:cNvSpPr txBox="1">
              <a:spLocks noChangeArrowheads="1"/>
            </p:cNvSpPr>
            <p:nvPr/>
          </p:nvSpPr>
          <p:spPr bwMode="auto">
            <a:xfrm>
              <a:off x="5488" y="1369"/>
              <a:ext cx="1191" cy="198"/>
            </a:xfrm>
            <a:prstGeom prst="rect">
              <a:avLst/>
            </a:prstGeom>
            <a:noFill/>
            <a:ln w="9525" algn="ctr">
              <a:noFill/>
              <a:miter lim="800000"/>
              <a:headEnd/>
              <a:tailEnd/>
            </a:ln>
          </p:spPr>
          <p:txBody>
            <a:bodyPr lIns="99549" tIns="49775" rIns="99549" bIns="49775">
              <a:spAutoFit/>
            </a:bodyPr>
            <a:lstStyle/>
            <a:p>
              <a:pPr marL="325427" indent="-325427" defTabSz="801330" fontAlgn="base">
                <a:spcBef>
                  <a:spcPct val="50000"/>
                </a:spcBef>
                <a:spcAft>
                  <a:spcPct val="0"/>
                </a:spcAft>
                <a:buClr>
                  <a:srgbClr val="FF0000"/>
                </a:buClr>
              </a:pPr>
              <a:r>
                <a:rPr lang="sv-SE" sz="1200" i="1" dirty="0" smtClean="0">
                  <a:solidFill>
                    <a:srgbClr val="000000"/>
                  </a:solidFill>
                  <a:ea typeface="Arial Unicode MS" pitchFamily="34" charset="-128"/>
                  <a:cs typeface="Arial Unicode MS" pitchFamily="34" charset="-128"/>
                </a:rPr>
                <a:t>Tidsperspektiv 2-4 år</a:t>
              </a:r>
            </a:p>
          </p:txBody>
        </p:sp>
      </p:grpSp>
      <p:grpSp>
        <p:nvGrpSpPr>
          <p:cNvPr id="3" name="Group 12"/>
          <p:cNvGrpSpPr>
            <a:grpSpLocks/>
          </p:cNvGrpSpPr>
          <p:nvPr/>
        </p:nvGrpSpPr>
        <p:grpSpPr bwMode="auto">
          <a:xfrm>
            <a:off x="5429674" y="3612607"/>
            <a:ext cx="2216769" cy="979097"/>
            <a:chOff x="3640" y="2382"/>
            <a:chExt cx="1633" cy="680"/>
          </a:xfrm>
        </p:grpSpPr>
        <p:sp>
          <p:nvSpPr>
            <p:cNvPr id="26634" name="AutoShape 6"/>
            <p:cNvSpPr>
              <a:spLocks/>
            </p:cNvSpPr>
            <p:nvPr/>
          </p:nvSpPr>
          <p:spPr bwMode="auto">
            <a:xfrm>
              <a:off x="3640" y="2382"/>
              <a:ext cx="136" cy="680"/>
            </a:xfrm>
            <a:prstGeom prst="rightBrace">
              <a:avLst>
                <a:gd name="adj1" fmla="val 41667"/>
                <a:gd name="adj2" fmla="val 50000"/>
              </a:avLst>
            </a:prstGeom>
            <a:noFill/>
            <a:ln w="9525">
              <a:solidFill>
                <a:srgbClr val="000000"/>
              </a:solidFill>
              <a:round/>
              <a:headEnd/>
              <a:tailEnd/>
            </a:ln>
          </p:spPr>
          <p:txBody>
            <a:bodyPr wrap="none" lIns="99549" tIns="49775" rIns="99549" bIns="49775" anchor="ctr"/>
            <a:lstStyle/>
            <a:p>
              <a:pPr defTabSz="801330" fontAlgn="base">
                <a:spcBef>
                  <a:spcPct val="20000"/>
                </a:spcBef>
                <a:spcAft>
                  <a:spcPct val="0"/>
                </a:spcAft>
                <a:buClr>
                  <a:srgbClr val="FF0000"/>
                </a:buClr>
              </a:pPr>
              <a:endParaRPr lang="sv-SE" sz="1200" i="1" dirty="0" smtClean="0">
                <a:solidFill>
                  <a:srgbClr val="FF0000"/>
                </a:solidFill>
                <a:ea typeface="Arial Unicode MS" pitchFamily="34" charset="-128"/>
                <a:cs typeface="Arial Unicode MS" pitchFamily="34" charset="-128"/>
              </a:endParaRPr>
            </a:p>
          </p:txBody>
        </p:sp>
        <p:sp>
          <p:nvSpPr>
            <p:cNvPr id="26635" name="Text Box 9"/>
            <p:cNvSpPr txBox="1">
              <a:spLocks noChangeArrowheads="1"/>
            </p:cNvSpPr>
            <p:nvPr/>
          </p:nvSpPr>
          <p:spPr bwMode="auto">
            <a:xfrm>
              <a:off x="3731" y="2608"/>
              <a:ext cx="1542" cy="198"/>
            </a:xfrm>
            <a:prstGeom prst="rect">
              <a:avLst/>
            </a:prstGeom>
            <a:noFill/>
            <a:ln w="9525" algn="ctr">
              <a:noFill/>
              <a:miter lim="800000"/>
              <a:headEnd/>
              <a:tailEnd/>
            </a:ln>
          </p:spPr>
          <p:txBody>
            <a:bodyPr lIns="99549" tIns="49775" rIns="99549" bIns="49775">
              <a:spAutoFit/>
            </a:bodyPr>
            <a:lstStyle/>
            <a:p>
              <a:pPr marL="325427" indent="-325427" defTabSz="801330" fontAlgn="base">
                <a:spcBef>
                  <a:spcPct val="50000"/>
                </a:spcBef>
                <a:spcAft>
                  <a:spcPct val="0"/>
                </a:spcAft>
                <a:buClr>
                  <a:srgbClr val="FF0000"/>
                </a:buClr>
              </a:pPr>
              <a:r>
                <a:rPr lang="sv-SE" sz="1200" i="1" dirty="0" smtClean="0">
                  <a:solidFill>
                    <a:srgbClr val="000000"/>
                  </a:solidFill>
                  <a:ea typeface="Arial Unicode MS" pitchFamily="34" charset="-128"/>
                  <a:cs typeface="Arial Unicode MS" pitchFamily="34" charset="-128"/>
                </a:rPr>
                <a:t>Tidsperspektiv 6 mån - 1 år</a:t>
              </a:r>
            </a:p>
          </p:txBody>
        </p:sp>
      </p:grpSp>
      <p:grpSp>
        <p:nvGrpSpPr>
          <p:cNvPr id="4" name="Group 13"/>
          <p:cNvGrpSpPr>
            <a:grpSpLocks/>
          </p:cNvGrpSpPr>
          <p:nvPr/>
        </p:nvGrpSpPr>
        <p:grpSpPr bwMode="auto">
          <a:xfrm>
            <a:off x="7215626" y="5036765"/>
            <a:ext cx="2463831" cy="979097"/>
            <a:chOff x="5046" y="3379"/>
            <a:chExt cx="1815" cy="680"/>
          </a:xfrm>
        </p:grpSpPr>
        <p:sp>
          <p:nvSpPr>
            <p:cNvPr id="26632" name="AutoShape 7"/>
            <p:cNvSpPr>
              <a:spLocks/>
            </p:cNvSpPr>
            <p:nvPr/>
          </p:nvSpPr>
          <p:spPr bwMode="auto">
            <a:xfrm>
              <a:off x="5046" y="3379"/>
              <a:ext cx="136" cy="680"/>
            </a:xfrm>
            <a:prstGeom prst="rightBrace">
              <a:avLst>
                <a:gd name="adj1" fmla="val 41667"/>
                <a:gd name="adj2" fmla="val 50000"/>
              </a:avLst>
            </a:prstGeom>
            <a:noFill/>
            <a:ln w="9525">
              <a:solidFill>
                <a:srgbClr val="000000"/>
              </a:solidFill>
              <a:round/>
              <a:headEnd/>
              <a:tailEnd/>
            </a:ln>
          </p:spPr>
          <p:txBody>
            <a:bodyPr wrap="none" lIns="99549" tIns="49775" rIns="99549" bIns="49775" anchor="ctr"/>
            <a:lstStyle/>
            <a:p>
              <a:pPr defTabSz="801330" fontAlgn="base">
                <a:spcBef>
                  <a:spcPct val="20000"/>
                </a:spcBef>
                <a:spcAft>
                  <a:spcPct val="0"/>
                </a:spcAft>
                <a:buClr>
                  <a:srgbClr val="FF0000"/>
                </a:buClr>
              </a:pPr>
              <a:endParaRPr lang="sv-SE" sz="1200" i="1" dirty="0" smtClean="0">
                <a:solidFill>
                  <a:srgbClr val="FF0000"/>
                </a:solidFill>
                <a:ea typeface="Arial Unicode MS" pitchFamily="34" charset="-128"/>
                <a:cs typeface="Arial Unicode MS" pitchFamily="34" charset="-128"/>
              </a:endParaRPr>
            </a:p>
          </p:txBody>
        </p:sp>
        <p:sp>
          <p:nvSpPr>
            <p:cNvPr id="26633" name="Text Box 10"/>
            <p:cNvSpPr txBox="1">
              <a:spLocks noChangeArrowheads="1"/>
            </p:cNvSpPr>
            <p:nvPr/>
          </p:nvSpPr>
          <p:spPr bwMode="auto">
            <a:xfrm>
              <a:off x="5137" y="3606"/>
              <a:ext cx="1724" cy="390"/>
            </a:xfrm>
            <a:prstGeom prst="rect">
              <a:avLst/>
            </a:prstGeom>
            <a:noFill/>
            <a:ln w="9525" algn="ctr">
              <a:noFill/>
              <a:miter lim="800000"/>
              <a:headEnd/>
              <a:tailEnd/>
            </a:ln>
          </p:spPr>
          <p:txBody>
            <a:bodyPr lIns="99549" tIns="49775" rIns="99549" bIns="49775">
              <a:spAutoFit/>
            </a:bodyPr>
            <a:lstStyle/>
            <a:p>
              <a:pPr marL="325427" indent="-325427" defTabSz="801330" fontAlgn="base">
                <a:spcBef>
                  <a:spcPct val="50000"/>
                </a:spcBef>
                <a:spcAft>
                  <a:spcPct val="0"/>
                </a:spcAft>
                <a:buClr>
                  <a:srgbClr val="FF0000"/>
                </a:buClr>
              </a:pPr>
              <a:r>
                <a:rPr lang="sv-SE" sz="1200" i="1" dirty="0" smtClean="0">
                  <a:solidFill>
                    <a:srgbClr val="000000"/>
                  </a:solidFill>
                  <a:ea typeface="Arial Unicode MS" pitchFamily="34" charset="-128"/>
                  <a:cs typeface="Arial Unicode MS" pitchFamily="34" charset="-128"/>
                </a:rPr>
                <a:t>Tidsperspektiv </a:t>
              </a:r>
            </a:p>
            <a:p>
              <a:pPr marL="325427" indent="-325427" defTabSz="801330" fontAlgn="base">
                <a:spcBef>
                  <a:spcPct val="50000"/>
                </a:spcBef>
                <a:spcAft>
                  <a:spcPct val="0"/>
                </a:spcAft>
                <a:buClr>
                  <a:srgbClr val="FF0000"/>
                </a:buClr>
              </a:pPr>
              <a:r>
                <a:rPr lang="sv-SE" sz="1200" i="1" dirty="0" smtClean="0">
                  <a:solidFill>
                    <a:srgbClr val="000000"/>
                  </a:solidFill>
                  <a:ea typeface="Arial Unicode MS" pitchFamily="34" charset="-128"/>
                  <a:cs typeface="Arial Unicode MS" pitchFamily="34" charset="-128"/>
                </a:rPr>
                <a:t>1mån – 6mån</a:t>
              </a:r>
            </a:p>
          </p:txBody>
        </p:sp>
      </p:grpSp>
      <p:sp>
        <p:nvSpPr>
          <p:cNvPr id="14" name="Rubrik 13"/>
          <p:cNvSpPr>
            <a:spLocks noGrp="1"/>
          </p:cNvSpPr>
          <p:nvPr>
            <p:ph type="title"/>
          </p:nvPr>
        </p:nvSpPr>
        <p:spPr/>
        <p:txBody>
          <a:bodyPr/>
          <a:lstStyle/>
          <a:p>
            <a:r>
              <a:rPr lang="sv-SE" dirty="0" smtClean="0"/>
              <a:t>Ex mål och indikatorer olika nivåer</a:t>
            </a:r>
            <a:endParaRPr lang="sv-SE"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Diagram 59"/>
          <p:cNvGraphicFramePr/>
          <p:nvPr/>
        </p:nvGraphicFramePr>
        <p:xfrm>
          <a:off x="218363" y="1842454"/>
          <a:ext cx="8625385" cy="3993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7" name="Rak 36"/>
          <p:cNvCxnSpPr/>
          <p:nvPr/>
        </p:nvCxnSpPr>
        <p:spPr>
          <a:xfrm flipH="1">
            <a:off x="7795633" y="4038981"/>
            <a:ext cx="62" cy="58359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4" name="Rak 63"/>
          <p:cNvCxnSpPr/>
          <p:nvPr/>
        </p:nvCxnSpPr>
        <p:spPr>
          <a:xfrm>
            <a:off x="3398808" y="1897812"/>
            <a:ext cx="0" cy="1768415"/>
          </a:xfrm>
          <a:prstGeom prst="line">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Platshållare för sidfot 2"/>
          <p:cNvSpPr>
            <a:spLocks noGrp="1"/>
          </p:cNvSpPr>
          <p:nvPr>
            <p:ph type="ftr" sz="quarter" idx="14"/>
          </p:nvPr>
        </p:nvSpPr>
        <p:spPr>
          <a:effectLst>
            <a:outerShdw blurRad="127000" dist="88900" dir="5400000" algn="t" rotWithShape="0">
              <a:prstClr val="black">
                <a:alpha val="40000"/>
              </a:prstClr>
            </a:outerShdw>
          </a:effectLst>
        </p:spPr>
        <p:txBody>
          <a:bodyPr/>
          <a:lstStyle/>
          <a:p>
            <a:r>
              <a:rPr lang="en-GB" smtClean="0">
                <a:solidFill>
                  <a:prstClr val="white"/>
                </a:solidFill>
              </a:rPr>
              <a:t>så styrs Göteborg</a:t>
            </a:r>
            <a:endParaRPr lang="en-GB" dirty="0">
              <a:solidFill>
                <a:prstClr val="white"/>
              </a:solidFill>
            </a:endParaRPr>
          </a:p>
        </p:txBody>
      </p:sp>
      <p:sp>
        <p:nvSpPr>
          <p:cNvPr id="4" name="Platshållare för bildnummer 3"/>
          <p:cNvSpPr>
            <a:spLocks noGrp="1"/>
          </p:cNvSpPr>
          <p:nvPr>
            <p:ph type="sldNum" sz="quarter" idx="15"/>
          </p:nvPr>
        </p:nvSpPr>
        <p:spPr>
          <a:effectLst>
            <a:outerShdw blurRad="127000" dist="88900" dir="5400000" algn="t" rotWithShape="0">
              <a:prstClr val="black">
                <a:alpha val="40000"/>
              </a:prstClr>
            </a:outerShdw>
          </a:effectLst>
        </p:spPr>
        <p:txBody>
          <a:bodyPr/>
          <a:lstStyle/>
          <a:p>
            <a:fld id="{CCB980A4-8073-2E47-BD49-CDC58DACAC28}" type="slidenum">
              <a:rPr lang="sv-SE" smtClean="0">
                <a:solidFill>
                  <a:prstClr val="white"/>
                </a:solidFill>
              </a:rPr>
              <a:pPr/>
              <a:t>52</a:t>
            </a:fld>
            <a:endParaRPr lang="sv-SE" dirty="0">
              <a:solidFill>
                <a:prstClr val="white"/>
              </a:solidFill>
            </a:endParaRPr>
          </a:p>
        </p:txBody>
      </p:sp>
      <p:sp>
        <p:nvSpPr>
          <p:cNvPr id="5" name="Rektangel med rundade hörn 4"/>
          <p:cNvSpPr/>
          <p:nvPr/>
        </p:nvSpPr>
        <p:spPr>
          <a:xfrm>
            <a:off x="5094515" y="1278752"/>
            <a:ext cx="1080000" cy="540000"/>
          </a:xfrm>
          <a:prstGeom prst="roundRect">
            <a:avLst/>
          </a:prstGeom>
          <a:solidFill>
            <a:schemeClr val="tx1">
              <a:lumMod val="20000"/>
              <a:lumOff val="80000"/>
            </a:schemeClr>
          </a:solidFill>
          <a:ln w="28575">
            <a:solidFill>
              <a:schemeClr val="accent4"/>
            </a:solidFill>
          </a:ln>
          <a:effectLst>
            <a:outerShdw blurRad="127000" dist="889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sv-SE" sz="1200" b="1" dirty="0" err="1" smtClean="0">
                <a:solidFill>
                  <a:srgbClr val="000000"/>
                </a:solidFill>
              </a:rPr>
              <a:t>Inriktnings-dokument</a:t>
            </a:r>
            <a:r>
              <a:rPr lang="sv-SE" sz="1200" b="1" dirty="0" smtClean="0">
                <a:solidFill>
                  <a:srgbClr val="000000"/>
                </a:solidFill>
              </a:rPr>
              <a:t> </a:t>
            </a:r>
            <a:endParaRPr lang="sv-SE" sz="1200" b="1" dirty="0">
              <a:solidFill>
                <a:srgbClr val="000000"/>
              </a:solidFill>
            </a:endParaRPr>
          </a:p>
        </p:txBody>
      </p:sp>
      <p:sp>
        <p:nvSpPr>
          <p:cNvPr id="7" name="Rektangel med rundade hörn 6"/>
          <p:cNvSpPr/>
          <p:nvPr/>
        </p:nvSpPr>
        <p:spPr>
          <a:xfrm>
            <a:off x="3734094" y="2162359"/>
            <a:ext cx="1080000" cy="540000"/>
          </a:xfrm>
          <a:prstGeom prst="roundRect">
            <a:avLst/>
          </a:prstGeom>
          <a:solidFill>
            <a:schemeClr val="tx1">
              <a:lumMod val="20000"/>
              <a:lumOff val="80000"/>
            </a:schemeClr>
          </a:solidFill>
          <a:ln w="28575">
            <a:solidFill>
              <a:schemeClr val="accent2"/>
            </a:solidFill>
          </a:ln>
          <a:effectLst>
            <a:outerShdw blurRad="127000" dist="889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sv-SE" sz="1200" b="1" dirty="0" err="1" smtClean="0">
                <a:solidFill>
                  <a:srgbClr val="000000"/>
                </a:solidFill>
              </a:rPr>
              <a:t>Budget-konferens</a:t>
            </a:r>
            <a:r>
              <a:rPr lang="sv-SE" sz="1200" b="1" dirty="0" smtClean="0">
                <a:solidFill>
                  <a:srgbClr val="000000"/>
                </a:solidFill>
              </a:rPr>
              <a:t> </a:t>
            </a:r>
            <a:endParaRPr lang="sv-SE" sz="1200" b="1" dirty="0">
              <a:solidFill>
                <a:srgbClr val="000000"/>
              </a:solidFill>
            </a:endParaRPr>
          </a:p>
        </p:txBody>
      </p:sp>
      <p:sp>
        <p:nvSpPr>
          <p:cNvPr id="8" name="Rektangel med rundade hörn 7"/>
          <p:cNvSpPr/>
          <p:nvPr/>
        </p:nvSpPr>
        <p:spPr>
          <a:xfrm>
            <a:off x="5792311" y="2145645"/>
            <a:ext cx="1080000" cy="540000"/>
          </a:xfrm>
          <a:prstGeom prst="roundRect">
            <a:avLst/>
          </a:prstGeom>
          <a:solidFill>
            <a:schemeClr val="tx1">
              <a:lumMod val="20000"/>
              <a:lumOff val="80000"/>
            </a:schemeClr>
          </a:solidFill>
          <a:ln w="28575">
            <a:solidFill>
              <a:schemeClr val="accent5"/>
            </a:solidFill>
          </a:ln>
          <a:effectLst>
            <a:outerShdw blurRad="127000" dist="889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sv-SE" sz="1200" b="1" dirty="0" err="1" smtClean="0">
                <a:solidFill>
                  <a:srgbClr val="000000"/>
                </a:solidFill>
              </a:rPr>
              <a:t>Budget-förslag</a:t>
            </a:r>
            <a:r>
              <a:rPr lang="sv-SE" sz="1200" b="1" dirty="0" smtClean="0">
                <a:solidFill>
                  <a:srgbClr val="000000"/>
                </a:solidFill>
              </a:rPr>
              <a:t> </a:t>
            </a:r>
            <a:endParaRPr lang="sv-SE" sz="1200" b="1" dirty="0">
              <a:solidFill>
                <a:srgbClr val="000000"/>
              </a:solidFill>
            </a:endParaRPr>
          </a:p>
        </p:txBody>
      </p:sp>
      <p:sp>
        <p:nvSpPr>
          <p:cNvPr id="9" name="Rektangel med rundade hörn 8"/>
          <p:cNvSpPr/>
          <p:nvPr/>
        </p:nvSpPr>
        <p:spPr>
          <a:xfrm>
            <a:off x="6502045" y="1280077"/>
            <a:ext cx="1080000" cy="540000"/>
          </a:xfrm>
          <a:prstGeom prst="roundRect">
            <a:avLst/>
          </a:prstGeom>
          <a:solidFill>
            <a:schemeClr val="tx1">
              <a:lumMod val="20000"/>
              <a:lumOff val="80000"/>
            </a:schemeClr>
          </a:solidFill>
          <a:ln w="28575">
            <a:solidFill>
              <a:srgbClr val="CC66FF"/>
            </a:solidFill>
          </a:ln>
          <a:effectLst>
            <a:outerShdw blurRad="127000" dist="889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sv-SE" sz="1200" b="1" dirty="0" smtClean="0">
                <a:solidFill>
                  <a:srgbClr val="000000"/>
                </a:solidFill>
              </a:rPr>
              <a:t>Budget- beslut </a:t>
            </a:r>
            <a:endParaRPr lang="sv-SE" sz="1200" b="1" dirty="0">
              <a:solidFill>
                <a:srgbClr val="000000"/>
              </a:solidFill>
            </a:endParaRPr>
          </a:p>
        </p:txBody>
      </p:sp>
      <p:sp>
        <p:nvSpPr>
          <p:cNvPr id="10" name="Rektangel med rundade hörn 9"/>
          <p:cNvSpPr/>
          <p:nvPr/>
        </p:nvSpPr>
        <p:spPr>
          <a:xfrm>
            <a:off x="2273732" y="4653110"/>
            <a:ext cx="1080000" cy="540000"/>
          </a:xfrm>
          <a:prstGeom prst="roundRect">
            <a:avLst/>
          </a:prstGeom>
          <a:solidFill>
            <a:schemeClr val="tx1">
              <a:lumMod val="20000"/>
              <a:lumOff val="80000"/>
            </a:schemeClr>
          </a:solidFill>
          <a:ln w="28575">
            <a:solidFill>
              <a:srgbClr val="92D050"/>
            </a:solidFill>
          </a:ln>
          <a:effectLst>
            <a:outerShdw blurRad="127000" dist="889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sv-SE" sz="1200" b="1" dirty="0" smtClean="0">
                <a:solidFill>
                  <a:srgbClr val="000000"/>
                </a:solidFill>
              </a:rPr>
              <a:t>UR 1</a:t>
            </a:r>
          </a:p>
        </p:txBody>
      </p:sp>
      <p:sp>
        <p:nvSpPr>
          <p:cNvPr id="11" name="Rektangel med rundade hörn 10"/>
          <p:cNvSpPr/>
          <p:nvPr/>
        </p:nvSpPr>
        <p:spPr>
          <a:xfrm>
            <a:off x="822174" y="4661061"/>
            <a:ext cx="1080000" cy="540000"/>
          </a:xfrm>
          <a:prstGeom prst="roundRect">
            <a:avLst/>
          </a:prstGeom>
          <a:solidFill>
            <a:schemeClr val="tx1">
              <a:lumMod val="20000"/>
              <a:lumOff val="80000"/>
            </a:schemeClr>
          </a:solidFill>
          <a:ln w="28575">
            <a:solidFill>
              <a:schemeClr val="accent1"/>
            </a:solidFill>
          </a:ln>
          <a:effectLst>
            <a:outerShdw blurRad="127000" dist="889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sv-SE" sz="1200" b="1" dirty="0" smtClean="0">
                <a:solidFill>
                  <a:srgbClr val="000000"/>
                </a:solidFill>
              </a:rPr>
              <a:t>Årsrapport</a:t>
            </a:r>
            <a:endParaRPr lang="sv-SE" sz="1200" b="1" dirty="0">
              <a:solidFill>
                <a:srgbClr val="000000"/>
              </a:solidFill>
            </a:endParaRPr>
          </a:p>
        </p:txBody>
      </p:sp>
      <p:sp>
        <p:nvSpPr>
          <p:cNvPr id="12" name="Rektangel med rundade hörn 11"/>
          <p:cNvSpPr/>
          <p:nvPr/>
        </p:nvSpPr>
        <p:spPr>
          <a:xfrm>
            <a:off x="3739494" y="2787175"/>
            <a:ext cx="1080000" cy="540000"/>
          </a:xfrm>
          <a:prstGeom prst="roundRect">
            <a:avLst/>
          </a:prstGeom>
          <a:solidFill>
            <a:schemeClr val="tx1">
              <a:lumMod val="20000"/>
              <a:lumOff val="80000"/>
            </a:schemeClr>
          </a:solidFill>
          <a:ln w="28575">
            <a:solidFill>
              <a:schemeClr val="accent2"/>
            </a:solidFill>
          </a:ln>
          <a:effectLst>
            <a:outerShdw blurRad="127000" dist="889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sv-SE" sz="1200" b="1" dirty="0" smtClean="0">
                <a:solidFill>
                  <a:srgbClr val="000000"/>
                </a:solidFill>
              </a:rPr>
              <a:t>Dialog mål och ramar</a:t>
            </a:r>
            <a:endParaRPr lang="sv-SE" sz="1200" b="1" dirty="0">
              <a:solidFill>
                <a:srgbClr val="000000"/>
              </a:solidFill>
            </a:endParaRPr>
          </a:p>
        </p:txBody>
      </p:sp>
      <p:sp>
        <p:nvSpPr>
          <p:cNvPr id="13" name="Rektangel med rundade hörn 12"/>
          <p:cNvSpPr/>
          <p:nvPr/>
        </p:nvSpPr>
        <p:spPr>
          <a:xfrm>
            <a:off x="5796493" y="2760947"/>
            <a:ext cx="1080000" cy="540000"/>
          </a:xfrm>
          <a:prstGeom prst="roundRect">
            <a:avLst/>
          </a:prstGeom>
          <a:solidFill>
            <a:schemeClr val="tx1">
              <a:lumMod val="20000"/>
              <a:lumOff val="80000"/>
            </a:schemeClr>
          </a:solidFill>
          <a:ln w="28575">
            <a:solidFill>
              <a:schemeClr val="accent5"/>
            </a:solidFill>
          </a:ln>
          <a:effectLst>
            <a:outerShdw blurRad="127000" dist="889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sv-SE" sz="1200" b="1" dirty="0" err="1" smtClean="0">
                <a:solidFill>
                  <a:srgbClr val="000000"/>
                </a:solidFill>
              </a:rPr>
              <a:t>Budget-dialog</a:t>
            </a:r>
            <a:endParaRPr lang="sv-SE" sz="1200" b="1" dirty="0">
              <a:solidFill>
                <a:srgbClr val="000000"/>
              </a:solidFill>
            </a:endParaRPr>
          </a:p>
        </p:txBody>
      </p:sp>
      <p:sp>
        <p:nvSpPr>
          <p:cNvPr id="14" name="Rektangel med rundade hörn 13"/>
          <p:cNvSpPr/>
          <p:nvPr/>
        </p:nvSpPr>
        <p:spPr>
          <a:xfrm>
            <a:off x="815414" y="2144997"/>
            <a:ext cx="1080000" cy="540000"/>
          </a:xfrm>
          <a:prstGeom prst="roundRect">
            <a:avLst/>
          </a:prstGeom>
          <a:solidFill>
            <a:schemeClr val="tx1">
              <a:lumMod val="20000"/>
              <a:lumOff val="80000"/>
            </a:schemeClr>
          </a:solidFill>
          <a:ln w="28575">
            <a:solidFill>
              <a:schemeClr val="accent1"/>
            </a:solidFill>
          </a:ln>
          <a:effectLst>
            <a:outerShdw blurRad="127000" dist="889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sv-SE" sz="1200" b="1" dirty="0" err="1" smtClean="0">
                <a:solidFill>
                  <a:srgbClr val="000000"/>
                </a:solidFill>
              </a:rPr>
              <a:t>Boksluts-konferens</a:t>
            </a:r>
            <a:endParaRPr lang="sv-SE" sz="1200" b="1" dirty="0">
              <a:solidFill>
                <a:srgbClr val="000000"/>
              </a:solidFill>
            </a:endParaRPr>
          </a:p>
        </p:txBody>
      </p:sp>
      <p:sp>
        <p:nvSpPr>
          <p:cNvPr id="34" name="textruta 33"/>
          <p:cNvSpPr txBox="1"/>
          <p:nvPr/>
        </p:nvSpPr>
        <p:spPr>
          <a:xfrm>
            <a:off x="307926" y="434813"/>
            <a:ext cx="6634664" cy="769441"/>
          </a:xfrm>
          <a:prstGeom prst="rect">
            <a:avLst/>
          </a:prstGeom>
          <a:noFill/>
          <a:effectLst/>
        </p:spPr>
        <p:txBody>
          <a:bodyPr wrap="square" rtlCol="0">
            <a:spAutoFit/>
          </a:bodyPr>
          <a:lstStyle/>
          <a:p>
            <a:pPr defTabSz="457119"/>
            <a:r>
              <a:rPr lang="sv-SE" sz="2400" b="1" dirty="0" smtClean="0">
                <a:solidFill>
                  <a:srgbClr val="000000"/>
                </a:solidFill>
                <a:cs typeface="Arial" panose="020B0604020202020204" pitchFamily="34" charset="0"/>
              </a:rPr>
              <a:t>Övergripande </a:t>
            </a:r>
            <a:r>
              <a:rPr lang="sv-SE" sz="2400" b="1" dirty="0" err="1" smtClean="0">
                <a:solidFill>
                  <a:srgbClr val="000000"/>
                </a:solidFill>
                <a:cs typeface="Arial" panose="020B0604020202020204" pitchFamily="34" charset="0"/>
              </a:rPr>
              <a:t>årsplanering</a:t>
            </a:r>
            <a:r>
              <a:rPr lang="sv-SE" sz="2400" b="1" dirty="0" smtClean="0">
                <a:solidFill>
                  <a:srgbClr val="000000"/>
                </a:solidFill>
                <a:cs typeface="Arial" panose="020B0604020202020204" pitchFamily="34" charset="0"/>
              </a:rPr>
              <a:t> </a:t>
            </a:r>
          </a:p>
          <a:p>
            <a:pPr defTabSz="457119"/>
            <a:r>
              <a:rPr lang="sv-SE" sz="2000" b="1" i="1" dirty="0" smtClean="0">
                <a:solidFill>
                  <a:srgbClr val="000000"/>
                </a:solidFill>
                <a:cs typeface="Arial" panose="020B0604020202020204" pitchFamily="34" charset="0"/>
              </a:rPr>
              <a:t>– glöm inte dialogen! </a:t>
            </a:r>
          </a:p>
        </p:txBody>
      </p:sp>
      <p:sp>
        <p:nvSpPr>
          <p:cNvPr id="35" name="Rektangel med rundade hörn 34"/>
          <p:cNvSpPr/>
          <p:nvPr/>
        </p:nvSpPr>
        <p:spPr>
          <a:xfrm>
            <a:off x="5792059" y="4682461"/>
            <a:ext cx="1080000" cy="540000"/>
          </a:xfrm>
          <a:prstGeom prst="roundRect">
            <a:avLst/>
          </a:prstGeom>
          <a:solidFill>
            <a:schemeClr val="tx1">
              <a:lumMod val="20000"/>
              <a:lumOff val="80000"/>
            </a:schemeClr>
          </a:solidFill>
          <a:ln w="28575">
            <a:solidFill>
              <a:schemeClr val="accent5"/>
            </a:solidFill>
          </a:ln>
          <a:effectLst>
            <a:outerShdw blurRad="127000" dist="889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sv-SE" sz="1200" b="1" dirty="0" smtClean="0">
                <a:solidFill>
                  <a:srgbClr val="000000"/>
                </a:solidFill>
              </a:rPr>
              <a:t>UR 2</a:t>
            </a:r>
          </a:p>
        </p:txBody>
      </p:sp>
      <p:sp>
        <p:nvSpPr>
          <p:cNvPr id="36" name="Rektangel med rundade hörn 35"/>
          <p:cNvSpPr/>
          <p:nvPr/>
        </p:nvSpPr>
        <p:spPr>
          <a:xfrm>
            <a:off x="7273126" y="4662392"/>
            <a:ext cx="1080000" cy="540000"/>
          </a:xfrm>
          <a:prstGeom prst="roundRect">
            <a:avLst/>
          </a:prstGeom>
          <a:solidFill>
            <a:schemeClr val="tx1">
              <a:lumMod val="20000"/>
              <a:lumOff val="80000"/>
            </a:schemeClr>
          </a:solidFill>
          <a:ln w="28575">
            <a:solidFill>
              <a:schemeClr val="accent2"/>
            </a:solidFill>
          </a:ln>
          <a:effectLst>
            <a:outerShdw blurRad="127000" dist="889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19"/>
            <a:endParaRPr lang="sv-SE" sz="1200" b="1" dirty="0" smtClean="0">
              <a:solidFill>
                <a:srgbClr val="000000"/>
              </a:solidFill>
            </a:endParaRPr>
          </a:p>
          <a:p>
            <a:pPr algn="ctr" defTabSz="457119"/>
            <a:r>
              <a:rPr lang="sv-SE" sz="1200" b="1" dirty="0" smtClean="0">
                <a:solidFill>
                  <a:srgbClr val="000000"/>
                </a:solidFill>
              </a:rPr>
              <a:t>UR 3</a:t>
            </a:r>
          </a:p>
          <a:p>
            <a:pPr algn="ctr" defTabSz="457119"/>
            <a:endParaRPr lang="sv-SE" sz="1200" b="1" dirty="0">
              <a:solidFill>
                <a:srgbClr val="000000"/>
              </a:solidFill>
            </a:endParaRPr>
          </a:p>
        </p:txBody>
      </p:sp>
      <p:cxnSp>
        <p:nvCxnSpPr>
          <p:cNvPr id="44" name="Rak 43"/>
          <p:cNvCxnSpPr/>
          <p:nvPr/>
        </p:nvCxnSpPr>
        <p:spPr>
          <a:xfrm>
            <a:off x="4192438" y="3329796"/>
            <a:ext cx="2" cy="34505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5" name="Vinklad  64"/>
          <p:cNvCxnSpPr>
            <a:stCxn id="6" idx="3"/>
            <a:endCxn id="7" idx="0"/>
          </p:cNvCxnSpPr>
          <p:nvPr/>
        </p:nvCxnSpPr>
        <p:spPr>
          <a:xfrm>
            <a:off x="3933187" y="1581039"/>
            <a:ext cx="340907" cy="581320"/>
          </a:xfrm>
          <a:prstGeom prst="bentConnector2">
            <a:avLst/>
          </a:prstGeom>
          <a:ln>
            <a:solidFill>
              <a:schemeClr val="accent3">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9" name="Rak 68"/>
          <p:cNvCxnSpPr/>
          <p:nvPr/>
        </p:nvCxnSpPr>
        <p:spPr>
          <a:xfrm>
            <a:off x="1325592" y="2740325"/>
            <a:ext cx="0" cy="91440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0" name="Rak 69"/>
          <p:cNvCxnSpPr/>
          <p:nvPr/>
        </p:nvCxnSpPr>
        <p:spPr>
          <a:xfrm flipH="1">
            <a:off x="1336370" y="4024364"/>
            <a:ext cx="62" cy="583596"/>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7" name="Rak 76"/>
          <p:cNvCxnSpPr/>
          <p:nvPr/>
        </p:nvCxnSpPr>
        <p:spPr>
          <a:xfrm>
            <a:off x="5581403" y="1888177"/>
            <a:ext cx="0" cy="1769423"/>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80" name="Rak 79"/>
          <p:cNvCxnSpPr/>
          <p:nvPr/>
        </p:nvCxnSpPr>
        <p:spPr>
          <a:xfrm flipH="1">
            <a:off x="2800080" y="4031063"/>
            <a:ext cx="62" cy="583596"/>
          </a:xfrm>
          <a:prstGeom prst="line">
            <a:avLst/>
          </a:prstGeom>
          <a:ln>
            <a:solidFill>
              <a:srgbClr val="92D050"/>
            </a:solidFill>
          </a:ln>
          <a:effectLst/>
        </p:spPr>
        <p:style>
          <a:lnRef idx="2">
            <a:schemeClr val="accent1"/>
          </a:lnRef>
          <a:fillRef idx="0">
            <a:schemeClr val="accent1"/>
          </a:fillRef>
          <a:effectRef idx="1">
            <a:schemeClr val="accent1"/>
          </a:effectRef>
          <a:fontRef idx="minor">
            <a:schemeClr val="tx1"/>
          </a:fontRef>
        </p:style>
      </p:cxnSp>
      <p:sp>
        <p:nvSpPr>
          <p:cNvPr id="81" name="Höger 80"/>
          <p:cNvSpPr/>
          <p:nvPr/>
        </p:nvSpPr>
        <p:spPr>
          <a:xfrm>
            <a:off x="510640" y="5508782"/>
            <a:ext cx="8395854" cy="361740"/>
          </a:xfrm>
          <a:prstGeom prst="rightArrow">
            <a:avLst/>
          </a:prstGeom>
          <a:solidFill>
            <a:schemeClr val="bg2">
              <a:lumMod val="85000"/>
            </a:schemeClr>
          </a:solidFill>
          <a:ln>
            <a:noFill/>
          </a:ln>
          <a:effectLst>
            <a:outerShdw blurRad="127000" dist="889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b="1" dirty="0" smtClean="0">
                <a:solidFill>
                  <a:srgbClr val="747474">
                    <a:lumMod val="50000"/>
                  </a:srgbClr>
                </a:solidFill>
              </a:rPr>
              <a:t>Löpande chefsmöten</a:t>
            </a:r>
            <a:endParaRPr lang="sv-SE" sz="1400" b="1" dirty="0">
              <a:solidFill>
                <a:srgbClr val="747474">
                  <a:lumMod val="50000"/>
                </a:srgbClr>
              </a:solidFill>
            </a:endParaRPr>
          </a:p>
        </p:txBody>
      </p:sp>
      <p:cxnSp>
        <p:nvCxnSpPr>
          <p:cNvPr id="89" name="Rak 88"/>
          <p:cNvCxnSpPr/>
          <p:nvPr/>
        </p:nvCxnSpPr>
        <p:spPr>
          <a:xfrm>
            <a:off x="6316142" y="3339692"/>
            <a:ext cx="2" cy="345056"/>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91" name="Vinklad  90"/>
          <p:cNvCxnSpPr>
            <a:stCxn id="12" idx="3"/>
            <a:endCxn id="5" idx="1"/>
          </p:cNvCxnSpPr>
          <p:nvPr/>
        </p:nvCxnSpPr>
        <p:spPr>
          <a:xfrm flipV="1">
            <a:off x="4819494" y="1548752"/>
            <a:ext cx="275021" cy="1508423"/>
          </a:xfrm>
          <a:prstGeom prst="bentConnector3">
            <a:avLst>
              <a:gd name="adj1" fmla="val 50000"/>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0" name="Rak 99"/>
          <p:cNvCxnSpPr/>
          <p:nvPr/>
        </p:nvCxnSpPr>
        <p:spPr>
          <a:xfrm flipH="1">
            <a:off x="6325072" y="4052835"/>
            <a:ext cx="62" cy="583596"/>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33" name="Rak 32"/>
          <p:cNvCxnSpPr/>
          <p:nvPr/>
        </p:nvCxnSpPr>
        <p:spPr>
          <a:xfrm>
            <a:off x="7028214" y="1909949"/>
            <a:ext cx="0" cy="1769423"/>
          </a:xfrm>
          <a:prstGeom prst="line">
            <a:avLst/>
          </a:prstGeom>
          <a:ln>
            <a:solidFill>
              <a:srgbClr val="CC66FF"/>
            </a:solidFill>
          </a:ln>
          <a:effectLst/>
        </p:spPr>
        <p:style>
          <a:lnRef idx="2">
            <a:schemeClr val="accent1"/>
          </a:lnRef>
          <a:fillRef idx="0">
            <a:schemeClr val="accent1"/>
          </a:fillRef>
          <a:effectRef idx="1">
            <a:schemeClr val="accent1"/>
          </a:effectRef>
          <a:fontRef idx="minor">
            <a:schemeClr val="tx1"/>
          </a:fontRef>
        </p:style>
      </p:cxnSp>
      <p:sp>
        <p:nvSpPr>
          <p:cNvPr id="6" name="Rektangel med rundade hörn 5"/>
          <p:cNvSpPr/>
          <p:nvPr/>
        </p:nvSpPr>
        <p:spPr>
          <a:xfrm>
            <a:off x="2853187" y="1311039"/>
            <a:ext cx="1080000" cy="540000"/>
          </a:xfrm>
          <a:prstGeom prst="roundRect">
            <a:avLst/>
          </a:prstGeom>
          <a:solidFill>
            <a:schemeClr val="tx1">
              <a:lumMod val="20000"/>
              <a:lumOff val="80000"/>
            </a:schemeClr>
          </a:solidFill>
          <a:ln w="28575">
            <a:solidFill>
              <a:schemeClr val="accent3"/>
            </a:solidFill>
          </a:ln>
          <a:effectLst>
            <a:outerShdw blurRad="127000" dist="889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sv-SE" sz="1200" b="1" dirty="0" smtClean="0">
                <a:solidFill>
                  <a:srgbClr val="000000"/>
                </a:solidFill>
              </a:rPr>
              <a:t>Budget Göteborgs Stad</a:t>
            </a:r>
            <a:endParaRPr lang="sv-SE" sz="1200" b="1" dirty="0">
              <a:solidFill>
                <a:srgbClr val="000000"/>
              </a:solidFill>
            </a:endParaRPr>
          </a:p>
        </p:txBody>
      </p:sp>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Övning</a:t>
            </a:r>
            <a:endParaRPr lang="sv-SE" dirty="0"/>
          </a:p>
        </p:txBody>
      </p:sp>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2760287" y="2493144"/>
            <a:ext cx="5908700" cy="1164456"/>
          </a:xfrm>
        </p:spPr>
        <p:txBody>
          <a:bodyPr/>
          <a:lstStyle/>
          <a:p>
            <a:r>
              <a:rPr lang="sv-SE" dirty="0" smtClean="0"/>
              <a:t>Riskhantering och intern kontroll</a:t>
            </a:r>
            <a:endParaRPr lang="sv-SE" dirty="0"/>
          </a:p>
        </p:txBody>
      </p:sp>
      <p:sp>
        <p:nvSpPr>
          <p:cNvPr id="7" name="Platshållare för text 6"/>
          <p:cNvSpPr>
            <a:spLocks noGrp="1"/>
          </p:cNvSpPr>
          <p:nvPr>
            <p:ph type="body" sz="quarter" idx="14"/>
          </p:nvPr>
        </p:nvSpPr>
        <p:spPr>
          <a:xfrm>
            <a:off x="2708817" y="3981353"/>
            <a:ext cx="5475620" cy="615553"/>
          </a:xfrm>
        </p:spPr>
        <p:txBody>
          <a:bodyPr/>
          <a:lstStyle/>
          <a:p>
            <a:r>
              <a:rPr lang="sv-SE" dirty="0" smtClean="0"/>
              <a:t>Anna Lycke Börjesson </a:t>
            </a:r>
          </a:p>
          <a:p>
            <a:r>
              <a:rPr lang="sv-SE" dirty="0" smtClean="0"/>
              <a:t>Annika Forsgren</a:t>
            </a:r>
            <a:endParaRPr lang="sv-SE" dirty="0"/>
          </a:p>
        </p:txBody>
      </p:sp>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säger stadens riktlinjer?</a:t>
            </a:r>
          </a:p>
        </p:txBody>
      </p:sp>
      <p:sp>
        <p:nvSpPr>
          <p:cNvPr id="3" name="Platshållare för bildnummer 2"/>
          <p:cNvSpPr>
            <a:spLocks noGrp="1"/>
          </p:cNvSpPr>
          <p:nvPr>
            <p:ph type="sldNum" sz="quarter" idx="14"/>
          </p:nvPr>
        </p:nvSpPr>
        <p:spPr/>
        <p:txBody>
          <a:bodyPr/>
          <a:lstStyle/>
          <a:p>
            <a:fld id="{CCB980A4-8073-2E47-BD49-CDC58DACAC28}" type="slidenum">
              <a:rPr lang="sv-SE" smtClean="0"/>
              <a:pPr/>
              <a:t>55</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sp>
        <p:nvSpPr>
          <p:cNvPr id="5" name="Platshållare för text 4"/>
          <p:cNvSpPr>
            <a:spLocks noGrp="1"/>
          </p:cNvSpPr>
          <p:nvPr>
            <p:ph type="body" sz="quarter" idx="13"/>
          </p:nvPr>
        </p:nvSpPr>
        <p:spPr/>
        <p:txBody>
          <a:bodyPr/>
          <a:lstStyle/>
          <a:p>
            <a:pPr marL="352425" indent="-258763">
              <a:spcBef>
                <a:spcPct val="20000"/>
              </a:spcBef>
              <a:buFont typeface="Arial" pitchFamily="34" charset="0"/>
              <a:buChar char="•"/>
              <a:tabLst>
                <a:tab pos="593647" algn="l"/>
              </a:tabLst>
            </a:pPr>
            <a:r>
              <a:rPr lang="sv-SE" dirty="0" smtClean="0"/>
              <a:t>Nämnd/styrelse ska inom såväl de (ramar), mål och regler som fastställs av kommunfullmäktige som gällande lagstiftning, bedriva </a:t>
            </a:r>
            <a:r>
              <a:rPr lang="sv-SE" sz="2800" dirty="0" smtClean="0">
                <a:solidFill>
                  <a:srgbClr val="00B0F0"/>
                </a:solidFill>
              </a:rPr>
              <a:t>en god och effektiv verksamhet</a:t>
            </a:r>
            <a:endParaRPr lang="sv-SE" sz="2800" i="1" dirty="0" smtClean="0">
              <a:solidFill>
                <a:srgbClr val="00B0F0"/>
              </a:solidFill>
            </a:endParaRPr>
          </a:p>
          <a:p>
            <a:pPr marL="352425" indent="-258763">
              <a:spcBef>
                <a:spcPct val="20000"/>
              </a:spcBef>
              <a:buFont typeface="Arial" pitchFamily="34" charset="0"/>
              <a:buChar char="•"/>
              <a:tabLst>
                <a:tab pos="593647" algn="l"/>
              </a:tabLst>
            </a:pPr>
            <a:r>
              <a:rPr lang="sv-SE" dirty="0" smtClean="0"/>
              <a:t>Nämnd/styrelse har ansvaret för den </a:t>
            </a:r>
            <a:r>
              <a:rPr lang="sv-SE" sz="2800" dirty="0" smtClean="0">
                <a:solidFill>
                  <a:srgbClr val="00B0F0"/>
                </a:solidFill>
              </a:rPr>
              <a:t>interna kontrollen </a:t>
            </a:r>
            <a:r>
              <a:rPr lang="sv-SE" dirty="0" smtClean="0"/>
              <a:t>inom respektive verksamhetsområde</a:t>
            </a:r>
            <a:endParaRPr lang="sv-SE" sz="1400" dirty="0" smtClean="0"/>
          </a:p>
          <a:p>
            <a:pPr marL="352425" indent="-258763">
              <a:spcBef>
                <a:spcPct val="20000"/>
              </a:spcBef>
              <a:buFont typeface="Arial" pitchFamily="34" charset="0"/>
              <a:buChar char="•"/>
              <a:tabLst>
                <a:tab pos="593647" algn="l"/>
              </a:tabLst>
            </a:pPr>
            <a:r>
              <a:rPr lang="sv-SE" dirty="0" smtClean="0"/>
              <a:t>Varje nämnd/styrelse har en skyldighet </a:t>
            </a:r>
            <a:br>
              <a:rPr lang="sv-SE" dirty="0" smtClean="0"/>
            </a:br>
            <a:r>
              <a:rPr lang="sv-SE" dirty="0" smtClean="0"/>
              <a:t>att styra och löpande följa upp det </a:t>
            </a:r>
            <a:br>
              <a:rPr lang="sv-SE" dirty="0" smtClean="0"/>
            </a:br>
            <a:r>
              <a:rPr lang="sv-SE" dirty="0" smtClean="0"/>
              <a:t>interna kontrollsystemet i sitt </a:t>
            </a:r>
            <a:br>
              <a:rPr lang="sv-SE" dirty="0" smtClean="0"/>
            </a:br>
            <a:r>
              <a:rPr lang="sv-SE" dirty="0" smtClean="0"/>
              <a:t>verksamhetsområde </a:t>
            </a:r>
            <a:endParaRPr lang="sv-SE" i="1" dirty="0" smtClean="0"/>
          </a:p>
          <a:p>
            <a:pPr marL="931419" lvl="1" indent="-359181">
              <a:spcAft>
                <a:spcPts val="600"/>
              </a:spcAft>
              <a:buFont typeface="Courier New" pitchFamily="49" charset="0"/>
              <a:buChar char="o"/>
              <a:tabLst>
                <a:tab pos="593647" algn="l"/>
              </a:tabLst>
            </a:pPr>
            <a:r>
              <a:rPr lang="sv-SE" sz="2800" dirty="0" smtClean="0">
                <a:solidFill>
                  <a:srgbClr val="00B0F0"/>
                </a:solidFill>
              </a:rPr>
              <a:t>Riskbedömningar</a:t>
            </a:r>
          </a:p>
          <a:p>
            <a:pPr marL="931419" lvl="1" indent="-359181">
              <a:spcAft>
                <a:spcPts val="600"/>
              </a:spcAft>
              <a:buFont typeface="Courier New" pitchFamily="49" charset="0"/>
              <a:buChar char="o"/>
              <a:tabLst>
                <a:tab pos="593647" algn="l"/>
              </a:tabLst>
            </a:pPr>
            <a:r>
              <a:rPr lang="sv-SE" sz="2800" dirty="0" smtClean="0">
                <a:solidFill>
                  <a:srgbClr val="00B0F0"/>
                </a:solidFill>
              </a:rPr>
              <a:t>Intern kontrollplan</a:t>
            </a:r>
          </a:p>
          <a:p>
            <a:pPr marL="352425" indent="92075">
              <a:spcBef>
                <a:spcPct val="20000"/>
              </a:spcBef>
              <a:buNone/>
              <a:tabLst>
                <a:tab pos="274638" algn="l"/>
              </a:tabLst>
            </a:pPr>
            <a:endParaRPr lang="sv-SE" dirty="0" smtClean="0"/>
          </a:p>
          <a:p>
            <a:endParaRPr lang="sv-SE" dirty="0"/>
          </a:p>
        </p:txBody>
      </p:sp>
      <p:grpSp>
        <p:nvGrpSpPr>
          <p:cNvPr id="6" name="Grupp 8"/>
          <p:cNvGrpSpPr/>
          <p:nvPr/>
        </p:nvGrpSpPr>
        <p:grpSpPr>
          <a:xfrm>
            <a:off x="4904509" y="4191989"/>
            <a:ext cx="3881706" cy="1716285"/>
            <a:chOff x="4692948" y="3801290"/>
            <a:chExt cx="4057650" cy="2057400"/>
          </a:xfrm>
        </p:grpSpPr>
        <p:pic>
          <p:nvPicPr>
            <p:cNvPr id="3075" name="Picture 3"/>
            <p:cNvPicPr>
              <a:picLocks noChangeAspect="1" noChangeArrowheads="1"/>
            </p:cNvPicPr>
            <p:nvPr/>
          </p:nvPicPr>
          <p:blipFill>
            <a:blip r:embed="rId3"/>
            <a:srcRect/>
            <a:stretch>
              <a:fillRect/>
            </a:stretch>
          </p:blipFill>
          <p:spPr bwMode="auto">
            <a:xfrm>
              <a:off x="4692948" y="3801290"/>
              <a:ext cx="4057650" cy="2057400"/>
            </a:xfrm>
            <a:prstGeom prst="rect">
              <a:avLst/>
            </a:prstGeom>
            <a:noFill/>
            <a:ln w="9525">
              <a:noFill/>
              <a:miter lim="800000"/>
              <a:headEnd/>
              <a:tailEnd/>
            </a:ln>
          </p:spPr>
        </p:pic>
        <p:sp>
          <p:nvSpPr>
            <p:cNvPr id="7" name="Ellips 6"/>
            <p:cNvSpPr/>
            <p:nvPr/>
          </p:nvSpPr>
          <p:spPr>
            <a:xfrm>
              <a:off x="5003074" y="4362995"/>
              <a:ext cx="3734461" cy="1018903"/>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spTree>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Verksamhetsövergripande riskhantering och intern kontroll</a:t>
            </a:r>
            <a:br>
              <a:rPr lang="sv-SE" dirty="0" smtClean="0"/>
            </a:br>
            <a:endParaRPr lang="sv-SE" dirty="0"/>
          </a:p>
        </p:txBody>
      </p:sp>
      <p:sp>
        <p:nvSpPr>
          <p:cNvPr id="6" name="Höger 5"/>
          <p:cNvSpPr/>
          <p:nvPr/>
        </p:nvSpPr>
        <p:spPr bwMode="auto">
          <a:xfrm>
            <a:off x="827585" y="3915505"/>
            <a:ext cx="288032" cy="432048"/>
          </a:xfrm>
          <a:prstGeom prst="rightArrow">
            <a:avLst>
              <a:gd name="adj1" fmla="val 50000"/>
              <a:gd name="adj2" fmla="val 53307"/>
            </a:avLst>
          </a:prstGeom>
          <a:solidFill>
            <a:srgbClr val="FFC000"/>
          </a:solidFill>
          <a:ln w="9525" cap="rnd">
            <a:solidFill>
              <a:schemeClr val="bg1"/>
            </a:solidFill>
            <a:round/>
            <a:headEnd/>
            <a:tailEnd/>
          </a:ln>
        </p:spPr>
        <p:txBody>
          <a:bodyPr wrap="none" lIns="68415" tIns="34208" rIns="68415" bIns="34208" rtlCol="0" anchor="ctr"/>
          <a:lstStyle/>
          <a:p>
            <a:pPr algn="ctr"/>
            <a:endParaRPr lang="sv-SE">
              <a:solidFill>
                <a:srgbClr val="ABD68A"/>
              </a:solidFill>
            </a:endParaRPr>
          </a:p>
        </p:txBody>
      </p:sp>
      <p:sp>
        <p:nvSpPr>
          <p:cNvPr id="7" name="Höger 6"/>
          <p:cNvSpPr/>
          <p:nvPr/>
        </p:nvSpPr>
        <p:spPr bwMode="auto">
          <a:xfrm>
            <a:off x="827585" y="1755265"/>
            <a:ext cx="288032" cy="432048"/>
          </a:xfrm>
          <a:prstGeom prst="rightArrow">
            <a:avLst>
              <a:gd name="adj1" fmla="val 50000"/>
              <a:gd name="adj2" fmla="val 53307"/>
            </a:avLst>
          </a:prstGeom>
          <a:solidFill>
            <a:srgbClr val="FFC000"/>
          </a:solidFill>
          <a:ln w="9525" cap="rnd">
            <a:solidFill>
              <a:schemeClr val="bg1"/>
            </a:solidFill>
            <a:round/>
            <a:headEnd/>
            <a:tailEnd/>
          </a:ln>
        </p:spPr>
        <p:txBody>
          <a:bodyPr wrap="none" lIns="68415" tIns="34208" rIns="68415" bIns="34208" rtlCol="0" anchor="ctr"/>
          <a:lstStyle/>
          <a:p>
            <a:pPr algn="ctr"/>
            <a:endParaRPr lang="sv-SE">
              <a:solidFill>
                <a:srgbClr val="ABD68A"/>
              </a:solidFill>
            </a:endParaRPr>
          </a:p>
        </p:txBody>
      </p:sp>
      <p:sp>
        <p:nvSpPr>
          <p:cNvPr id="8" name="Bildtext höger 7"/>
          <p:cNvSpPr/>
          <p:nvPr/>
        </p:nvSpPr>
        <p:spPr>
          <a:xfrm>
            <a:off x="143123" y="1323219"/>
            <a:ext cx="972496" cy="3384376"/>
          </a:xfrm>
          <a:prstGeom prst="rightArrowCallout">
            <a:avLst>
              <a:gd name="adj1" fmla="val 23176"/>
              <a:gd name="adj2" fmla="val 19891"/>
              <a:gd name="adj3" fmla="val 15420"/>
              <a:gd name="adj4" fmla="val 76473"/>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sv-SE" dirty="0">
              <a:solidFill>
                <a:prstClr val="white"/>
              </a:solidFill>
              <a:latin typeface="Corbel" pitchFamily="34" charset="0"/>
            </a:endParaRPr>
          </a:p>
        </p:txBody>
      </p:sp>
      <p:sp>
        <p:nvSpPr>
          <p:cNvPr id="9" name="Rectangle 101"/>
          <p:cNvSpPr/>
          <p:nvPr/>
        </p:nvSpPr>
        <p:spPr bwMode="auto">
          <a:xfrm>
            <a:off x="1116497" y="2458700"/>
            <a:ext cx="7920000" cy="1080000"/>
          </a:xfrm>
          <a:prstGeom prst="rect">
            <a:avLst/>
          </a:prstGeom>
          <a:solidFill>
            <a:srgbClr val="C6DDE7"/>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anchor="ctr"/>
          <a:lstStyle/>
          <a:p>
            <a:pPr algn="ctr">
              <a:defRPr/>
            </a:pPr>
            <a:endParaRPr lang="en-US">
              <a:solidFill>
                <a:prstClr val="white"/>
              </a:solidFill>
            </a:endParaRPr>
          </a:p>
        </p:txBody>
      </p:sp>
      <p:cxnSp>
        <p:nvCxnSpPr>
          <p:cNvPr id="10" name="Straight Arrow Connector 112"/>
          <p:cNvCxnSpPr/>
          <p:nvPr/>
        </p:nvCxnSpPr>
        <p:spPr bwMode="auto">
          <a:xfrm>
            <a:off x="4860036" y="2907392"/>
            <a:ext cx="1656185" cy="0"/>
          </a:xfrm>
          <a:prstGeom prst="straightConnector1">
            <a:avLst/>
          </a:prstGeom>
          <a:ln w="15875">
            <a:solidFill>
              <a:schemeClr val="accent5">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1" name="Rectangle 101"/>
          <p:cNvSpPr/>
          <p:nvPr/>
        </p:nvSpPr>
        <p:spPr bwMode="auto">
          <a:xfrm>
            <a:off x="1116497" y="1306572"/>
            <a:ext cx="7920000" cy="1080000"/>
          </a:xfrm>
          <a:prstGeom prst="rect">
            <a:avLst/>
          </a:prstGeom>
          <a:solidFill>
            <a:srgbClr val="C6DDE7"/>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anchor="ctr"/>
          <a:lstStyle/>
          <a:p>
            <a:pPr algn="ctr">
              <a:defRPr/>
            </a:pPr>
            <a:endParaRPr lang="en-US">
              <a:solidFill>
                <a:prstClr val="white"/>
              </a:solidFill>
            </a:endParaRPr>
          </a:p>
        </p:txBody>
      </p:sp>
      <p:sp>
        <p:nvSpPr>
          <p:cNvPr id="12" name="Rectangle 101"/>
          <p:cNvSpPr/>
          <p:nvPr/>
        </p:nvSpPr>
        <p:spPr bwMode="auto">
          <a:xfrm>
            <a:off x="1115616" y="3610829"/>
            <a:ext cx="7920000" cy="1080000"/>
          </a:xfrm>
          <a:prstGeom prst="rect">
            <a:avLst/>
          </a:prstGeom>
          <a:solidFill>
            <a:srgbClr val="C6DDE7"/>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anchor="ctr"/>
          <a:lstStyle/>
          <a:p>
            <a:pPr algn="ctr">
              <a:defRPr/>
            </a:pPr>
            <a:endParaRPr lang="en-US">
              <a:solidFill>
                <a:prstClr val="white"/>
              </a:solidFill>
            </a:endParaRPr>
          </a:p>
        </p:txBody>
      </p:sp>
      <p:cxnSp>
        <p:nvCxnSpPr>
          <p:cNvPr id="13" name="Straight Arrow Connector 112"/>
          <p:cNvCxnSpPr/>
          <p:nvPr/>
        </p:nvCxnSpPr>
        <p:spPr bwMode="auto">
          <a:xfrm>
            <a:off x="1619675" y="4131529"/>
            <a:ext cx="4896544" cy="72008"/>
          </a:xfrm>
          <a:prstGeom prst="straightConnector1">
            <a:avLst/>
          </a:prstGeom>
          <a:ln w="15875">
            <a:solidFill>
              <a:schemeClr val="accent5">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12"/>
          <p:cNvCxnSpPr/>
          <p:nvPr/>
        </p:nvCxnSpPr>
        <p:spPr bwMode="auto">
          <a:xfrm>
            <a:off x="4860036" y="1899280"/>
            <a:ext cx="1656185" cy="0"/>
          </a:xfrm>
          <a:prstGeom prst="straightConnector1">
            <a:avLst/>
          </a:prstGeom>
          <a:ln w="15875">
            <a:solidFill>
              <a:schemeClr val="accent5">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15" name="Picture 113" descr="untitled.bmp"/>
          <p:cNvPicPr>
            <a:picLocks noChangeAspect="1"/>
          </p:cNvPicPr>
          <p:nvPr/>
        </p:nvPicPr>
        <p:blipFill>
          <a:blip r:embed="rId3" cstate="print">
            <a:duotone>
              <a:schemeClr val="accent3">
                <a:shade val="45000"/>
                <a:satMod val="135000"/>
              </a:schemeClr>
              <a:prstClr val="white"/>
            </a:duotone>
          </a:blip>
          <a:srcRect/>
          <a:stretch>
            <a:fillRect/>
          </a:stretch>
        </p:blipFill>
        <p:spPr bwMode="auto">
          <a:xfrm>
            <a:off x="1115616" y="4821481"/>
            <a:ext cx="7920000" cy="983648"/>
          </a:xfrm>
          <a:prstGeom prst="rect">
            <a:avLst/>
          </a:prstGeom>
          <a:noFill/>
          <a:ln w="9525">
            <a:noFill/>
            <a:miter lim="800000"/>
            <a:headEnd/>
            <a:tailEnd/>
          </a:ln>
        </p:spPr>
      </p:pic>
      <p:cxnSp>
        <p:nvCxnSpPr>
          <p:cNvPr id="16" name="Straight Arrow Connector 112"/>
          <p:cNvCxnSpPr/>
          <p:nvPr/>
        </p:nvCxnSpPr>
        <p:spPr bwMode="auto">
          <a:xfrm>
            <a:off x="8100392" y="2115306"/>
            <a:ext cx="0" cy="2952328"/>
          </a:xfrm>
          <a:prstGeom prst="straightConnector1">
            <a:avLst/>
          </a:prstGeom>
          <a:ln w="15875">
            <a:solidFill>
              <a:schemeClr val="accent5">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7" name="Rectangle 106"/>
          <p:cNvSpPr/>
          <p:nvPr/>
        </p:nvSpPr>
        <p:spPr bwMode="auto">
          <a:xfrm>
            <a:off x="7812481" y="2719174"/>
            <a:ext cx="1080000" cy="540000"/>
          </a:xfrm>
          <a:prstGeom prst="rect">
            <a:avLst/>
          </a:prstGeom>
          <a:solidFill>
            <a:schemeClr val="bg1"/>
          </a:solid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lIns="26935" tIns="34208" rIns="26935" bIns="34208" anchor="ctr"/>
          <a:lstStyle/>
          <a:p>
            <a:pPr algn="ctr">
              <a:defRPr/>
            </a:pPr>
            <a:r>
              <a:rPr lang="sv-SE" sz="1000" dirty="0" smtClean="0">
                <a:solidFill>
                  <a:srgbClr val="004B85"/>
                </a:solidFill>
                <a:latin typeface="Corbel" pitchFamily="34" charset="0"/>
                <a:cs typeface="Lucida Sans Unicode" pitchFamily="34" charset="0"/>
              </a:rPr>
              <a:t>Uppföljning</a:t>
            </a:r>
            <a:endParaRPr lang="en-US" sz="1000" dirty="0">
              <a:solidFill>
                <a:srgbClr val="004B85"/>
              </a:solidFill>
              <a:latin typeface="Corbel" pitchFamily="34" charset="0"/>
              <a:cs typeface="Lucida Sans Unicode" pitchFamily="34" charset="0"/>
            </a:endParaRPr>
          </a:p>
        </p:txBody>
      </p:sp>
      <p:sp>
        <p:nvSpPr>
          <p:cNvPr id="18" name="Rectangle 114"/>
          <p:cNvSpPr/>
          <p:nvPr/>
        </p:nvSpPr>
        <p:spPr bwMode="auto">
          <a:xfrm>
            <a:off x="6516336" y="3663536"/>
            <a:ext cx="1080000" cy="5400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anchor="ctr"/>
          <a:lstStyle/>
          <a:p>
            <a:pPr algn="ctr">
              <a:defRPr/>
            </a:pPr>
            <a:r>
              <a:rPr lang="sv-SE" sz="1000" dirty="0" err="1" smtClean="0">
                <a:solidFill>
                  <a:srgbClr val="575757"/>
                </a:solidFill>
                <a:latin typeface="Corbel" pitchFamily="34" charset="0"/>
                <a:cs typeface="Lucida Sans Unicode" pitchFamily="34" charset="0"/>
              </a:rPr>
              <a:t>Jämställdhets-plan</a:t>
            </a:r>
            <a:endParaRPr lang="en-US" sz="1000" dirty="0">
              <a:solidFill>
                <a:srgbClr val="575757"/>
              </a:solidFill>
              <a:latin typeface="Corbel" pitchFamily="34" charset="0"/>
              <a:cs typeface="Lucida Sans Unicode" pitchFamily="34" charset="0"/>
            </a:endParaRPr>
          </a:p>
        </p:txBody>
      </p:sp>
      <p:sp>
        <p:nvSpPr>
          <p:cNvPr id="19" name="Rectangle 117"/>
          <p:cNvSpPr/>
          <p:nvPr/>
        </p:nvSpPr>
        <p:spPr bwMode="auto">
          <a:xfrm>
            <a:off x="1619793" y="5031681"/>
            <a:ext cx="1080000" cy="540000"/>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anchor="ctr"/>
          <a:lstStyle/>
          <a:p>
            <a:pPr algn="ctr">
              <a:defRPr/>
            </a:pPr>
            <a:r>
              <a:rPr lang="sv-SE" sz="1000" dirty="0">
                <a:solidFill>
                  <a:prstClr val="white"/>
                </a:solidFill>
                <a:latin typeface="Corbel" pitchFamily="34" charset="0"/>
                <a:cs typeface="Lucida Sans Unicode" pitchFamily="34" charset="0"/>
              </a:rPr>
              <a:t>Utfall </a:t>
            </a:r>
            <a:r>
              <a:rPr lang="sv-SE" sz="1000" dirty="0" smtClean="0">
                <a:solidFill>
                  <a:prstClr val="white"/>
                </a:solidFill>
                <a:latin typeface="Corbel" pitchFamily="34" charset="0"/>
                <a:cs typeface="Lucida Sans Unicode" pitchFamily="34" charset="0"/>
              </a:rPr>
              <a:t>o </a:t>
            </a:r>
            <a:r>
              <a:rPr lang="sv-SE" sz="1000" dirty="0">
                <a:solidFill>
                  <a:prstClr val="white"/>
                </a:solidFill>
                <a:latin typeface="Corbel" pitchFamily="34" charset="0"/>
                <a:cs typeface="Lucida Sans Unicode" pitchFamily="34" charset="0"/>
              </a:rPr>
              <a:t>analys av föregående år</a:t>
            </a:r>
            <a:endParaRPr lang="en-US" sz="1000" dirty="0">
              <a:solidFill>
                <a:prstClr val="white"/>
              </a:solidFill>
              <a:latin typeface="Corbel" pitchFamily="34" charset="0"/>
              <a:cs typeface="Lucida Sans Unicode" pitchFamily="34" charset="0"/>
            </a:endParaRPr>
          </a:p>
        </p:txBody>
      </p:sp>
      <p:sp>
        <p:nvSpPr>
          <p:cNvPr id="20" name="Rectangle 120"/>
          <p:cNvSpPr/>
          <p:nvPr/>
        </p:nvSpPr>
        <p:spPr bwMode="auto">
          <a:xfrm>
            <a:off x="7812481" y="5067632"/>
            <a:ext cx="1080000" cy="5400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anchor="ctr"/>
          <a:lstStyle/>
          <a:p>
            <a:pPr algn="ctr">
              <a:defRPr/>
            </a:pPr>
            <a:r>
              <a:rPr lang="sv-SE" sz="1000" dirty="0" smtClean="0">
                <a:solidFill>
                  <a:srgbClr val="575757"/>
                </a:solidFill>
                <a:latin typeface="Corbel" pitchFamily="34" charset="0"/>
                <a:cs typeface="Lucida Sans Unicode" pitchFamily="34" charset="0"/>
              </a:rPr>
              <a:t>Rapportering</a:t>
            </a:r>
            <a:endParaRPr lang="en-US" sz="1000" dirty="0">
              <a:solidFill>
                <a:srgbClr val="575757"/>
              </a:solidFill>
              <a:latin typeface="Corbel" pitchFamily="34" charset="0"/>
              <a:cs typeface="Lucida Sans Unicode" pitchFamily="34" charset="0"/>
            </a:endParaRPr>
          </a:p>
        </p:txBody>
      </p:sp>
      <p:cxnSp>
        <p:nvCxnSpPr>
          <p:cNvPr id="21" name="Elbow Connector 127"/>
          <p:cNvCxnSpPr/>
          <p:nvPr/>
        </p:nvCxnSpPr>
        <p:spPr bwMode="auto">
          <a:xfrm rot="5400000" flipH="1">
            <a:off x="5252112" y="2515338"/>
            <a:ext cx="35952" cy="6148703"/>
          </a:xfrm>
          <a:prstGeom prst="bentConnector3">
            <a:avLst>
              <a:gd name="adj1" fmla="val -1326644"/>
            </a:avLst>
          </a:prstGeom>
          <a:ln w="15875">
            <a:solidFill>
              <a:schemeClr val="accent1">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2" name="TextBox 137"/>
          <p:cNvSpPr txBox="1">
            <a:spLocks noChangeArrowheads="1"/>
          </p:cNvSpPr>
          <p:nvPr/>
        </p:nvSpPr>
        <p:spPr bwMode="auto">
          <a:xfrm rot="16200000">
            <a:off x="776495" y="2867915"/>
            <a:ext cx="1008111" cy="222972"/>
          </a:xfrm>
          <a:prstGeom prst="rect">
            <a:avLst/>
          </a:prstGeom>
          <a:noFill/>
          <a:ln w="9525">
            <a:noFill/>
            <a:miter lim="800000"/>
            <a:headEnd/>
            <a:tailEnd/>
          </a:ln>
        </p:spPr>
        <p:txBody>
          <a:bodyPr wrap="square" lIns="68415" tIns="34208" rIns="68415" bIns="34208">
            <a:spAutoFit/>
          </a:bodyPr>
          <a:lstStyle/>
          <a:p>
            <a:pPr algn="ctr"/>
            <a:r>
              <a:rPr lang="sv-SE" sz="1000" b="1" dirty="0" smtClean="0">
                <a:solidFill>
                  <a:srgbClr val="C00000"/>
                </a:solidFill>
                <a:latin typeface="Corbel" pitchFamily="34" charset="0"/>
                <a:cs typeface="Lucida Sans Unicode" pitchFamily="34" charset="0"/>
              </a:rPr>
              <a:t>Riskhantering</a:t>
            </a:r>
            <a:endParaRPr lang="en-US" sz="1000" b="1" dirty="0">
              <a:solidFill>
                <a:srgbClr val="C00000"/>
              </a:solidFill>
              <a:latin typeface="Corbel" pitchFamily="34" charset="0"/>
              <a:cs typeface="Lucida Sans Unicode" pitchFamily="34" charset="0"/>
            </a:endParaRPr>
          </a:p>
        </p:txBody>
      </p:sp>
      <p:cxnSp>
        <p:nvCxnSpPr>
          <p:cNvPr id="23" name="Straight Arrow Connector 119"/>
          <p:cNvCxnSpPr>
            <a:stCxn id="28" idx="2"/>
            <a:endCxn id="19" idx="0"/>
          </p:cNvCxnSpPr>
          <p:nvPr/>
        </p:nvCxnSpPr>
        <p:spPr bwMode="auto">
          <a:xfrm>
            <a:off x="2159673" y="4419560"/>
            <a:ext cx="120" cy="612120"/>
          </a:xfrm>
          <a:prstGeom prst="straightConnector1">
            <a:avLst/>
          </a:prstGeom>
          <a:ln w="15875">
            <a:solidFill>
              <a:schemeClr val="accent5">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4" name="Rectangle 106"/>
          <p:cNvSpPr/>
          <p:nvPr/>
        </p:nvSpPr>
        <p:spPr bwMode="auto">
          <a:xfrm>
            <a:off x="7812361" y="1611248"/>
            <a:ext cx="1080000" cy="540000"/>
          </a:xfrm>
          <a:prstGeom prst="rect">
            <a:avLst/>
          </a:prstGeom>
          <a:solidFill>
            <a:schemeClr val="bg1"/>
          </a:solid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lIns="26935" tIns="34208" rIns="26935" bIns="34208" anchor="ctr"/>
          <a:lstStyle/>
          <a:p>
            <a:pPr algn="ctr">
              <a:defRPr/>
            </a:pPr>
            <a:r>
              <a:rPr lang="sv-SE" sz="1000" dirty="0" smtClean="0">
                <a:solidFill>
                  <a:srgbClr val="004B85"/>
                </a:solidFill>
                <a:latin typeface="Corbel" pitchFamily="34" charset="0"/>
                <a:cs typeface="Lucida Sans Unicode" pitchFamily="34" charset="0"/>
              </a:rPr>
              <a:t>Uppföljning</a:t>
            </a:r>
            <a:endParaRPr lang="en-US" sz="1000" dirty="0">
              <a:solidFill>
                <a:srgbClr val="004B85"/>
              </a:solidFill>
              <a:latin typeface="Corbel" pitchFamily="34" charset="0"/>
              <a:cs typeface="Lucida Sans Unicode" pitchFamily="34" charset="0"/>
            </a:endParaRPr>
          </a:p>
        </p:txBody>
      </p:sp>
      <p:sp>
        <p:nvSpPr>
          <p:cNvPr id="26" name="TextBox 137"/>
          <p:cNvSpPr txBox="1">
            <a:spLocks noChangeArrowheads="1"/>
          </p:cNvSpPr>
          <p:nvPr/>
        </p:nvSpPr>
        <p:spPr bwMode="auto">
          <a:xfrm rot="16200000">
            <a:off x="734683" y="1715785"/>
            <a:ext cx="1008111" cy="222972"/>
          </a:xfrm>
          <a:prstGeom prst="rect">
            <a:avLst/>
          </a:prstGeom>
          <a:noFill/>
          <a:ln w="9525">
            <a:noFill/>
            <a:miter lim="800000"/>
            <a:headEnd/>
            <a:tailEnd/>
          </a:ln>
        </p:spPr>
        <p:txBody>
          <a:bodyPr wrap="square" lIns="68415" tIns="34208" rIns="68415" bIns="34208">
            <a:spAutoFit/>
          </a:bodyPr>
          <a:lstStyle/>
          <a:p>
            <a:pPr algn="ctr"/>
            <a:r>
              <a:rPr lang="sv-SE" sz="1000" b="1" dirty="0" smtClean="0">
                <a:solidFill>
                  <a:srgbClr val="C00000"/>
                </a:solidFill>
                <a:latin typeface="Corbel" pitchFamily="34" charset="0"/>
                <a:cs typeface="Lucida Sans Unicode" pitchFamily="34" charset="0"/>
              </a:rPr>
              <a:t>Intern kontroll</a:t>
            </a:r>
            <a:endParaRPr lang="en-US" sz="1000" b="1" dirty="0">
              <a:solidFill>
                <a:srgbClr val="C00000"/>
              </a:solidFill>
              <a:latin typeface="Corbel" pitchFamily="34" charset="0"/>
              <a:cs typeface="Lucida Sans Unicode" pitchFamily="34" charset="0"/>
            </a:endParaRPr>
          </a:p>
        </p:txBody>
      </p:sp>
      <p:sp>
        <p:nvSpPr>
          <p:cNvPr id="27" name="TextBox 137"/>
          <p:cNvSpPr txBox="1">
            <a:spLocks noChangeArrowheads="1"/>
          </p:cNvSpPr>
          <p:nvPr/>
        </p:nvSpPr>
        <p:spPr bwMode="auto">
          <a:xfrm rot="16200000">
            <a:off x="874621" y="3902169"/>
            <a:ext cx="936104" cy="530749"/>
          </a:xfrm>
          <a:prstGeom prst="rect">
            <a:avLst/>
          </a:prstGeom>
          <a:noFill/>
          <a:ln w="9525">
            <a:noFill/>
            <a:miter lim="800000"/>
            <a:headEnd/>
            <a:tailEnd/>
          </a:ln>
        </p:spPr>
        <p:txBody>
          <a:bodyPr wrap="square" lIns="68415" tIns="34208" rIns="68415" bIns="34208">
            <a:spAutoFit/>
          </a:bodyPr>
          <a:lstStyle/>
          <a:p>
            <a:pPr algn="ctr"/>
            <a:r>
              <a:rPr lang="sv-SE" sz="1000" b="1" dirty="0" smtClean="0">
                <a:solidFill>
                  <a:srgbClr val="C00000"/>
                </a:solidFill>
                <a:latin typeface="Corbel" pitchFamily="34" charset="0"/>
                <a:cs typeface="Lucida Sans Unicode" pitchFamily="34" charset="0"/>
              </a:rPr>
              <a:t>Planering , Budget</a:t>
            </a:r>
          </a:p>
          <a:p>
            <a:pPr algn="ctr"/>
            <a:r>
              <a:rPr lang="sv-SE" sz="1000" b="1" dirty="0" smtClean="0">
                <a:solidFill>
                  <a:srgbClr val="C00000"/>
                </a:solidFill>
                <a:latin typeface="Corbel" pitchFamily="34" charset="0"/>
                <a:cs typeface="Lucida Sans Unicode" pitchFamily="34" charset="0"/>
              </a:rPr>
              <a:t>Uppföljning</a:t>
            </a:r>
            <a:endParaRPr lang="en-US" sz="1000" b="1" dirty="0">
              <a:solidFill>
                <a:srgbClr val="C00000"/>
              </a:solidFill>
              <a:latin typeface="Corbel" pitchFamily="34" charset="0"/>
              <a:cs typeface="Lucida Sans Unicode" pitchFamily="34" charset="0"/>
            </a:endParaRPr>
          </a:p>
        </p:txBody>
      </p:sp>
      <p:sp>
        <p:nvSpPr>
          <p:cNvPr id="28" name="Rectangle 145"/>
          <p:cNvSpPr/>
          <p:nvPr/>
        </p:nvSpPr>
        <p:spPr bwMode="auto">
          <a:xfrm>
            <a:off x="1619673" y="3879560"/>
            <a:ext cx="1080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anchor="ctr"/>
          <a:lstStyle/>
          <a:p>
            <a:pPr algn="ctr">
              <a:defRPr/>
            </a:pPr>
            <a:r>
              <a:rPr lang="sv-SE" sz="1000" dirty="0" smtClean="0">
                <a:solidFill>
                  <a:prstClr val="white"/>
                </a:solidFill>
                <a:latin typeface="Corbel" pitchFamily="34" charset="0"/>
                <a:cs typeface="Lucida Sans Unicode" pitchFamily="34" charset="0"/>
              </a:rPr>
              <a:t>Analys av nuläget</a:t>
            </a:r>
          </a:p>
          <a:p>
            <a:pPr algn="ctr">
              <a:defRPr/>
            </a:pPr>
            <a:r>
              <a:rPr lang="sv-SE" sz="1000" dirty="0" smtClean="0">
                <a:solidFill>
                  <a:prstClr val="white"/>
                </a:solidFill>
                <a:latin typeface="Corbel" pitchFamily="34" charset="0"/>
                <a:cs typeface="Lucida Sans Unicode" pitchFamily="34" charset="0"/>
              </a:rPr>
              <a:t>(SWOT)</a:t>
            </a:r>
          </a:p>
        </p:txBody>
      </p:sp>
      <p:sp>
        <p:nvSpPr>
          <p:cNvPr id="29" name="Rectangle 116"/>
          <p:cNvSpPr/>
          <p:nvPr/>
        </p:nvSpPr>
        <p:spPr bwMode="auto">
          <a:xfrm>
            <a:off x="2843809" y="3879560"/>
            <a:ext cx="1080000" cy="5400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anchor="ctr"/>
          <a:lstStyle/>
          <a:p>
            <a:pPr algn="ctr">
              <a:defRPr/>
            </a:pPr>
            <a:r>
              <a:rPr lang="sv-SE" sz="1000" dirty="0" err="1" smtClean="0">
                <a:solidFill>
                  <a:srgbClr val="575757"/>
                </a:solidFill>
                <a:latin typeface="Corbel" pitchFamily="34" charset="0"/>
                <a:cs typeface="Lucida Sans Unicode" pitchFamily="34" charset="0"/>
              </a:rPr>
              <a:t>Inriktnings-dokument</a:t>
            </a:r>
            <a:endParaRPr lang="en-US" sz="1000" dirty="0">
              <a:solidFill>
                <a:srgbClr val="575757"/>
              </a:solidFill>
              <a:latin typeface="Corbel" pitchFamily="34" charset="0"/>
              <a:cs typeface="Lucida Sans Unicode" pitchFamily="34" charset="0"/>
            </a:endParaRPr>
          </a:p>
        </p:txBody>
      </p:sp>
      <p:sp>
        <p:nvSpPr>
          <p:cNvPr id="30" name="Rectangle 145"/>
          <p:cNvSpPr/>
          <p:nvPr/>
        </p:nvSpPr>
        <p:spPr bwMode="auto">
          <a:xfrm>
            <a:off x="4067945" y="3879560"/>
            <a:ext cx="1080000" cy="540000"/>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anchor="ctr"/>
          <a:lstStyle/>
          <a:p>
            <a:pPr algn="ctr">
              <a:defRPr/>
            </a:pPr>
            <a:r>
              <a:rPr lang="sv-SE" sz="1000" dirty="0" smtClean="0">
                <a:solidFill>
                  <a:prstClr val="white"/>
                </a:solidFill>
                <a:latin typeface="Corbel" pitchFamily="34" charset="0"/>
                <a:cs typeface="Lucida Sans Unicode" pitchFamily="34" charset="0"/>
              </a:rPr>
              <a:t>Utarbetande av strategier, målvärden</a:t>
            </a:r>
          </a:p>
        </p:txBody>
      </p:sp>
      <p:cxnSp>
        <p:nvCxnSpPr>
          <p:cNvPr id="31" name="Straight Arrow Connector 112"/>
          <p:cNvCxnSpPr/>
          <p:nvPr/>
        </p:nvCxnSpPr>
        <p:spPr bwMode="auto">
          <a:xfrm>
            <a:off x="7596337" y="1827272"/>
            <a:ext cx="216024" cy="0"/>
          </a:xfrm>
          <a:prstGeom prst="straightConnector1">
            <a:avLst/>
          </a:prstGeom>
          <a:ln w="15875">
            <a:solidFill>
              <a:schemeClr val="accent5">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112"/>
          <p:cNvCxnSpPr/>
          <p:nvPr/>
        </p:nvCxnSpPr>
        <p:spPr bwMode="auto">
          <a:xfrm>
            <a:off x="7596337" y="2979400"/>
            <a:ext cx="216024" cy="0"/>
          </a:xfrm>
          <a:prstGeom prst="straightConnector1">
            <a:avLst/>
          </a:prstGeom>
          <a:ln w="15875">
            <a:solidFill>
              <a:schemeClr val="accent5">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112"/>
          <p:cNvCxnSpPr/>
          <p:nvPr/>
        </p:nvCxnSpPr>
        <p:spPr bwMode="auto">
          <a:xfrm>
            <a:off x="7596337" y="4203536"/>
            <a:ext cx="216024" cy="0"/>
          </a:xfrm>
          <a:prstGeom prst="straightConnector1">
            <a:avLst/>
          </a:prstGeom>
          <a:ln w="15875">
            <a:solidFill>
              <a:schemeClr val="accent5">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119"/>
          <p:cNvCxnSpPr/>
          <p:nvPr/>
        </p:nvCxnSpPr>
        <p:spPr bwMode="auto">
          <a:xfrm>
            <a:off x="5796137" y="3267432"/>
            <a:ext cx="0" cy="576064"/>
          </a:xfrm>
          <a:prstGeom prst="straightConnector1">
            <a:avLst/>
          </a:prstGeom>
          <a:ln w="158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112"/>
          <p:cNvCxnSpPr/>
          <p:nvPr/>
        </p:nvCxnSpPr>
        <p:spPr bwMode="auto">
          <a:xfrm flipH="1">
            <a:off x="8380280" y="3259176"/>
            <a:ext cx="8161" cy="1808458"/>
          </a:xfrm>
          <a:prstGeom prst="straightConnector1">
            <a:avLst/>
          </a:prstGeom>
          <a:ln w="15875">
            <a:solidFill>
              <a:schemeClr val="accent5">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112"/>
          <p:cNvCxnSpPr/>
          <p:nvPr/>
        </p:nvCxnSpPr>
        <p:spPr bwMode="auto">
          <a:xfrm>
            <a:off x="8676456" y="4347553"/>
            <a:ext cx="0" cy="720080"/>
          </a:xfrm>
          <a:prstGeom prst="straightConnector1">
            <a:avLst/>
          </a:prstGeom>
          <a:ln w="15875">
            <a:solidFill>
              <a:schemeClr val="accent5">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7" name="Rectangle 99"/>
          <p:cNvSpPr/>
          <p:nvPr/>
        </p:nvSpPr>
        <p:spPr bwMode="auto">
          <a:xfrm>
            <a:off x="7812481" y="3879560"/>
            <a:ext cx="1080000" cy="540000"/>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anchor="ctr"/>
          <a:lstStyle/>
          <a:p>
            <a:pPr algn="ctr">
              <a:defRPr/>
            </a:pPr>
            <a:r>
              <a:rPr lang="sv-SE" sz="1000" dirty="0">
                <a:solidFill>
                  <a:prstClr val="white"/>
                </a:solidFill>
                <a:latin typeface="Corbel" pitchFamily="34" charset="0"/>
                <a:cs typeface="Lucida Sans Unicode" pitchFamily="34" charset="0"/>
              </a:rPr>
              <a:t>Uppföljning</a:t>
            </a:r>
            <a:endParaRPr lang="en-US" sz="1000" dirty="0">
              <a:solidFill>
                <a:prstClr val="white"/>
              </a:solidFill>
              <a:latin typeface="Corbel" pitchFamily="34" charset="0"/>
              <a:cs typeface="Lucida Sans Unicode" pitchFamily="34" charset="0"/>
            </a:endParaRPr>
          </a:p>
        </p:txBody>
      </p:sp>
      <p:sp>
        <p:nvSpPr>
          <p:cNvPr id="38" name="Rectangle 145"/>
          <p:cNvSpPr/>
          <p:nvPr/>
        </p:nvSpPr>
        <p:spPr bwMode="auto">
          <a:xfrm>
            <a:off x="5292200" y="3879560"/>
            <a:ext cx="1080000" cy="540000"/>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anchor="ctr"/>
          <a:lstStyle/>
          <a:p>
            <a:pPr algn="ctr">
              <a:defRPr/>
            </a:pPr>
            <a:r>
              <a:rPr lang="sv-SE" sz="1000" dirty="0" smtClean="0">
                <a:solidFill>
                  <a:prstClr val="white"/>
                </a:solidFill>
                <a:latin typeface="Corbel" pitchFamily="34" charset="0"/>
                <a:cs typeface="Lucida Sans Unicode" pitchFamily="34" charset="0"/>
              </a:rPr>
              <a:t>Utarbetande av budget/</a:t>
            </a:r>
            <a:br>
              <a:rPr lang="sv-SE" sz="1000" dirty="0" smtClean="0">
                <a:solidFill>
                  <a:prstClr val="white"/>
                </a:solidFill>
                <a:latin typeface="Corbel" pitchFamily="34" charset="0"/>
                <a:cs typeface="Lucida Sans Unicode" pitchFamily="34" charset="0"/>
              </a:rPr>
            </a:br>
            <a:r>
              <a:rPr lang="sv-SE" sz="1000" dirty="0" smtClean="0">
                <a:solidFill>
                  <a:prstClr val="white"/>
                </a:solidFill>
                <a:latin typeface="Corbel" pitchFamily="34" charset="0"/>
                <a:cs typeface="Lucida Sans Unicode" pitchFamily="34" charset="0"/>
              </a:rPr>
              <a:t>affärsplan</a:t>
            </a:r>
          </a:p>
        </p:txBody>
      </p:sp>
      <p:sp>
        <p:nvSpPr>
          <p:cNvPr id="39" name="Rectangle 114"/>
          <p:cNvSpPr/>
          <p:nvPr/>
        </p:nvSpPr>
        <p:spPr bwMode="auto">
          <a:xfrm>
            <a:off x="6588344" y="4059520"/>
            <a:ext cx="1080000" cy="5400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anchor="ctr"/>
          <a:lstStyle/>
          <a:p>
            <a:pPr algn="ctr">
              <a:defRPr/>
            </a:pPr>
            <a:r>
              <a:rPr lang="sv-SE" sz="1000" dirty="0" smtClean="0">
                <a:solidFill>
                  <a:srgbClr val="575757"/>
                </a:solidFill>
                <a:latin typeface="Corbel" pitchFamily="34" charset="0"/>
                <a:cs typeface="Lucida Sans Unicode" pitchFamily="34" charset="0"/>
              </a:rPr>
              <a:t>Budget/</a:t>
            </a:r>
            <a:br>
              <a:rPr lang="sv-SE" sz="1000" dirty="0" smtClean="0">
                <a:solidFill>
                  <a:srgbClr val="575757"/>
                </a:solidFill>
                <a:latin typeface="Corbel" pitchFamily="34" charset="0"/>
                <a:cs typeface="Lucida Sans Unicode" pitchFamily="34" charset="0"/>
              </a:rPr>
            </a:br>
            <a:r>
              <a:rPr lang="sv-SE" sz="1000" dirty="0" smtClean="0">
                <a:solidFill>
                  <a:srgbClr val="575757"/>
                </a:solidFill>
                <a:latin typeface="Corbel" pitchFamily="34" charset="0"/>
                <a:cs typeface="Lucida Sans Unicode" pitchFamily="34" charset="0"/>
              </a:rPr>
              <a:t>Affärsplan</a:t>
            </a:r>
          </a:p>
        </p:txBody>
      </p:sp>
      <p:sp>
        <p:nvSpPr>
          <p:cNvPr id="40" name="Rectangle 105"/>
          <p:cNvSpPr/>
          <p:nvPr/>
        </p:nvSpPr>
        <p:spPr bwMode="auto">
          <a:xfrm>
            <a:off x="5292200" y="1611248"/>
            <a:ext cx="1080000" cy="540000"/>
          </a:xfrm>
          <a:prstGeom prst="rect">
            <a:avLst/>
          </a:prstGeom>
          <a:solidFill>
            <a:schemeClr val="bg1"/>
          </a:solid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lIns="26935" tIns="34208" rIns="26935" bIns="34208" anchor="ctr"/>
          <a:lstStyle/>
          <a:p>
            <a:pPr algn="ctr">
              <a:defRPr/>
            </a:pPr>
            <a:r>
              <a:rPr lang="sv-SE" sz="1000" dirty="0" smtClean="0">
                <a:solidFill>
                  <a:srgbClr val="004B85"/>
                </a:solidFill>
                <a:latin typeface="Corbel" pitchFamily="34" charset="0"/>
                <a:cs typeface="Lucida Sans Unicode" pitchFamily="34" charset="0"/>
              </a:rPr>
              <a:t>Områden/</a:t>
            </a:r>
            <a:br>
              <a:rPr lang="sv-SE" sz="1000" dirty="0" smtClean="0">
                <a:solidFill>
                  <a:srgbClr val="004B85"/>
                </a:solidFill>
                <a:latin typeface="Corbel" pitchFamily="34" charset="0"/>
                <a:cs typeface="Lucida Sans Unicode" pitchFamily="34" charset="0"/>
              </a:rPr>
            </a:br>
            <a:r>
              <a:rPr lang="sv-SE" sz="1000" dirty="0" smtClean="0">
                <a:solidFill>
                  <a:srgbClr val="004B85"/>
                </a:solidFill>
                <a:latin typeface="Corbel" pitchFamily="34" charset="0"/>
                <a:cs typeface="Lucida Sans Unicode" pitchFamily="34" charset="0"/>
              </a:rPr>
              <a:t>processer att kontrollera</a:t>
            </a:r>
            <a:endParaRPr lang="en-US" sz="1000" dirty="0">
              <a:solidFill>
                <a:srgbClr val="004B85"/>
              </a:solidFill>
              <a:latin typeface="Corbel" pitchFamily="34" charset="0"/>
              <a:cs typeface="Lucida Sans Unicode" pitchFamily="34" charset="0"/>
            </a:endParaRPr>
          </a:p>
        </p:txBody>
      </p:sp>
      <p:sp>
        <p:nvSpPr>
          <p:cNvPr id="41" name="Rectangle 105"/>
          <p:cNvSpPr/>
          <p:nvPr/>
        </p:nvSpPr>
        <p:spPr bwMode="auto">
          <a:xfrm>
            <a:off x="5292200" y="2717587"/>
            <a:ext cx="1080000" cy="540000"/>
          </a:xfrm>
          <a:prstGeom prst="rect">
            <a:avLst/>
          </a:prstGeom>
          <a:solidFill>
            <a:schemeClr val="bg1"/>
          </a:solid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lIns="26935" tIns="34208" rIns="26935" bIns="34208" anchor="ctr"/>
          <a:lstStyle/>
          <a:p>
            <a:pPr algn="ctr">
              <a:defRPr/>
            </a:pPr>
            <a:r>
              <a:rPr lang="sv-SE" sz="1000" dirty="0" smtClean="0">
                <a:solidFill>
                  <a:srgbClr val="004B85"/>
                </a:solidFill>
                <a:latin typeface="Corbel" pitchFamily="34" charset="0"/>
                <a:cs typeface="Lucida Sans Unicode" pitchFamily="34" charset="0"/>
              </a:rPr>
              <a:t>Åtgärder </a:t>
            </a:r>
            <a:r>
              <a:rPr lang="sv-SE" sz="1000" dirty="0">
                <a:solidFill>
                  <a:srgbClr val="004B85"/>
                </a:solidFill>
                <a:latin typeface="Corbel" pitchFamily="34" charset="0"/>
                <a:cs typeface="Lucida Sans Unicode" pitchFamily="34" charset="0"/>
              </a:rPr>
              <a:t>för att hantera riskerna</a:t>
            </a:r>
            <a:endParaRPr lang="en-US" sz="1000" dirty="0">
              <a:solidFill>
                <a:srgbClr val="004B85"/>
              </a:solidFill>
              <a:latin typeface="Corbel" pitchFamily="34" charset="0"/>
              <a:cs typeface="Lucida Sans Unicode" pitchFamily="34" charset="0"/>
            </a:endParaRPr>
          </a:p>
        </p:txBody>
      </p:sp>
      <p:sp>
        <p:nvSpPr>
          <p:cNvPr id="42" name="Rectangle 116"/>
          <p:cNvSpPr/>
          <p:nvPr/>
        </p:nvSpPr>
        <p:spPr bwMode="auto">
          <a:xfrm>
            <a:off x="6516216" y="1611248"/>
            <a:ext cx="1080000" cy="5400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anchor="ctr"/>
          <a:lstStyle/>
          <a:p>
            <a:pPr algn="ctr">
              <a:defRPr/>
            </a:pPr>
            <a:r>
              <a:rPr lang="sv-SE" sz="1000" dirty="0" err="1" smtClean="0">
                <a:solidFill>
                  <a:srgbClr val="575757"/>
                </a:solidFill>
                <a:latin typeface="Corbel" pitchFamily="34" charset="0"/>
                <a:cs typeface="Lucida Sans Unicode" pitchFamily="34" charset="0"/>
              </a:rPr>
              <a:t>IK-Plan</a:t>
            </a:r>
            <a:endParaRPr lang="en-US" sz="1000" dirty="0">
              <a:solidFill>
                <a:srgbClr val="575757"/>
              </a:solidFill>
              <a:latin typeface="Corbel" pitchFamily="34" charset="0"/>
              <a:cs typeface="Lucida Sans Unicode" pitchFamily="34" charset="0"/>
            </a:endParaRPr>
          </a:p>
        </p:txBody>
      </p:sp>
      <p:sp>
        <p:nvSpPr>
          <p:cNvPr id="43" name="Rectangle 116"/>
          <p:cNvSpPr/>
          <p:nvPr/>
        </p:nvSpPr>
        <p:spPr bwMode="auto">
          <a:xfrm>
            <a:off x="6516216" y="2727424"/>
            <a:ext cx="1080000" cy="540000"/>
          </a:xfrm>
          <a:prstGeom prst="rect">
            <a:avLst/>
          </a:prstGeom>
          <a:solidFill>
            <a:schemeClr val="bg1"/>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anchor="ctr"/>
          <a:lstStyle/>
          <a:p>
            <a:pPr algn="ctr">
              <a:defRPr/>
            </a:pPr>
            <a:r>
              <a:rPr lang="sv-SE" sz="1000" dirty="0" smtClean="0">
                <a:solidFill>
                  <a:srgbClr val="575757"/>
                </a:solidFill>
                <a:latin typeface="Corbel" pitchFamily="34" charset="0"/>
                <a:cs typeface="Lucida Sans Unicode" pitchFamily="34" charset="0"/>
              </a:rPr>
              <a:t>Åtgärds-</a:t>
            </a:r>
            <a:br>
              <a:rPr lang="sv-SE" sz="1000" dirty="0" smtClean="0">
                <a:solidFill>
                  <a:srgbClr val="575757"/>
                </a:solidFill>
                <a:latin typeface="Corbel" pitchFamily="34" charset="0"/>
                <a:cs typeface="Lucida Sans Unicode" pitchFamily="34" charset="0"/>
              </a:rPr>
            </a:br>
            <a:r>
              <a:rPr lang="sv-SE" sz="1000" dirty="0" smtClean="0">
                <a:solidFill>
                  <a:srgbClr val="575757"/>
                </a:solidFill>
                <a:latin typeface="Corbel" pitchFamily="34" charset="0"/>
                <a:cs typeface="Lucida Sans Unicode" pitchFamily="34" charset="0"/>
              </a:rPr>
              <a:t>plan</a:t>
            </a:r>
            <a:endParaRPr lang="en-US" sz="1000" dirty="0">
              <a:solidFill>
                <a:srgbClr val="575757"/>
              </a:solidFill>
              <a:latin typeface="Corbel" pitchFamily="34" charset="0"/>
              <a:cs typeface="Lucida Sans Unicode" pitchFamily="34" charset="0"/>
            </a:endParaRPr>
          </a:p>
        </p:txBody>
      </p:sp>
      <p:cxnSp>
        <p:nvCxnSpPr>
          <p:cNvPr id="44" name="Straight Arrow Connector 119"/>
          <p:cNvCxnSpPr/>
          <p:nvPr/>
        </p:nvCxnSpPr>
        <p:spPr bwMode="auto">
          <a:xfrm flipV="1">
            <a:off x="4626428" y="3324172"/>
            <a:ext cx="0" cy="519335"/>
          </a:xfrm>
          <a:prstGeom prst="straightConnector1">
            <a:avLst/>
          </a:prstGeom>
          <a:ln w="15875">
            <a:solidFill>
              <a:schemeClr val="accent5">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5" name="TextBox 2"/>
          <p:cNvSpPr txBox="1"/>
          <p:nvPr/>
        </p:nvSpPr>
        <p:spPr>
          <a:xfrm>
            <a:off x="99386" y="1395224"/>
            <a:ext cx="753719" cy="3240360"/>
          </a:xfrm>
          <a:prstGeom prst="rect">
            <a:avLst/>
          </a:prstGeom>
          <a:noFill/>
          <a:ln>
            <a:noFill/>
          </a:ln>
        </p:spPr>
        <p:txBody>
          <a:bodyPr vert="vert270" wrap="square" lIns="68415" tIns="34208" rIns="68415" bIns="3420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Font typeface="Arial" pitchFamily="34" charset="0"/>
              <a:buChar char="•"/>
              <a:defRPr/>
            </a:pPr>
            <a:r>
              <a:rPr lang="sv-SE" sz="1000" dirty="0" smtClean="0">
                <a:solidFill>
                  <a:srgbClr val="575757"/>
                </a:solidFill>
                <a:latin typeface="Corbel" pitchFamily="34" charset="0"/>
                <a:cs typeface="Lucida Sans Unicode" pitchFamily="34" charset="0"/>
              </a:rPr>
              <a:t> Brukare, Invånare , Kunder</a:t>
            </a:r>
            <a:endParaRPr lang="sv-SE" sz="1000" i="1" dirty="0" smtClean="0">
              <a:solidFill>
                <a:srgbClr val="575757"/>
              </a:solidFill>
              <a:latin typeface="Corbel" pitchFamily="34" charset="0"/>
              <a:cs typeface="Lucida Sans Unicode" pitchFamily="34" charset="0"/>
            </a:endParaRPr>
          </a:p>
          <a:p>
            <a:pPr algn="ctr">
              <a:buFont typeface="Arial" pitchFamily="34" charset="0"/>
              <a:buChar char="•"/>
              <a:defRPr/>
            </a:pPr>
            <a:r>
              <a:rPr lang="sv-SE" sz="1000" dirty="0" smtClean="0">
                <a:solidFill>
                  <a:srgbClr val="575757"/>
                </a:solidFill>
                <a:latin typeface="Corbel" pitchFamily="34" charset="0"/>
                <a:cs typeface="Lucida Sans Unicode" pitchFamily="34" charset="0"/>
              </a:rPr>
              <a:t> Lagar , Interna  regelverk</a:t>
            </a:r>
          </a:p>
          <a:p>
            <a:pPr algn="ctr">
              <a:buFont typeface="Arial" pitchFamily="34" charset="0"/>
              <a:buChar char="•"/>
              <a:defRPr/>
            </a:pPr>
            <a:r>
              <a:rPr lang="sv-SE" sz="1000" dirty="0" smtClean="0">
                <a:solidFill>
                  <a:srgbClr val="575757"/>
                </a:solidFill>
                <a:latin typeface="Corbel" pitchFamily="34" charset="0"/>
                <a:cs typeface="Lucida Sans Unicode" pitchFamily="34" charset="0"/>
              </a:rPr>
              <a:t> Den politiska  viljan: </a:t>
            </a:r>
          </a:p>
          <a:p>
            <a:pPr algn="ctr">
              <a:defRPr/>
            </a:pPr>
            <a:r>
              <a:rPr lang="sv-SE" sz="1000" i="1" dirty="0" smtClean="0">
                <a:solidFill>
                  <a:srgbClr val="575757"/>
                </a:solidFill>
                <a:latin typeface="Corbel" pitchFamily="34" charset="0"/>
                <a:cs typeface="Lucida Sans Unicode" pitchFamily="34" charset="0"/>
              </a:rPr>
              <a:t>KF:s Budget,  Reglementen, Ägardirektiv, Program, planer</a:t>
            </a:r>
          </a:p>
        </p:txBody>
      </p:sp>
      <p:grpSp>
        <p:nvGrpSpPr>
          <p:cNvPr id="3" name="Grupp 62"/>
          <p:cNvGrpSpPr/>
          <p:nvPr/>
        </p:nvGrpSpPr>
        <p:grpSpPr>
          <a:xfrm>
            <a:off x="4159671" y="1538064"/>
            <a:ext cx="936224" cy="1786096"/>
            <a:chOff x="5493333" y="2013589"/>
            <a:chExt cx="1310714" cy="2500535"/>
          </a:xfrm>
        </p:grpSpPr>
        <p:sp>
          <p:nvSpPr>
            <p:cNvPr id="25" name="Rectangle 104"/>
            <p:cNvSpPr/>
            <p:nvPr/>
          </p:nvSpPr>
          <p:spPr bwMode="auto">
            <a:xfrm rot="16200000">
              <a:off x="4516250" y="2990672"/>
              <a:ext cx="2500535" cy="546369"/>
            </a:xfrm>
            <a:prstGeom prst="rect">
              <a:avLst/>
            </a:prstGeom>
            <a:solidFill>
              <a:schemeClr val="bg1"/>
            </a:solid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dirty="0" smtClean="0">
                  <a:solidFill>
                    <a:srgbClr val="004B85"/>
                  </a:solidFill>
                  <a:latin typeface="Corbel" pitchFamily="34" charset="0"/>
                  <a:cs typeface="Lucida Sans Unicode" pitchFamily="34" charset="0"/>
                </a:rPr>
                <a:t>Verksamhetsövergripande riskbedömning</a:t>
              </a:r>
            </a:p>
          </p:txBody>
        </p:sp>
        <p:grpSp>
          <p:nvGrpSpPr>
            <p:cNvPr id="4" name="Grupp 61"/>
            <p:cNvGrpSpPr/>
            <p:nvPr/>
          </p:nvGrpSpPr>
          <p:grpSpPr>
            <a:xfrm>
              <a:off x="6039705" y="2013589"/>
              <a:ext cx="764342" cy="2500535"/>
              <a:chOff x="6039705" y="2013589"/>
              <a:chExt cx="764342" cy="2500535"/>
            </a:xfrm>
          </p:grpSpPr>
          <p:sp>
            <p:nvSpPr>
              <p:cNvPr id="57" name="Rectangle 104"/>
              <p:cNvSpPr/>
              <p:nvPr/>
            </p:nvSpPr>
            <p:spPr bwMode="auto">
              <a:xfrm rot="16200000">
                <a:off x="5809703" y="3519781"/>
                <a:ext cx="1224345" cy="764342"/>
              </a:xfrm>
              <a:prstGeom prst="rect">
                <a:avLst/>
              </a:prstGeom>
              <a:solidFill>
                <a:schemeClr val="accent2"/>
              </a:solid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dirty="0" smtClean="0">
                    <a:solidFill>
                      <a:srgbClr val="004B85"/>
                    </a:solidFill>
                    <a:latin typeface="Corbel" pitchFamily="34" charset="0"/>
                    <a:cs typeface="Lucida Sans Unicode" pitchFamily="34" charset="0"/>
                  </a:rPr>
                  <a:t>Strategiska risker (Omvärld)</a:t>
                </a:r>
              </a:p>
            </p:txBody>
          </p:sp>
          <p:sp>
            <p:nvSpPr>
              <p:cNvPr id="58" name="Rectangle 104"/>
              <p:cNvSpPr/>
              <p:nvPr/>
            </p:nvSpPr>
            <p:spPr bwMode="auto">
              <a:xfrm rot="16200000">
                <a:off x="5783782" y="2269513"/>
                <a:ext cx="1276190" cy="764341"/>
              </a:xfrm>
              <a:prstGeom prst="rect">
                <a:avLst/>
              </a:prstGeom>
              <a:solidFill>
                <a:srgbClr val="92D050"/>
              </a:solid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dirty="0" smtClean="0">
                    <a:solidFill>
                      <a:srgbClr val="004B85"/>
                    </a:solidFill>
                    <a:latin typeface="Corbel" pitchFamily="34" charset="0"/>
                    <a:cs typeface="Lucida Sans Unicode" pitchFamily="34" charset="0"/>
                  </a:rPr>
                  <a:t>Operativa risker</a:t>
                </a:r>
              </a:p>
            </p:txBody>
          </p:sp>
        </p:grpSp>
        <p:cxnSp>
          <p:nvCxnSpPr>
            <p:cNvPr id="60" name="Rak pil 59"/>
            <p:cNvCxnSpPr/>
            <p:nvPr/>
          </p:nvCxnSpPr>
          <p:spPr>
            <a:xfrm>
              <a:off x="6413500" y="3074937"/>
              <a:ext cx="0" cy="403245"/>
            </a:xfrm>
            <a:prstGeom prst="straightConnector1">
              <a:avLst/>
            </a:prstGeom>
            <a:ln>
              <a:solidFill>
                <a:srgbClr val="326886"/>
              </a:solidFill>
              <a:headEnd type="arrow"/>
              <a:tailEnd type="arrow"/>
            </a:ln>
          </p:spPr>
          <p:style>
            <a:lnRef idx="2">
              <a:schemeClr val="accent1"/>
            </a:lnRef>
            <a:fillRef idx="0">
              <a:schemeClr val="accent1"/>
            </a:fillRef>
            <a:effectRef idx="1">
              <a:schemeClr val="accent1"/>
            </a:effectRef>
            <a:fontRef idx="minor">
              <a:schemeClr val="tx1"/>
            </a:fontRef>
          </p:style>
        </p:cxnSp>
      </p:grpSp>
      <p:sp>
        <p:nvSpPr>
          <p:cNvPr id="49" name="Platshållare för bildnummer 48"/>
          <p:cNvSpPr>
            <a:spLocks noGrp="1"/>
          </p:cNvSpPr>
          <p:nvPr>
            <p:ph type="sldNum" sz="quarter" idx="14"/>
          </p:nvPr>
        </p:nvSpPr>
        <p:spPr/>
        <p:txBody>
          <a:bodyPr/>
          <a:lstStyle/>
          <a:p>
            <a:fld id="{CCB980A4-8073-2E47-BD49-CDC58DACAC28}" type="slidenum">
              <a:rPr lang="sv-SE" smtClean="0">
                <a:solidFill>
                  <a:prstClr val="white"/>
                </a:solidFill>
              </a:rPr>
              <a:pPr/>
              <a:t>56</a:t>
            </a:fld>
            <a:endParaRPr lang="sv-SE" dirty="0">
              <a:solidFill>
                <a:prstClr val="white"/>
              </a:solidFill>
            </a:endParaRPr>
          </a:p>
        </p:txBody>
      </p:sp>
      <p:sp>
        <p:nvSpPr>
          <p:cNvPr id="50" name="Platshållare för sidfot 49"/>
          <p:cNvSpPr>
            <a:spLocks noGrp="1"/>
          </p:cNvSpPr>
          <p:nvPr>
            <p:ph type="ftr" sz="quarter" idx="15"/>
          </p:nvPr>
        </p:nvSpPr>
        <p:spPr/>
        <p:txBody>
          <a:bodyPr/>
          <a:lstStyle/>
          <a:p>
            <a:r>
              <a:rPr lang="sv-SE" smtClean="0">
                <a:solidFill>
                  <a:prstClr val="white"/>
                </a:solidFill>
              </a:rPr>
              <a:t>HÅLLBAR STAD - ÖPPEN FÖR VÄRLDEN</a:t>
            </a:r>
            <a:endParaRPr lang="en-GB" dirty="0">
              <a:solidFill>
                <a:prstClr val="white"/>
              </a:solidFill>
            </a:endParaRPr>
          </a:p>
        </p:txBody>
      </p:sp>
    </p:spTree>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chor="ctr"/>
          <a:lstStyle/>
          <a:p>
            <a:r>
              <a:rPr lang="sv-SE" dirty="0" smtClean="0"/>
              <a:t>Riskhantering</a:t>
            </a:r>
            <a:endParaRPr lang="sv-SE" dirty="0"/>
          </a:p>
        </p:txBody>
      </p:sp>
    </p:spTree>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Olika perspektiv på </a:t>
            </a:r>
            <a:r>
              <a:rPr lang="sv-SE" dirty="0" err="1" smtClean="0"/>
              <a:t>stadenövergripande</a:t>
            </a:r>
            <a:r>
              <a:rPr lang="sv-SE" dirty="0" smtClean="0"/>
              <a:t> riskhantering</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solidFill>
                  <a:prstClr val="white"/>
                </a:solidFill>
              </a:rPr>
              <a:pPr/>
              <a:t>58</a:t>
            </a:fld>
            <a:endParaRPr lang="sv-SE" dirty="0">
              <a:solidFill>
                <a:prstClr val="white"/>
              </a:solidFill>
            </a:endParaRPr>
          </a:p>
        </p:txBody>
      </p:sp>
      <p:graphicFrame>
        <p:nvGraphicFramePr>
          <p:cNvPr id="6" name="Platshållare för innehåll 9"/>
          <p:cNvGraphicFramePr>
            <a:graphicFrameLocks/>
          </p:cNvGraphicFramePr>
          <p:nvPr/>
        </p:nvGraphicFramePr>
        <p:xfrm>
          <a:off x="160316" y="1306279"/>
          <a:ext cx="8496796" cy="4641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ruta 6"/>
          <p:cNvSpPr txBox="1"/>
          <p:nvPr/>
        </p:nvSpPr>
        <p:spPr>
          <a:xfrm>
            <a:off x="362209" y="5294715"/>
            <a:ext cx="1842595" cy="584775"/>
          </a:xfrm>
          <a:prstGeom prst="rect">
            <a:avLst/>
          </a:prstGeom>
          <a:noFill/>
        </p:spPr>
        <p:txBody>
          <a:bodyPr wrap="square" rtlCol="0">
            <a:spAutoFit/>
          </a:bodyPr>
          <a:lstStyle/>
          <a:p>
            <a:r>
              <a:rPr lang="sv-SE" sz="1600" dirty="0" smtClean="0">
                <a:solidFill>
                  <a:srgbClr val="575757"/>
                </a:solidFill>
                <a:cs typeface="Arial" pitchFamily="34" charset="0"/>
              </a:rPr>
              <a:t>Stadens Trygghetsarbete</a:t>
            </a:r>
            <a:endParaRPr lang="sv-SE" sz="1600" dirty="0">
              <a:solidFill>
                <a:srgbClr val="575757"/>
              </a:solidFill>
              <a:cs typeface="Arial" pitchFamily="34" charset="0"/>
            </a:endParaRPr>
          </a:p>
        </p:txBody>
      </p:sp>
      <p:sp>
        <p:nvSpPr>
          <p:cNvPr id="8" name="textruta 7"/>
          <p:cNvSpPr txBox="1"/>
          <p:nvPr/>
        </p:nvSpPr>
        <p:spPr>
          <a:xfrm>
            <a:off x="6476337" y="5376449"/>
            <a:ext cx="2845792" cy="584775"/>
          </a:xfrm>
          <a:prstGeom prst="rect">
            <a:avLst/>
          </a:prstGeom>
          <a:noFill/>
        </p:spPr>
        <p:txBody>
          <a:bodyPr wrap="square" rtlCol="0">
            <a:spAutoFit/>
          </a:bodyPr>
          <a:lstStyle/>
          <a:p>
            <a:r>
              <a:rPr lang="sv-SE" sz="1600" dirty="0" smtClean="0">
                <a:solidFill>
                  <a:srgbClr val="575757"/>
                </a:solidFill>
                <a:cs typeface="Arial" pitchFamily="34" charset="0"/>
              </a:rPr>
              <a:t>Verksamhetsövergripande  riskhantering</a:t>
            </a:r>
          </a:p>
        </p:txBody>
      </p:sp>
      <p:sp>
        <p:nvSpPr>
          <p:cNvPr id="9" name="textruta 8"/>
          <p:cNvSpPr txBox="1"/>
          <p:nvPr/>
        </p:nvSpPr>
        <p:spPr>
          <a:xfrm>
            <a:off x="5773288" y="1495097"/>
            <a:ext cx="1981297" cy="830997"/>
          </a:xfrm>
          <a:prstGeom prst="rect">
            <a:avLst/>
          </a:prstGeom>
          <a:noFill/>
        </p:spPr>
        <p:txBody>
          <a:bodyPr wrap="square" rtlCol="0">
            <a:spAutoFit/>
          </a:bodyPr>
          <a:lstStyle/>
          <a:p>
            <a:r>
              <a:rPr lang="sv-SE" sz="1600" dirty="0" smtClean="0">
                <a:solidFill>
                  <a:srgbClr val="575757"/>
                </a:solidFill>
                <a:cs typeface="Arial" pitchFamily="34" charset="0"/>
              </a:rPr>
              <a:t>Risk och Sårbarhetsanalys (RSA)</a:t>
            </a:r>
            <a:endParaRPr lang="sv-SE" sz="1600" dirty="0">
              <a:solidFill>
                <a:srgbClr val="575757"/>
              </a:solidFill>
              <a:cs typeface="Arial" pitchFamily="34" charset="0"/>
            </a:endParaRPr>
          </a:p>
        </p:txBody>
      </p:sp>
      <p:sp>
        <p:nvSpPr>
          <p:cNvPr id="10" name="Platshållare för sidfot 9"/>
          <p:cNvSpPr>
            <a:spLocks noGrp="1"/>
          </p:cNvSpPr>
          <p:nvPr>
            <p:ph type="ftr" sz="quarter" idx="15"/>
          </p:nvPr>
        </p:nvSpPr>
        <p:spPr/>
        <p:txBody>
          <a:bodyPr/>
          <a:lstStyle/>
          <a:p>
            <a:r>
              <a:rPr lang="sv-SE" dirty="0" smtClean="0">
                <a:solidFill>
                  <a:prstClr val="white"/>
                </a:solidFill>
              </a:rPr>
              <a:t>HÅLLBAR STAD - ÖPPEN FÖR VÄRLDEN</a:t>
            </a:r>
            <a:endParaRPr lang="en-GB" dirty="0">
              <a:solidFill>
                <a:prstClr val="white"/>
              </a:solidFill>
            </a:endParaRPr>
          </a:p>
        </p:txBody>
      </p:sp>
    </p:spTree>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185AFEE7-91FB-408C-B3DF-676A74AF9789}" type="slidenum">
              <a:rPr lang="sv-SE" smtClean="0">
                <a:solidFill>
                  <a:prstClr val="white"/>
                </a:solidFill>
              </a:rPr>
              <a:pPr/>
              <a:t>59</a:t>
            </a:fld>
            <a:endParaRPr lang="sv-SE">
              <a:solidFill>
                <a:prstClr val="white"/>
              </a:solidFill>
            </a:endParaRPr>
          </a:p>
        </p:txBody>
      </p:sp>
      <p:graphicFrame>
        <p:nvGraphicFramePr>
          <p:cNvPr id="8" name="Diagram 7"/>
          <p:cNvGraphicFramePr/>
          <p:nvPr/>
        </p:nvGraphicFramePr>
        <p:xfrm>
          <a:off x="-9413" y="1426114"/>
          <a:ext cx="6936432" cy="4336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ubrik 1"/>
          <p:cNvSpPr>
            <a:spLocks noGrp="1"/>
          </p:cNvSpPr>
          <p:nvPr>
            <p:ph type="title"/>
          </p:nvPr>
        </p:nvSpPr>
        <p:spPr>
          <a:xfrm>
            <a:off x="522003" y="475715"/>
            <a:ext cx="6738951" cy="695069"/>
          </a:xfrm>
        </p:spPr>
        <p:txBody>
          <a:bodyPr/>
          <a:lstStyle/>
          <a:p>
            <a:r>
              <a:rPr lang="sv-SE" dirty="0" smtClean="0"/>
              <a:t>Riskhantering på olika nivåer</a:t>
            </a:r>
            <a:endParaRPr lang="sv-SE" dirty="0"/>
          </a:p>
        </p:txBody>
      </p:sp>
      <p:sp>
        <p:nvSpPr>
          <p:cNvPr id="7" name="Platshållare för sidfot 6"/>
          <p:cNvSpPr>
            <a:spLocks noGrp="1"/>
          </p:cNvSpPr>
          <p:nvPr>
            <p:ph type="ftr" sz="quarter" idx="11"/>
          </p:nvPr>
        </p:nvSpPr>
        <p:spPr/>
        <p:txBody>
          <a:bodyPr/>
          <a:lstStyle/>
          <a:p>
            <a:r>
              <a:rPr lang="sv-SE" smtClean="0">
                <a:solidFill>
                  <a:prstClr val="white"/>
                </a:solidFill>
              </a:rPr>
              <a:t>HÅLLBAR STAD - ÖPPEN FÖR VÄRLDEN</a:t>
            </a:r>
            <a:endParaRPr lang="sv-SE">
              <a:solidFill>
                <a:prstClr val="white"/>
              </a:solidFill>
            </a:endParaRPr>
          </a:p>
        </p:txBody>
      </p:sp>
      <p:sp>
        <p:nvSpPr>
          <p:cNvPr id="12" name="textruta 11"/>
          <p:cNvSpPr txBox="1"/>
          <p:nvPr/>
        </p:nvSpPr>
        <p:spPr>
          <a:xfrm>
            <a:off x="6550124" y="2333571"/>
            <a:ext cx="2593876" cy="807748"/>
          </a:xfrm>
          <a:prstGeom prst="rect">
            <a:avLst/>
          </a:prstGeom>
          <a:noFill/>
        </p:spPr>
        <p:txBody>
          <a:bodyPr wrap="square" lIns="68415" tIns="34208" rIns="68415" bIns="34208" rtlCol="0">
            <a:spAutoFit/>
          </a:bodyPr>
          <a:lstStyle/>
          <a:p>
            <a:pPr algn="ctr"/>
            <a:r>
              <a:rPr lang="sv-SE" sz="1600" dirty="0" smtClean="0">
                <a:solidFill>
                  <a:srgbClr val="575757"/>
                </a:solidFill>
                <a:latin typeface="Arial" pitchFamily="34" charset="0"/>
                <a:cs typeface="Arial" pitchFamily="34" charset="0"/>
              </a:rPr>
              <a:t>Verksamhetsövergripande riskhantering är en del av vår strategiska planering.</a:t>
            </a:r>
          </a:p>
        </p:txBody>
      </p:sp>
      <p:sp>
        <p:nvSpPr>
          <p:cNvPr id="15" name="textruta 14"/>
          <p:cNvSpPr txBox="1"/>
          <p:nvPr/>
        </p:nvSpPr>
        <p:spPr>
          <a:xfrm>
            <a:off x="6650182" y="4208713"/>
            <a:ext cx="2493818" cy="1792633"/>
          </a:xfrm>
          <a:prstGeom prst="rect">
            <a:avLst/>
          </a:prstGeom>
          <a:noFill/>
        </p:spPr>
        <p:txBody>
          <a:bodyPr wrap="square" lIns="68415" tIns="34208" rIns="68415" bIns="34208" rtlCol="0">
            <a:spAutoFit/>
          </a:bodyPr>
          <a:lstStyle/>
          <a:p>
            <a:pPr algn="ctr"/>
            <a:r>
              <a:rPr lang="sv-SE" sz="1600" dirty="0" smtClean="0">
                <a:solidFill>
                  <a:srgbClr val="575757"/>
                </a:solidFill>
                <a:latin typeface="Arial" pitchFamily="34" charset="0"/>
                <a:cs typeface="Arial" pitchFamily="34" charset="0"/>
              </a:rPr>
              <a:t>Riskbedömning i den operativa verksamheten är en integrerad del i arbetet med intern kontroll/ </a:t>
            </a:r>
            <a:br>
              <a:rPr lang="sv-SE" sz="1600" dirty="0" smtClean="0">
                <a:solidFill>
                  <a:srgbClr val="575757"/>
                </a:solidFill>
                <a:latin typeface="Arial" pitchFamily="34" charset="0"/>
                <a:cs typeface="Arial" pitchFamily="34" charset="0"/>
              </a:rPr>
            </a:br>
            <a:r>
              <a:rPr lang="sv-SE" sz="1600" dirty="0" smtClean="0">
                <a:solidFill>
                  <a:srgbClr val="575757"/>
                </a:solidFill>
                <a:latin typeface="Arial" pitchFamily="34" charset="0"/>
                <a:cs typeface="Arial" pitchFamily="34" charset="0"/>
              </a:rPr>
              <a:t> systematiska kvalitetsarbetet .   </a:t>
            </a:r>
          </a:p>
        </p:txBody>
      </p:sp>
      <p:cxnSp>
        <p:nvCxnSpPr>
          <p:cNvPr id="17" name="Rak pil 16"/>
          <p:cNvCxnSpPr/>
          <p:nvPr/>
        </p:nvCxnSpPr>
        <p:spPr>
          <a:xfrm flipV="1">
            <a:off x="6181344" y="3291840"/>
            <a:ext cx="360000" cy="180000"/>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cxnSp>
        <p:nvCxnSpPr>
          <p:cNvPr id="20" name="Rak pil 19"/>
          <p:cNvCxnSpPr/>
          <p:nvPr/>
        </p:nvCxnSpPr>
        <p:spPr>
          <a:xfrm>
            <a:off x="6230112" y="4669536"/>
            <a:ext cx="360000" cy="180000"/>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sp>
        <p:nvSpPr>
          <p:cNvPr id="11" name="Upp-Ned 10"/>
          <p:cNvSpPr/>
          <p:nvPr/>
        </p:nvSpPr>
        <p:spPr>
          <a:xfrm>
            <a:off x="7598430" y="3454435"/>
            <a:ext cx="378823" cy="512011"/>
          </a:xfrm>
          <a:prstGeom prst="up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212143" y="1104598"/>
            <a:ext cx="8727032" cy="5062127"/>
          </a:xfrm>
          <a:prstGeom prst="rect">
            <a:avLst/>
          </a:prstGeom>
          <a:solidFill>
            <a:schemeClr val="accent3">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dirty="0"/>
          </a:p>
        </p:txBody>
      </p:sp>
      <p:grpSp>
        <p:nvGrpSpPr>
          <p:cNvPr id="2" name="Grupp 43"/>
          <p:cNvGrpSpPr/>
          <p:nvPr/>
        </p:nvGrpSpPr>
        <p:grpSpPr>
          <a:xfrm flipV="1">
            <a:off x="3869673" y="1453640"/>
            <a:ext cx="4171003" cy="1726023"/>
            <a:chOff x="3070582" y="3070746"/>
            <a:chExt cx="4276527" cy="1830069"/>
          </a:xfrm>
          <a:solidFill>
            <a:srgbClr val="F2D000"/>
          </a:solidFill>
        </p:grpSpPr>
        <p:sp>
          <p:nvSpPr>
            <p:cNvPr id="6" name="Parallelltrapets 5"/>
            <p:cNvSpPr/>
            <p:nvPr/>
          </p:nvSpPr>
          <p:spPr>
            <a:xfrm>
              <a:off x="5518297" y="3070746"/>
              <a:ext cx="1828812" cy="1820231"/>
            </a:xfrm>
            <a:prstGeom prst="trapezoid">
              <a:avLst/>
            </a:prstGeom>
            <a:gr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ätvinklig triangel 6"/>
            <p:cNvSpPr/>
            <p:nvPr/>
          </p:nvSpPr>
          <p:spPr>
            <a:xfrm rot="10800000" flipV="1">
              <a:off x="3070582" y="3084394"/>
              <a:ext cx="2927608" cy="1816421"/>
            </a:xfrm>
            <a:prstGeom prst="rtTriangle">
              <a:avLst/>
            </a:prstGeom>
            <a:gr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0" name="Parallelltrapets 9"/>
          <p:cNvSpPr/>
          <p:nvPr/>
        </p:nvSpPr>
        <p:spPr>
          <a:xfrm>
            <a:off x="6205403" y="4092163"/>
            <a:ext cx="1783687" cy="1742396"/>
          </a:xfrm>
          <a:prstGeom prst="trapezoid">
            <a:avLst/>
          </a:prstGeom>
          <a:gradFill flip="none" rotWithShape="1">
            <a:gsLst>
              <a:gs pos="0">
                <a:srgbClr val="326886">
                  <a:shade val="30000"/>
                  <a:satMod val="115000"/>
                </a:srgbClr>
              </a:gs>
              <a:gs pos="50000">
                <a:srgbClr val="326886">
                  <a:shade val="67500"/>
                  <a:satMod val="115000"/>
                </a:srgbClr>
              </a:gs>
              <a:gs pos="100000">
                <a:srgbClr val="326886">
                  <a:shade val="100000"/>
                  <a:satMod val="115000"/>
                </a:srgbClr>
              </a:gs>
            </a:gsLst>
            <a:lin ang="54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ätvinklig triangel 10"/>
          <p:cNvSpPr/>
          <p:nvPr/>
        </p:nvSpPr>
        <p:spPr>
          <a:xfrm rot="10800000" flipV="1">
            <a:off x="3854742" y="4123432"/>
            <a:ext cx="2818711" cy="1713150"/>
          </a:xfrm>
          <a:prstGeom prst="rtTriangle">
            <a:avLst/>
          </a:prstGeom>
          <a:gradFill flip="none" rotWithShape="1">
            <a:gsLst>
              <a:gs pos="0">
                <a:srgbClr val="326886">
                  <a:shade val="30000"/>
                  <a:satMod val="115000"/>
                </a:srgbClr>
              </a:gs>
              <a:gs pos="50000">
                <a:srgbClr val="326886">
                  <a:shade val="67500"/>
                  <a:satMod val="115000"/>
                </a:srgbClr>
              </a:gs>
              <a:gs pos="100000">
                <a:srgbClr val="326886">
                  <a:shade val="100000"/>
                  <a:satMod val="115000"/>
                </a:srgbClr>
              </a:gs>
            </a:gsLst>
            <a:lin ang="54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extruta 11"/>
          <p:cNvSpPr txBox="1"/>
          <p:nvPr/>
        </p:nvSpPr>
        <p:spPr>
          <a:xfrm>
            <a:off x="5545796" y="4744465"/>
            <a:ext cx="2821288" cy="1492716"/>
          </a:xfrm>
          <a:prstGeom prst="rect">
            <a:avLst/>
          </a:prstGeom>
          <a:noFill/>
        </p:spPr>
        <p:txBody>
          <a:bodyPr wrap="square" rtlCol="0">
            <a:spAutoFit/>
          </a:bodyPr>
          <a:lstStyle/>
          <a:p>
            <a:r>
              <a:rPr lang="sv-SE" sz="1300" b="1" dirty="0" smtClean="0">
                <a:solidFill>
                  <a:schemeClr val="bg1"/>
                </a:solidFill>
                <a:latin typeface="Corbel" pitchFamily="34" charset="0"/>
              </a:rPr>
              <a:t>Styrande dokument</a:t>
            </a:r>
          </a:p>
          <a:p>
            <a:r>
              <a:rPr lang="sv-SE" sz="1300" b="1" dirty="0" smtClean="0">
                <a:solidFill>
                  <a:schemeClr val="bg1"/>
                </a:solidFill>
                <a:latin typeface="Corbel" pitchFamily="34" charset="0"/>
              </a:rPr>
              <a:t>Förhållningssätt</a:t>
            </a:r>
          </a:p>
          <a:p>
            <a:r>
              <a:rPr lang="sv-SE" sz="1300" b="1" dirty="0" smtClean="0">
                <a:solidFill>
                  <a:schemeClr val="bg1"/>
                </a:solidFill>
                <a:latin typeface="Corbel" pitchFamily="34" charset="0"/>
              </a:rPr>
              <a:t>Organisation och samordning</a:t>
            </a:r>
          </a:p>
          <a:p>
            <a:r>
              <a:rPr lang="sv-SE" sz="1300" b="1" dirty="0" smtClean="0">
                <a:solidFill>
                  <a:schemeClr val="bg1"/>
                </a:solidFill>
                <a:latin typeface="Corbel" pitchFamily="34" charset="0"/>
              </a:rPr>
              <a:t>Roller och ansvar </a:t>
            </a:r>
          </a:p>
          <a:p>
            <a:r>
              <a:rPr lang="sv-SE" sz="1300" b="1" dirty="0" smtClean="0">
                <a:solidFill>
                  <a:schemeClr val="bg1"/>
                </a:solidFill>
                <a:latin typeface="Corbel" pitchFamily="34" charset="0"/>
              </a:rPr>
              <a:t>Resurser</a:t>
            </a:r>
          </a:p>
          <a:p>
            <a:r>
              <a:rPr lang="sv-SE" sz="1300" b="1" dirty="0" smtClean="0">
                <a:solidFill>
                  <a:schemeClr val="bg1"/>
                </a:solidFill>
                <a:latin typeface="Corbel" pitchFamily="34" charset="0"/>
              </a:rPr>
              <a:t> </a:t>
            </a:r>
          </a:p>
          <a:p>
            <a:pPr>
              <a:buFont typeface="Arial" pitchFamily="34" charset="0"/>
              <a:buChar char="•"/>
            </a:pPr>
            <a:endParaRPr lang="sv-SE" sz="1300" b="1" dirty="0">
              <a:solidFill>
                <a:schemeClr val="bg1"/>
              </a:solidFill>
              <a:latin typeface="Corbel" pitchFamily="34" charset="0"/>
            </a:endParaRPr>
          </a:p>
        </p:txBody>
      </p:sp>
      <p:sp>
        <p:nvSpPr>
          <p:cNvPr id="13" name="textruta 12"/>
          <p:cNvSpPr txBox="1"/>
          <p:nvPr/>
        </p:nvSpPr>
        <p:spPr>
          <a:xfrm>
            <a:off x="4514059" y="1090096"/>
            <a:ext cx="3328027" cy="415498"/>
          </a:xfrm>
          <a:prstGeom prst="rect">
            <a:avLst/>
          </a:prstGeom>
          <a:noFill/>
        </p:spPr>
        <p:txBody>
          <a:bodyPr wrap="none" rtlCol="0">
            <a:spAutoFit/>
          </a:bodyPr>
          <a:lstStyle/>
          <a:p>
            <a:r>
              <a:rPr lang="sv-SE" sz="2100" b="1" dirty="0" smtClean="0">
                <a:solidFill>
                  <a:schemeClr val="accent1">
                    <a:lumMod val="75000"/>
                  </a:schemeClr>
                </a:solidFill>
                <a:latin typeface="Corbel" pitchFamily="34" charset="0"/>
              </a:rPr>
              <a:t>VÅRA U</a:t>
            </a:r>
            <a:r>
              <a:rPr lang="sv-SE" sz="2100" b="1" dirty="0" smtClean="0">
                <a:solidFill>
                  <a:schemeClr val="accent1">
                    <a:lumMod val="75000"/>
                  </a:schemeClr>
                </a:solidFill>
                <a:effectLst/>
                <a:latin typeface="Corbel" pitchFamily="34" charset="0"/>
              </a:rPr>
              <a:t>TGÅNGSPUNKTER</a:t>
            </a:r>
            <a:endParaRPr lang="sv-SE" sz="2100" b="1" dirty="0">
              <a:solidFill>
                <a:schemeClr val="accent1">
                  <a:lumMod val="75000"/>
                </a:schemeClr>
              </a:solidFill>
              <a:effectLst/>
              <a:latin typeface="Corbel" pitchFamily="34" charset="0"/>
            </a:endParaRPr>
          </a:p>
        </p:txBody>
      </p:sp>
      <p:sp>
        <p:nvSpPr>
          <p:cNvPr id="15" name="Ellips 14"/>
          <p:cNvSpPr/>
          <p:nvPr/>
        </p:nvSpPr>
        <p:spPr>
          <a:xfrm>
            <a:off x="6256362" y="2901416"/>
            <a:ext cx="1538439" cy="1509897"/>
          </a:xfrm>
          <a:prstGeom prst="ellipse">
            <a:avLst/>
          </a:prstGeom>
          <a:solidFill>
            <a:srgbClr val="C6D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p:cNvSpPr/>
          <p:nvPr/>
        </p:nvSpPr>
        <p:spPr>
          <a:xfrm>
            <a:off x="4470793" y="5813811"/>
            <a:ext cx="3384132" cy="415498"/>
          </a:xfrm>
          <a:prstGeom prst="rect">
            <a:avLst/>
          </a:prstGeom>
        </p:spPr>
        <p:txBody>
          <a:bodyPr wrap="none">
            <a:spAutoFit/>
          </a:bodyPr>
          <a:lstStyle/>
          <a:p>
            <a:r>
              <a:rPr lang="sv-SE" sz="2100" b="1" dirty="0" smtClean="0">
                <a:solidFill>
                  <a:schemeClr val="accent1">
                    <a:lumMod val="75000"/>
                  </a:schemeClr>
                </a:solidFill>
                <a:latin typeface="Corbel" pitchFamily="34" charset="0"/>
              </a:rPr>
              <a:t>VÅRA FÖRUTSÄTTNINGAR</a:t>
            </a:r>
            <a:endParaRPr lang="sv-SE" sz="2100" b="1" dirty="0">
              <a:solidFill>
                <a:schemeClr val="accent1">
                  <a:lumMod val="75000"/>
                </a:schemeClr>
              </a:solidFill>
              <a:latin typeface="Corbel" pitchFamily="34" charset="0"/>
            </a:endParaRPr>
          </a:p>
        </p:txBody>
      </p:sp>
      <p:sp>
        <p:nvSpPr>
          <p:cNvPr id="24" name="Parallelltrapets 23"/>
          <p:cNvSpPr/>
          <p:nvPr/>
        </p:nvSpPr>
        <p:spPr>
          <a:xfrm>
            <a:off x="6922672" y="4569977"/>
            <a:ext cx="232249" cy="174219"/>
          </a:xfrm>
          <a:prstGeom prst="trapezoid">
            <a:avLst/>
          </a:prstGeom>
          <a:solidFill>
            <a:schemeClr val="bg1"/>
          </a:solidFill>
          <a:ln>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8" name="Rak 27"/>
          <p:cNvCxnSpPr/>
          <p:nvPr/>
        </p:nvCxnSpPr>
        <p:spPr>
          <a:xfrm>
            <a:off x="5494772" y="1438204"/>
            <a:ext cx="1367157" cy="1521068"/>
          </a:xfrm>
          <a:prstGeom prst="line">
            <a:avLst/>
          </a:prstGeom>
          <a:ln w="571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Rak 28"/>
          <p:cNvCxnSpPr/>
          <p:nvPr/>
        </p:nvCxnSpPr>
        <p:spPr>
          <a:xfrm>
            <a:off x="6754127" y="1423988"/>
            <a:ext cx="470420" cy="1521069"/>
          </a:xfrm>
          <a:prstGeom prst="line">
            <a:avLst/>
          </a:prstGeom>
          <a:ln w="571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9" name="textruta 38"/>
          <p:cNvSpPr txBox="1"/>
          <p:nvPr/>
        </p:nvSpPr>
        <p:spPr>
          <a:xfrm>
            <a:off x="5912003" y="1530991"/>
            <a:ext cx="1043744" cy="692497"/>
          </a:xfrm>
          <a:prstGeom prst="rect">
            <a:avLst/>
          </a:prstGeom>
          <a:noFill/>
        </p:spPr>
        <p:txBody>
          <a:bodyPr wrap="square" rtlCol="0">
            <a:spAutoFit/>
          </a:bodyPr>
          <a:lstStyle/>
          <a:p>
            <a:pPr algn="ctr"/>
            <a:r>
              <a:rPr lang="sv-SE" sz="1300" b="1" dirty="0" smtClean="0">
                <a:solidFill>
                  <a:schemeClr val="accent1">
                    <a:lumMod val="75000"/>
                  </a:schemeClr>
                </a:solidFill>
                <a:latin typeface="Corbel" pitchFamily="34" charset="0"/>
              </a:rPr>
              <a:t>Den politiska viljan</a:t>
            </a:r>
            <a:endParaRPr lang="sv-SE" sz="1300" dirty="0">
              <a:solidFill>
                <a:schemeClr val="accent1">
                  <a:lumMod val="75000"/>
                </a:schemeClr>
              </a:solidFill>
            </a:endParaRPr>
          </a:p>
        </p:txBody>
      </p:sp>
      <p:sp>
        <p:nvSpPr>
          <p:cNvPr id="40" name="textruta 39"/>
          <p:cNvSpPr txBox="1"/>
          <p:nvPr/>
        </p:nvSpPr>
        <p:spPr>
          <a:xfrm>
            <a:off x="4699876" y="1543394"/>
            <a:ext cx="1119217" cy="492443"/>
          </a:xfrm>
          <a:prstGeom prst="rect">
            <a:avLst/>
          </a:prstGeom>
          <a:noFill/>
        </p:spPr>
        <p:txBody>
          <a:bodyPr wrap="none" rtlCol="0">
            <a:spAutoFit/>
          </a:bodyPr>
          <a:lstStyle/>
          <a:p>
            <a:r>
              <a:rPr lang="sv-SE" sz="1300" b="1" dirty="0" smtClean="0">
                <a:solidFill>
                  <a:schemeClr val="accent1">
                    <a:lumMod val="75000"/>
                  </a:schemeClr>
                </a:solidFill>
                <a:latin typeface="Corbel" pitchFamily="34" charset="0"/>
              </a:rPr>
              <a:t>Lagar och</a:t>
            </a:r>
          </a:p>
          <a:p>
            <a:r>
              <a:rPr lang="sv-SE" sz="1300" b="1" dirty="0" smtClean="0">
                <a:solidFill>
                  <a:schemeClr val="accent1">
                    <a:lumMod val="75000"/>
                  </a:schemeClr>
                </a:solidFill>
                <a:latin typeface="Corbel" pitchFamily="34" charset="0"/>
              </a:rPr>
              <a:t>författningar</a:t>
            </a:r>
          </a:p>
        </p:txBody>
      </p:sp>
      <p:sp>
        <p:nvSpPr>
          <p:cNvPr id="41" name="textruta 40"/>
          <p:cNvSpPr txBox="1"/>
          <p:nvPr/>
        </p:nvSpPr>
        <p:spPr>
          <a:xfrm>
            <a:off x="6986057" y="1527842"/>
            <a:ext cx="814647" cy="692497"/>
          </a:xfrm>
          <a:prstGeom prst="rect">
            <a:avLst/>
          </a:prstGeom>
          <a:noFill/>
        </p:spPr>
        <p:txBody>
          <a:bodyPr wrap="none" rtlCol="0">
            <a:spAutoFit/>
          </a:bodyPr>
          <a:lstStyle/>
          <a:p>
            <a:pPr algn="ctr"/>
            <a:r>
              <a:rPr lang="sv-SE" sz="1300" b="1" dirty="0" smtClean="0">
                <a:solidFill>
                  <a:schemeClr val="accent1">
                    <a:lumMod val="75000"/>
                  </a:schemeClr>
                </a:solidFill>
                <a:latin typeface="Corbel" pitchFamily="34" charset="0"/>
              </a:rPr>
              <a:t>Invånare</a:t>
            </a:r>
          </a:p>
          <a:p>
            <a:pPr algn="ctr"/>
            <a:r>
              <a:rPr lang="sv-SE" sz="1300" b="1" dirty="0" smtClean="0">
                <a:solidFill>
                  <a:schemeClr val="accent1">
                    <a:lumMod val="75000"/>
                  </a:schemeClr>
                </a:solidFill>
                <a:latin typeface="Corbel" pitchFamily="34" charset="0"/>
              </a:rPr>
              <a:t>brukare</a:t>
            </a:r>
          </a:p>
          <a:p>
            <a:pPr algn="ctr"/>
            <a:r>
              <a:rPr lang="sv-SE" sz="1300" b="1" dirty="0" smtClean="0">
                <a:solidFill>
                  <a:schemeClr val="accent1">
                    <a:lumMod val="75000"/>
                  </a:schemeClr>
                </a:solidFill>
                <a:latin typeface="Corbel" pitchFamily="34" charset="0"/>
              </a:rPr>
              <a:t>kunder</a:t>
            </a:r>
          </a:p>
        </p:txBody>
      </p:sp>
      <p:sp>
        <p:nvSpPr>
          <p:cNvPr id="42" name="Ellips 41"/>
          <p:cNvSpPr/>
          <p:nvPr/>
        </p:nvSpPr>
        <p:spPr>
          <a:xfrm>
            <a:off x="6256362" y="2901416"/>
            <a:ext cx="1538439" cy="1509897"/>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ing 30"/>
          <p:cNvSpPr/>
          <p:nvPr/>
        </p:nvSpPr>
        <p:spPr>
          <a:xfrm>
            <a:off x="6116105" y="2748815"/>
            <a:ext cx="1836459" cy="1807533"/>
          </a:xfrm>
          <a:prstGeom prst="donut">
            <a:avLst>
              <a:gd name="adj" fmla="val 945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tx1"/>
              </a:solidFill>
            </a:endParaRPr>
          </a:p>
        </p:txBody>
      </p:sp>
      <p:grpSp>
        <p:nvGrpSpPr>
          <p:cNvPr id="3" name="Grupp 37"/>
          <p:cNvGrpSpPr/>
          <p:nvPr/>
        </p:nvGrpSpPr>
        <p:grpSpPr>
          <a:xfrm>
            <a:off x="6024943" y="2733067"/>
            <a:ext cx="2126404" cy="1843274"/>
            <a:chOff x="6486979" y="2394581"/>
            <a:chExt cx="2180202" cy="1954390"/>
          </a:xfrm>
        </p:grpSpPr>
        <p:cxnSp>
          <p:nvCxnSpPr>
            <p:cNvPr id="44" name="Rak pil 43"/>
            <p:cNvCxnSpPr/>
            <p:nvPr/>
          </p:nvCxnSpPr>
          <p:spPr>
            <a:xfrm flipV="1">
              <a:off x="6486979" y="2621634"/>
              <a:ext cx="2180202" cy="1490764"/>
            </a:xfrm>
            <a:prstGeom prst="straightConnector1">
              <a:avLst/>
            </a:prstGeom>
            <a:ln w="38100">
              <a:solidFill>
                <a:schemeClr val="bg1"/>
              </a:solidFill>
              <a:tailEnd type="stealth"/>
            </a:ln>
          </p:spPr>
          <p:style>
            <a:lnRef idx="1">
              <a:schemeClr val="accent1"/>
            </a:lnRef>
            <a:fillRef idx="0">
              <a:schemeClr val="accent1"/>
            </a:fillRef>
            <a:effectRef idx="0">
              <a:schemeClr val="accent1"/>
            </a:effectRef>
            <a:fontRef idx="minor">
              <a:schemeClr val="tx1"/>
            </a:fontRef>
          </p:style>
        </p:cxnSp>
        <p:sp>
          <p:nvSpPr>
            <p:cNvPr id="45" name="Ring 44"/>
            <p:cNvSpPr/>
            <p:nvPr/>
          </p:nvSpPr>
          <p:spPr>
            <a:xfrm>
              <a:off x="6556514" y="2394581"/>
              <a:ext cx="1931426" cy="1951152"/>
            </a:xfrm>
            <a:prstGeom prst="donut">
              <a:avLst>
                <a:gd name="adj" fmla="val 160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46" name="Ring 45"/>
            <p:cNvSpPr/>
            <p:nvPr/>
          </p:nvSpPr>
          <p:spPr>
            <a:xfrm rot="8760651">
              <a:off x="6573531" y="3003730"/>
              <a:ext cx="1924690" cy="768400"/>
            </a:xfrm>
            <a:prstGeom prst="donut">
              <a:avLst>
                <a:gd name="adj" fmla="val 468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47" name="Ring 46"/>
            <p:cNvSpPr/>
            <p:nvPr/>
          </p:nvSpPr>
          <p:spPr>
            <a:xfrm rot="3375351" flipV="1">
              <a:off x="6547397" y="3078901"/>
              <a:ext cx="1932872" cy="607268"/>
            </a:xfrm>
            <a:prstGeom prst="donut">
              <a:avLst>
                <a:gd name="adj" fmla="val 165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48" name="textruta 47"/>
            <p:cNvSpPr txBox="1"/>
            <p:nvPr/>
          </p:nvSpPr>
          <p:spPr>
            <a:xfrm rot="675216">
              <a:off x="6674852" y="2549370"/>
              <a:ext cx="1666170" cy="1690583"/>
            </a:xfrm>
            <a:prstGeom prst="rect">
              <a:avLst/>
            </a:prstGeom>
            <a:noFill/>
          </p:spPr>
          <p:txBody>
            <a:bodyPr wrap="none" rtlCol="0">
              <a:prstTxWarp prst="textArchUp">
                <a:avLst/>
              </a:prstTxWarp>
              <a:spAutoFit/>
            </a:bodyPr>
            <a:lstStyle/>
            <a:p>
              <a:r>
                <a:rPr lang="sv-SE" sz="1050" b="1" dirty="0" smtClean="0">
                  <a:solidFill>
                    <a:srgbClr val="C00000"/>
                  </a:solidFill>
                </a:rPr>
                <a:t> P L A N E R A         G E N O M F Ö R A</a:t>
              </a:r>
              <a:endParaRPr lang="sv-SE" sz="1050" b="1" dirty="0">
                <a:solidFill>
                  <a:srgbClr val="C00000"/>
                </a:solidFill>
              </a:endParaRPr>
            </a:p>
          </p:txBody>
        </p:sp>
        <p:sp>
          <p:nvSpPr>
            <p:cNvPr id="49" name="textruta 48"/>
            <p:cNvSpPr txBox="1"/>
            <p:nvPr/>
          </p:nvSpPr>
          <p:spPr>
            <a:xfrm rot="21126232">
              <a:off x="6643905" y="2547200"/>
              <a:ext cx="1760298" cy="1690583"/>
            </a:xfrm>
            <a:prstGeom prst="rect">
              <a:avLst/>
            </a:prstGeom>
            <a:noFill/>
          </p:spPr>
          <p:txBody>
            <a:bodyPr wrap="none" rtlCol="0">
              <a:prstTxWarp prst="textArchDown">
                <a:avLst/>
              </a:prstTxWarp>
              <a:spAutoFit/>
            </a:bodyPr>
            <a:lstStyle/>
            <a:p>
              <a:r>
                <a:rPr lang="sv-SE" sz="1050" b="1" dirty="0" smtClean="0">
                  <a:solidFill>
                    <a:srgbClr val="C00000"/>
                  </a:solidFill>
                </a:rPr>
                <a:t>F Ö R B Ä T </a:t>
              </a:r>
              <a:r>
                <a:rPr lang="sv-SE" sz="1050" b="1" dirty="0" err="1" smtClean="0">
                  <a:solidFill>
                    <a:srgbClr val="C00000"/>
                  </a:solidFill>
                </a:rPr>
                <a:t>T</a:t>
              </a:r>
              <a:r>
                <a:rPr lang="sv-SE" sz="1050" b="1" dirty="0" smtClean="0">
                  <a:solidFill>
                    <a:srgbClr val="C00000"/>
                  </a:solidFill>
                </a:rPr>
                <a:t> R A      F Ö L J A  U P </a:t>
              </a:r>
              <a:r>
                <a:rPr lang="sv-SE" sz="1050" b="1" dirty="0" err="1" smtClean="0">
                  <a:solidFill>
                    <a:srgbClr val="C00000"/>
                  </a:solidFill>
                </a:rPr>
                <a:t>P</a:t>
              </a:r>
              <a:endParaRPr lang="sv-SE" sz="1050" b="1" dirty="0">
                <a:solidFill>
                  <a:srgbClr val="C00000"/>
                </a:solidFill>
              </a:endParaRPr>
            </a:p>
          </p:txBody>
        </p:sp>
      </p:grpSp>
      <p:sp>
        <p:nvSpPr>
          <p:cNvPr id="51" name="Rektangel 50"/>
          <p:cNvSpPr/>
          <p:nvPr/>
        </p:nvSpPr>
        <p:spPr>
          <a:xfrm rot="16200000">
            <a:off x="4708115" y="2536545"/>
            <a:ext cx="507831" cy="2214389"/>
          </a:xfrm>
          <a:prstGeom prst="rect">
            <a:avLst/>
          </a:prstGeom>
        </p:spPr>
        <p:txBody>
          <a:bodyPr vert="vert" wrap="none">
            <a:spAutoFit/>
          </a:bodyPr>
          <a:lstStyle/>
          <a:p>
            <a:r>
              <a:rPr lang="sv-SE" sz="2100" b="1" dirty="0" smtClean="0">
                <a:solidFill>
                  <a:schemeClr val="accent1">
                    <a:lumMod val="75000"/>
                  </a:schemeClr>
                </a:solidFill>
                <a:latin typeface="Corbel" pitchFamily="34" charset="0"/>
              </a:rPr>
              <a:t>VÅR SYSTEMATIK</a:t>
            </a:r>
            <a:endParaRPr lang="sv-SE" sz="2100" b="1" dirty="0">
              <a:solidFill>
                <a:schemeClr val="accent1">
                  <a:lumMod val="75000"/>
                </a:schemeClr>
              </a:solidFill>
              <a:latin typeface="Corbel" pitchFamily="34" charset="0"/>
            </a:endParaRPr>
          </a:p>
        </p:txBody>
      </p:sp>
      <p:sp>
        <p:nvSpPr>
          <p:cNvPr id="35" name="Rubrik 34"/>
          <p:cNvSpPr>
            <a:spLocks noGrp="1"/>
          </p:cNvSpPr>
          <p:nvPr>
            <p:ph type="title"/>
          </p:nvPr>
        </p:nvSpPr>
        <p:spPr/>
        <p:txBody>
          <a:bodyPr/>
          <a:lstStyle/>
          <a:p>
            <a:r>
              <a:rPr lang="sv-SE" dirty="0" smtClean="0">
                <a:solidFill>
                  <a:schemeClr val="tx1"/>
                </a:solidFill>
                <a:latin typeface="+mj-lt"/>
              </a:rPr>
              <a:t>Göteborgs Stads styrsystem</a:t>
            </a:r>
            <a:endParaRPr lang="sv-SE" dirty="0">
              <a:solidFill>
                <a:schemeClr val="tx1"/>
              </a:solidFill>
              <a:latin typeface="+mj-lt"/>
            </a:endParaRPr>
          </a:p>
        </p:txBody>
      </p:sp>
      <p:sp>
        <p:nvSpPr>
          <p:cNvPr id="30" name="Platshållare för text 4"/>
          <p:cNvSpPr txBox="1">
            <a:spLocks/>
          </p:cNvSpPr>
          <p:nvPr/>
        </p:nvSpPr>
        <p:spPr>
          <a:xfrm>
            <a:off x="324845" y="2190177"/>
            <a:ext cx="3182587" cy="1236263"/>
          </a:xfrm>
          <a:prstGeom prst="rect">
            <a:avLst/>
          </a:prstGeom>
          <a:noFill/>
          <a:effectLst>
            <a:softEdge rad="127000"/>
          </a:effectLst>
        </p:spPr>
        <p:txBody>
          <a:bodyPr vert="horz" lIns="0" tIns="0" rIns="0" bIns="0" rtlCol="0" anchor="t" anchorCtr="0">
            <a:noAutofit/>
          </a:bodyPr>
          <a:lstStyle/>
          <a:p>
            <a:pPr marL="180000" marR="0" lvl="0" defTabSz="457200" rtl="0" eaLnBrk="1" fontAlgn="auto" latinLnBrk="0" hangingPunct="1">
              <a:lnSpc>
                <a:spcPct val="100000"/>
              </a:lnSpc>
              <a:spcBef>
                <a:spcPts val="0"/>
              </a:spcBef>
              <a:spcAft>
                <a:spcPts val="1200"/>
              </a:spcAft>
              <a:buClrTx/>
              <a:buSzTx/>
              <a:tabLst/>
              <a:defRPr/>
            </a:pPr>
            <a:r>
              <a:rPr lang="sv-SE" b="1" noProof="0" dirty="0" smtClean="0">
                <a:solidFill>
                  <a:schemeClr val="tx1">
                    <a:lumMod val="75000"/>
                  </a:schemeClr>
                </a:solidFill>
                <a:latin typeface="Arial" pitchFamily="34" charset="0"/>
                <a:cs typeface="Arial" pitchFamily="34" charset="0"/>
              </a:rPr>
              <a:t>Delarna </a:t>
            </a:r>
            <a:r>
              <a:rPr lang="sv-SE" b="1" dirty="0" smtClean="0">
                <a:solidFill>
                  <a:schemeClr val="tx1">
                    <a:lumMod val="75000"/>
                  </a:schemeClr>
                </a:solidFill>
                <a:latin typeface="Arial" pitchFamily="34" charset="0"/>
                <a:cs typeface="Arial" pitchFamily="34" charset="0"/>
              </a:rPr>
              <a:t>och helhet i det som sammanfattas som vårt styrsystem</a:t>
            </a:r>
            <a:endParaRPr kumimoji="0" lang="sv-SE" b="1" u="none" strike="noStrike" kern="1200" cap="none" spc="0" normalizeH="0" baseline="0" noProof="0" dirty="0" smtClean="0">
              <a:ln>
                <a:noFill/>
              </a:ln>
              <a:solidFill>
                <a:schemeClr val="tx1">
                  <a:lumMod val="75000"/>
                </a:schemeClr>
              </a:solidFill>
              <a:effectLst/>
              <a:uLnTx/>
              <a:uFillTx/>
              <a:latin typeface="Arial" pitchFamily="34" charset="0"/>
              <a:cs typeface="Arial" pitchFamily="34" charset="0"/>
            </a:endParaRPr>
          </a:p>
          <a:p>
            <a:pPr marL="180000" marR="0" lvl="0" indent="-180000" defTabSz="457200" rtl="0" eaLnBrk="1" fontAlgn="auto" latinLnBrk="0" hangingPunct="1">
              <a:lnSpc>
                <a:spcPct val="100000"/>
              </a:lnSpc>
              <a:spcBef>
                <a:spcPts val="0"/>
              </a:spcBef>
              <a:spcAft>
                <a:spcPts val="1500"/>
              </a:spcAft>
              <a:buClrTx/>
              <a:buSzTx/>
              <a:buFont typeface="Arial"/>
              <a:buChar char="•"/>
              <a:tabLst/>
              <a:defRPr/>
            </a:pPr>
            <a:endParaRPr kumimoji="0" lang="sv-SE" b="1" i="0" u="none" strike="noStrike" kern="1200" cap="none" spc="0" normalizeH="0" baseline="0" noProof="0" dirty="0">
              <a:ln>
                <a:noFill/>
              </a:ln>
              <a:solidFill>
                <a:schemeClr val="bg1"/>
              </a:solidFill>
              <a:effectLst/>
              <a:uLnTx/>
              <a:uFillTx/>
              <a:latin typeface="Arial"/>
              <a:ea typeface="+mn-ea"/>
              <a:cs typeface="Arial"/>
            </a:endParaRPr>
          </a:p>
        </p:txBody>
      </p:sp>
    </p:spTree>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29"/>
          <p:cNvGrpSpPr/>
          <p:nvPr/>
        </p:nvGrpSpPr>
        <p:grpSpPr>
          <a:xfrm>
            <a:off x="359440" y="532323"/>
            <a:ext cx="8411480" cy="5736730"/>
            <a:chOff x="359440" y="231872"/>
            <a:chExt cx="8411480" cy="5736730"/>
          </a:xfrm>
        </p:grpSpPr>
        <p:pic>
          <p:nvPicPr>
            <p:cNvPr id="29" name="Picture 3"/>
            <p:cNvPicPr>
              <a:picLocks noChangeAspect="1" noChangeArrowheads="1"/>
            </p:cNvPicPr>
            <p:nvPr/>
          </p:nvPicPr>
          <p:blipFill>
            <a:blip r:embed="rId3"/>
            <a:srcRect/>
            <a:stretch>
              <a:fillRect/>
            </a:stretch>
          </p:blipFill>
          <p:spPr bwMode="auto">
            <a:xfrm>
              <a:off x="636807" y="231872"/>
              <a:ext cx="8134113" cy="5736730"/>
            </a:xfrm>
            <a:prstGeom prst="rect">
              <a:avLst/>
            </a:prstGeom>
            <a:noFill/>
            <a:ln w="9525">
              <a:noFill/>
              <a:miter lim="800000"/>
              <a:headEnd/>
              <a:tailEnd/>
            </a:ln>
          </p:spPr>
        </p:pic>
        <p:sp>
          <p:nvSpPr>
            <p:cNvPr id="6" name="Cylinder 5"/>
            <p:cNvSpPr/>
            <p:nvPr/>
          </p:nvSpPr>
          <p:spPr>
            <a:xfrm>
              <a:off x="359440" y="2316480"/>
              <a:ext cx="676881" cy="3393440"/>
            </a:xfrm>
            <a:prstGeom prst="can">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sp>
          <p:nvSpPr>
            <p:cNvPr id="7" name="textruta 6"/>
            <p:cNvSpPr txBox="1"/>
            <p:nvPr/>
          </p:nvSpPr>
          <p:spPr>
            <a:xfrm rot="16200000">
              <a:off x="-667117" y="3830321"/>
              <a:ext cx="2661920" cy="338554"/>
            </a:xfrm>
            <a:prstGeom prst="rect">
              <a:avLst/>
            </a:prstGeom>
            <a:noFill/>
          </p:spPr>
          <p:txBody>
            <a:bodyPr wrap="square" rtlCol="0">
              <a:spAutoFit/>
            </a:bodyPr>
            <a:lstStyle/>
            <a:p>
              <a:r>
                <a:rPr lang="sv-SE" sz="1600" b="1" dirty="0" smtClean="0">
                  <a:solidFill>
                    <a:srgbClr val="575757"/>
                  </a:solidFill>
                  <a:cs typeface="Arial" panose="020B0604020202020204" pitchFamily="34" charset="0"/>
                </a:rPr>
                <a:t>Verksamhetsområden</a:t>
              </a:r>
            </a:p>
          </p:txBody>
        </p:sp>
        <p:sp>
          <p:nvSpPr>
            <p:cNvPr id="8" name="Cylinder 7"/>
            <p:cNvSpPr/>
            <p:nvPr/>
          </p:nvSpPr>
          <p:spPr>
            <a:xfrm>
              <a:off x="1131600" y="2316480"/>
              <a:ext cx="676881" cy="3393440"/>
            </a:xfrm>
            <a:prstGeom prst="can">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sp>
          <p:nvSpPr>
            <p:cNvPr id="9" name="textruta 8"/>
            <p:cNvSpPr txBox="1"/>
            <p:nvPr/>
          </p:nvSpPr>
          <p:spPr>
            <a:xfrm rot="16200000">
              <a:off x="145682" y="3830321"/>
              <a:ext cx="2661920" cy="338554"/>
            </a:xfrm>
            <a:prstGeom prst="rect">
              <a:avLst/>
            </a:prstGeom>
            <a:noFill/>
          </p:spPr>
          <p:txBody>
            <a:bodyPr wrap="square" rtlCol="0">
              <a:spAutoFit/>
            </a:bodyPr>
            <a:lstStyle/>
            <a:p>
              <a:r>
                <a:rPr lang="sv-SE" sz="1600" b="1" dirty="0" smtClean="0">
                  <a:solidFill>
                    <a:srgbClr val="575757"/>
                  </a:solidFill>
                  <a:cs typeface="Arial" panose="020B0604020202020204" pitchFamily="34" charset="0"/>
                </a:rPr>
                <a:t>Processer</a:t>
              </a:r>
            </a:p>
          </p:txBody>
        </p:sp>
        <p:sp>
          <p:nvSpPr>
            <p:cNvPr id="10" name="Cylinder 9"/>
            <p:cNvSpPr/>
            <p:nvPr/>
          </p:nvSpPr>
          <p:spPr>
            <a:xfrm>
              <a:off x="1907601" y="2316480"/>
              <a:ext cx="676881" cy="3393440"/>
            </a:xfrm>
            <a:prstGeom prst="can">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sp>
          <p:nvSpPr>
            <p:cNvPr id="12" name="Cylinder 11"/>
            <p:cNvSpPr/>
            <p:nvPr/>
          </p:nvSpPr>
          <p:spPr>
            <a:xfrm>
              <a:off x="2675920" y="2316480"/>
              <a:ext cx="676881" cy="3393440"/>
            </a:xfrm>
            <a:prstGeom prst="can">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sp>
          <p:nvSpPr>
            <p:cNvPr id="14" name="Cylinder 13"/>
            <p:cNvSpPr/>
            <p:nvPr/>
          </p:nvSpPr>
          <p:spPr>
            <a:xfrm>
              <a:off x="3444240" y="2316480"/>
              <a:ext cx="676881" cy="3393440"/>
            </a:xfrm>
            <a:prstGeom prst="can">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sp>
          <p:nvSpPr>
            <p:cNvPr id="15" name="Cylinder 14"/>
            <p:cNvSpPr/>
            <p:nvPr/>
          </p:nvSpPr>
          <p:spPr>
            <a:xfrm>
              <a:off x="4240560" y="2316480"/>
              <a:ext cx="676881" cy="3393440"/>
            </a:xfrm>
            <a:prstGeom prst="can">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sp>
          <p:nvSpPr>
            <p:cNvPr id="16" name="textruta 15"/>
            <p:cNvSpPr txBox="1"/>
            <p:nvPr/>
          </p:nvSpPr>
          <p:spPr>
            <a:xfrm rot="16200000">
              <a:off x="2424796" y="3830321"/>
              <a:ext cx="2661920" cy="338554"/>
            </a:xfrm>
            <a:prstGeom prst="rect">
              <a:avLst/>
            </a:prstGeom>
            <a:noFill/>
          </p:spPr>
          <p:txBody>
            <a:bodyPr wrap="square" rtlCol="0">
              <a:spAutoFit/>
            </a:bodyPr>
            <a:lstStyle/>
            <a:p>
              <a:r>
                <a:rPr lang="sv-SE" sz="1600" b="1" dirty="0" smtClean="0">
                  <a:solidFill>
                    <a:srgbClr val="575757"/>
                  </a:solidFill>
                  <a:cs typeface="Arial" panose="020B0604020202020204" pitchFamily="34" charset="0"/>
                </a:rPr>
                <a:t>IT</a:t>
              </a:r>
            </a:p>
          </p:txBody>
        </p:sp>
        <p:sp>
          <p:nvSpPr>
            <p:cNvPr id="17" name="textruta 16"/>
            <p:cNvSpPr txBox="1"/>
            <p:nvPr/>
          </p:nvSpPr>
          <p:spPr>
            <a:xfrm rot="16200000">
              <a:off x="3214003" y="3860801"/>
              <a:ext cx="2661920" cy="338554"/>
            </a:xfrm>
            <a:prstGeom prst="rect">
              <a:avLst/>
            </a:prstGeom>
            <a:noFill/>
          </p:spPr>
          <p:txBody>
            <a:bodyPr wrap="square" rtlCol="0">
              <a:spAutoFit/>
            </a:bodyPr>
            <a:lstStyle/>
            <a:p>
              <a:r>
                <a:rPr lang="sv-SE" sz="1600" b="1" dirty="0" smtClean="0">
                  <a:solidFill>
                    <a:srgbClr val="575757"/>
                  </a:solidFill>
                  <a:cs typeface="Arial" panose="020B0604020202020204" pitchFamily="34" charset="0"/>
                </a:rPr>
                <a:t>HR/Arbetsmiljö</a:t>
              </a:r>
            </a:p>
          </p:txBody>
        </p:sp>
        <p:sp>
          <p:nvSpPr>
            <p:cNvPr id="18" name="Cylinder 17"/>
            <p:cNvSpPr/>
            <p:nvPr/>
          </p:nvSpPr>
          <p:spPr>
            <a:xfrm>
              <a:off x="4999111" y="2286000"/>
              <a:ext cx="676881" cy="3393440"/>
            </a:xfrm>
            <a:prstGeom prst="can">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sp>
          <p:nvSpPr>
            <p:cNvPr id="20" name="Cylinder 19"/>
            <p:cNvSpPr/>
            <p:nvPr/>
          </p:nvSpPr>
          <p:spPr>
            <a:xfrm>
              <a:off x="5751732" y="2286000"/>
              <a:ext cx="676881" cy="3393440"/>
            </a:xfrm>
            <a:prstGeom prst="can">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sp>
          <p:nvSpPr>
            <p:cNvPr id="21" name="Cylinder 20"/>
            <p:cNvSpPr/>
            <p:nvPr/>
          </p:nvSpPr>
          <p:spPr>
            <a:xfrm>
              <a:off x="6509079" y="2286000"/>
              <a:ext cx="676881" cy="3393440"/>
            </a:xfrm>
            <a:prstGeom prst="can">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sp>
          <p:nvSpPr>
            <p:cNvPr id="22" name="textruta 21"/>
            <p:cNvSpPr txBox="1"/>
            <p:nvPr/>
          </p:nvSpPr>
          <p:spPr>
            <a:xfrm rot="16200000">
              <a:off x="3999988" y="3860801"/>
              <a:ext cx="2661920" cy="338554"/>
            </a:xfrm>
            <a:prstGeom prst="rect">
              <a:avLst/>
            </a:prstGeom>
            <a:noFill/>
          </p:spPr>
          <p:txBody>
            <a:bodyPr wrap="square" rtlCol="0">
              <a:spAutoFit/>
            </a:bodyPr>
            <a:lstStyle/>
            <a:p>
              <a:r>
                <a:rPr lang="sv-SE" sz="1600" b="1" dirty="0" smtClean="0">
                  <a:solidFill>
                    <a:srgbClr val="575757"/>
                  </a:solidFill>
                  <a:cs typeface="Arial" panose="020B0604020202020204" pitchFamily="34" charset="0"/>
                </a:rPr>
                <a:t>Inköp</a:t>
              </a:r>
            </a:p>
          </p:txBody>
        </p:sp>
        <p:sp>
          <p:nvSpPr>
            <p:cNvPr id="19" name="textruta 18"/>
            <p:cNvSpPr txBox="1"/>
            <p:nvPr/>
          </p:nvSpPr>
          <p:spPr>
            <a:xfrm rot="16200000">
              <a:off x="4737827" y="3911601"/>
              <a:ext cx="2661920" cy="338554"/>
            </a:xfrm>
            <a:prstGeom prst="rect">
              <a:avLst/>
            </a:prstGeom>
            <a:noFill/>
          </p:spPr>
          <p:txBody>
            <a:bodyPr wrap="square" rtlCol="0">
              <a:spAutoFit/>
            </a:bodyPr>
            <a:lstStyle/>
            <a:p>
              <a:r>
                <a:rPr lang="sv-SE" sz="1600" b="1" dirty="0" smtClean="0">
                  <a:solidFill>
                    <a:srgbClr val="575757"/>
                  </a:solidFill>
                  <a:cs typeface="Arial" panose="020B0604020202020204" pitchFamily="34" charset="0"/>
                </a:rPr>
                <a:t>Kommunikation</a:t>
              </a:r>
            </a:p>
          </p:txBody>
        </p:sp>
        <p:sp>
          <p:nvSpPr>
            <p:cNvPr id="24" name="Cylinder 23"/>
            <p:cNvSpPr/>
            <p:nvPr/>
          </p:nvSpPr>
          <p:spPr>
            <a:xfrm>
              <a:off x="7271079" y="2316480"/>
              <a:ext cx="676881" cy="3393440"/>
            </a:xfrm>
            <a:prstGeom prst="can">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sp>
          <p:nvSpPr>
            <p:cNvPr id="25" name="Cylinder 24"/>
            <p:cNvSpPr/>
            <p:nvPr/>
          </p:nvSpPr>
          <p:spPr>
            <a:xfrm>
              <a:off x="8040891" y="2316480"/>
              <a:ext cx="676881" cy="3393440"/>
            </a:xfrm>
            <a:prstGeom prst="can">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sp>
          <p:nvSpPr>
            <p:cNvPr id="26" name="textruta 25"/>
            <p:cNvSpPr txBox="1"/>
            <p:nvPr/>
          </p:nvSpPr>
          <p:spPr>
            <a:xfrm rot="16200000">
              <a:off x="6960375" y="3911601"/>
              <a:ext cx="2661920" cy="338554"/>
            </a:xfrm>
            <a:prstGeom prst="rect">
              <a:avLst/>
            </a:prstGeom>
            <a:noFill/>
          </p:spPr>
          <p:txBody>
            <a:bodyPr wrap="square" rtlCol="0">
              <a:spAutoFit/>
            </a:bodyPr>
            <a:lstStyle/>
            <a:p>
              <a:r>
                <a:rPr lang="sv-SE" sz="1600" b="1" dirty="0" smtClean="0">
                  <a:solidFill>
                    <a:srgbClr val="575757"/>
                  </a:solidFill>
                  <a:cs typeface="Arial" panose="020B0604020202020204" pitchFamily="34" charset="0"/>
                </a:rPr>
                <a:t>…..</a:t>
              </a:r>
            </a:p>
          </p:txBody>
        </p:sp>
        <p:sp>
          <p:nvSpPr>
            <p:cNvPr id="27" name="textruta 26"/>
            <p:cNvSpPr txBox="1"/>
            <p:nvPr/>
          </p:nvSpPr>
          <p:spPr>
            <a:xfrm rot="16200000">
              <a:off x="6261827" y="3911601"/>
              <a:ext cx="2661920" cy="338554"/>
            </a:xfrm>
            <a:prstGeom prst="rect">
              <a:avLst/>
            </a:prstGeom>
            <a:noFill/>
          </p:spPr>
          <p:txBody>
            <a:bodyPr wrap="square" rtlCol="0">
              <a:spAutoFit/>
            </a:bodyPr>
            <a:lstStyle/>
            <a:p>
              <a:r>
                <a:rPr lang="sv-SE" sz="1600" b="1" dirty="0" smtClean="0">
                  <a:solidFill>
                    <a:srgbClr val="575757"/>
                  </a:solidFill>
                  <a:cs typeface="Arial" panose="020B0604020202020204" pitchFamily="34" charset="0"/>
                </a:rPr>
                <a:t>Kris och katastrof</a:t>
              </a:r>
            </a:p>
          </p:txBody>
        </p:sp>
        <p:sp>
          <p:nvSpPr>
            <p:cNvPr id="28" name="textruta 27"/>
            <p:cNvSpPr txBox="1"/>
            <p:nvPr/>
          </p:nvSpPr>
          <p:spPr>
            <a:xfrm rot="16200000">
              <a:off x="928798" y="3830321"/>
              <a:ext cx="2661920" cy="338554"/>
            </a:xfrm>
            <a:prstGeom prst="rect">
              <a:avLst/>
            </a:prstGeom>
            <a:noFill/>
          </p:spPr>
          <p:txBody>
            <a:bodyPr wrap="square" rtlCol="0">
              <a:spAutoFit/>
            </a:bodyPr>
            <a:lstStyle/>
            <a:p>
              <a:r>
                <a:rPr lang="sv-SE" sz="1600" b="1" dirty="0" smtClean="0">
                  <a:solidFill>
                    <a:srgbClr val="575757"/>
                  </a:solidFill>
                  <a:cs typeface="Arial" panose="020B0604020202020204" pitchFamily="34" charset="0"/>
                </a:rPr>
                <a:t>Projekt</a:t>
              </a:r>
            </a:p>
          </p:txBody>
        </p:sp>
        <p:sp>
          <p:nvSpPr>
            <p:cNvPr id="13" name="textruta 12"/>
            <p:cNvSpPr txBox="1"/>
            <p:nvPr/>
          </p:nvSpPr>
          <p:spPr>
            <a:xfrm rot="16200000">
              <a:off x="5489636" y="3911601"/>
              <a:ext cx="2661920" cy="338554"/>
            </a:xfrm>
            <a:prstGeom prst="rect">
              <a:avLst/>
            </a:prstGeom>
            <a:noFill/>
          </p:spPr>
          <p:txBody>
            <a:bodyPr wrap="square" rtlCol="0">
              <a:spAutoFit/>
            </a:bodyPr>
            <a:lstStyle/>
            <a:p>
              <a:r>
                <a:rPr lang="sv-SE" sz="1600" b="1" dirty="0" smtClean="0">
                  <a:solidFill>
                    <a:srgbClr val="575757"/>
                  </a:solidFill>
                  <a:cs typeface="Arial" panose="020B0604020202020204" pitchFamily="34" charset="0"/>
                </a:rPr>
                <a:t>Finans</a:t>
              </a:r>
            </a:p>
          </p:txBody>
        </p:sp>
        <p:sp>
          <p:nvSpPr>
            <p:cNvPr id="11" name="textruta 10"/>
            <p:cNvSpPr txBox="1"/>
            <p:nvPr/>
          </p:nvSpPr>
          <p:spPr>
            <a:xfrm rot="16200000">
              <a:off x="1738420" y="3665381"/>
              <a:ext cx="2661920" cy="830997"/>
            </a:xfrm>
            <a:prstGeom prst="rect">
              <a:avLst/>
            </a:prstGeom>
            <a:noFill/>
          </p:spPr>
          <p:txBody>
            <a:bodyPr wrap="square" rtlCol="0">
              <a:spAutoFit/>
            </a:bodyPr>
            <a:lstStyle/>
            <a:p>
              <a:r>
                <a:rPr lang="sv-SE" sz="1600" b="1" dirty="0" smtClean="0">
                  <a:solidFill>
                    <a:srgbClr val="575757"/>
                  </a:solidFill>
                  <a:cs typeface="Arial" panose="020B0604020202020204" pitchFamily="34" charset="0"/>
                </a:rPr>
                <a:t>Lokaler och fasta tillgångar</a:t>
              </a:r>
            </a:p>
            <a:p>
              <a:endParaRPr lang="sv-SE" sz="1600" b="1" dirty="0" smtClean="0">
                <a:solidFill>
                  <a:srgbClr val="575757"/>
                </a:solidFill>
                <a:cs typeface="Arial" panose="020B0604020202020204" pitchFamily="34" charset="0"/>
              </a:endParaRPr>
            </a:p>
          </p:txBody>
        </p:sp>
      </p:grpSp>
      <p:sp>
        <p:nvSpPr>
          <p:cNvPr id="3" name="Platshållare för bildnummer 2"/>
          <p:cNvSpPr>
            <a:spLocks noGrp="1"/>
          </p:cNvSpPr>
          <p:nvPr>
            <p:ph type="sldNum" sz="quarter" idx="14"/>
          </p:nvPr>
        </p:nvSpPr>
        <p:spPr/>
        <p:txBody>
          <a:bodyPr/>
          <a:lstStyle/>
          <a:p>
            <a:fld id="{CCB980A4-8073-2E47-BD49-CDC58DACAC28}" type="slidenum">
              <a:rPr lang="sv-SE" smtClean="0">
                <a:solidFill>
                  <a:prstClr val="white"/>
                </a:solidFill>
              </a:rPr>
              <a:pPr/>
              <a:t>60</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sv-SE" smtClean="0">
                <a:solidFill>
                  <a:prstClr val="white"/>
                </a:solidFill>
              </a:rPr>
              <a:t>HÅLLBAR STAD - ÖPPEN FÖR VÄRLDEN</a:t>
            </a:r>
            <a:endParaRPr lang="en-GB" dirty="0">
              <a:solidFill>
                <a:prstClr val="white"/>
              </a:solidFill>
            </a:endParaRPr>
          </a:p>
        </p:txBody>
      </p:sp>
      <p:sp>
        <p:nvSpPr>
          <p:cNvPr id="32" name="Rubrik 1"/>
          <p:cNvSpPr>
            <a:spLocks noGrp="1"/>
          </p:cNvSpPr>
          <p:nvPr>
            <p:ph type="title"/>
          </p:nvPr>
        </p:nvSpPr>
        <p:spPr>
          <a:xfrm>
            <a:off x="522003" y="475714"/>
            <a:ext cx="6738951" cy="695069"/>
          </a:xfrm>
        </p:spPr>
        <p:txBody>
          <a:bodyPr/>
          <a:lstStyle/>
          <a:p>
            <a:r>
              <a:rPr lang="sv-SE" dirty="0" smtClean="0"/>
              <a:t>Helhetsperspektiv</a:t>
            </a:r>
            <a:endParaRPr lang="sv-SE" dirty="0"/>
          </a:p>
        </p:txBody>
      </p:sp>
    </p:spTree>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nchor="ctr"/>
          <a:lstStyle/>
          <a:p>
            <a:r>
              <a:rPr lang="sv-SE" dirty="0" smtClean="0"/>
              <a:t>Lite teori…</a:t>
            </a:r>
            <a:br>
              <a:rPr lang="sv-SE" dirty="0" smtClean="0"/>
            </a:br>
            <a:r>
              <a:rPr lang="sv-SE" dirty="0" smtClean="0"/>
              <a:t>Vad menas med riskhantering?</a:t>
            </a:r>
            <a:endParaRPr lang="sv-SE" dirty="0"/>
          </a:p>
        </p:txBody>
      </p:sp>
    </p:spTree>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är risk?</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62</a:t>
            </a:fld>
            <a:endParaRPr lang="sv-SE" dirty="0">
              <a:solidFill>
                <a:prstClr val="white"/>
              </a:solidFill>
            </a:endParaRPr>
          </a:p>
        </p:txBody>
      </p:sp>
      <p:sp>
        <p:nvSpPr>
          <p:cNvPr id="5" name="Platshållare för text 4"/>
          <p:cNvSpPr>
            <a:spLocks noGrp="1"/>
          </p:cNvSpPr>
          <p:nvPr>
            <p:ph type="body" sz="quarter" idx="13"/>
          </p:nvPr>
        </p:nvSpPr>
        <p:spPr>
          <a:xfrm>
            <a:off x="522003" y="1440000"/>
            <a:ext cx="8135109" cy="4694400"/>
          </a:xfrm>
        </p:spPr>
        <p:txBody>
          <a:bodyPr/>
          <a:lstStyle/>
          <a:p>
            <a:pPr marL="0" indent="0" algn="ctr">
              <a:buNone/>
            </a:pPr>
            <a:r>
              <a:rPr lang="sv-SE" sz="2800" dirty="0" smtClean="0"/>
              <a:t>Interna </a:t>
            </a:r>
            <a:r>
              <a:rPr lang="sv-SE" sz="2800" dirty="0"/>
              <a:t>och externa händelser som kan påverka en organisations möjligheter att nå sina mål, identifieras och preciseras som risker (och möjligheter). </a:t>
            </a:r>
          </a:p>
          <a:p>
            <a:pPr algn="ctr">
              <a:buNone/>
            </a:pPr>
            <a:endParaRPr lang="sv-SE" sz="2800" dirty="0"/>
          </a:p>
        </p:txBody>
      </p:sp>
      <p:sp>
        <p:nvSpPr>
          <p:cNvPr id="7" name="Platshållare för sidfot 6"/>
          <p:cNvSpPr>
            <a:spLocks noGrp="1"/>
          </p:cNvSpPr>
          <p:nvPr>
            <p:ph type="ftr" sz="quarter" idx="15"/>
          </p:nvPr>
        </p:nvSpPr>
        <p:spPr/>
        <p:txBody>
          <a:bodyPr/>
          <a:lstStyle/>
          <a:p>
            <a:r>
              <a:rPr lang="sv-SE" dirty="0" smtClean="0">
                <a:solidFill>
                  <a:prstClr val="white"/>
                </a:solidFill>
              </a:rPr>
              <a:t>HÅLLBAR STAD - ÖPPEN FÖR VÄRLDEN</a:t>
            </a:r>
            <a:endParaRPr lang="en-GB" dirty="0">
              <a:solidFill>
                <a:prstClr val="white"/>
              </a:solidFill>
            </a:endParaRPr>
          </a:p>
        </p:txBody>
      </p:sp>
      <p:pic>
        <p:nvPicPr>
          <p:cNvPr id="2050" name="Picture 2" descr="Bildresultat för risk"/>
          <p:cNvPicPr>
            <a:picLocks noChangeAspect="1" noChangeArrowheads="1"/>
          </p:cNvPicPr>
          <p:nvPr/>
        </p:nvPicPr>
        <p:blipFill>
          <a:blip r:embed="rId3"/>
          <a:srcRect/>
          <a:stretch>
            <a:fillRect/>
          </a:stretch>
        </p:blipFill>
        <p:spPr bwMode="auto">
          <a:xfrm>
            <a:off x="2004729" y="3610099"/>
            <a:ext cx="4855744" cy="2161310"/>
          </a:xfrm>
          <a:prstGeom prst="rect">
            <a:avLst/>
          </a:prstGeom>
          <a:noFill/>
        </p:spPr>
      </p:pic>
    </p:spTree>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Riskhantering…</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63</a:t>
            </a:fld>
            <a:endParaRPr lang="sv-SE" dirty="0">
              <a:solidFill>
                <a:prstClr val="white"/>
              </a:solidFill>
            </a:endParaRPr>
          </a:p>
        </p:txBody>
      </p:sp>
      <p:sp>
        <p:nvSpPr>
          <p:cNvPr id="5" name="Platshållare för text 4"/>
          <p:cNvSpPr>
            <a:spLocks noGrp="1"/>
          </p:cNvSpPr>
          <p:nvPr>
            <p:ph type="body" sz="quarter" idx="13"/>
          </p:nvPr>
        </p:nvSpPr>
        <p:spPr/>
        <p:txBody>
          <a:bodyPr/>
          <a:lstStyle/>
          <a:p>
            <a:pPr marL="0" indent="0" algn="ctr">
              <a:buNone/>
            </a:pPr>
            <a:r>
              <a:rPr lang="sv-SE" sz="2800" dirty="0" smtClean="0"/>
              <a:t>…är </a:t>
            </a:r>
            <a:r>
              <a:rPr lang="sv-SE" sz="2800" dirty="0"/>
              <a:t>en </a:t>
            </a:r>
            <a:r>
              <a:rPr lang="sv-SE" sz="2800" dirty="0" smtClean="0"/>
              <a:t>process (arbetssätt) </a:t>
            </a:r>
            <a:r>
              <a:rPr lang="sv-SE" sz="2800" dirty="0"/>
              <a:t>för att identifiera potentiella händelser som kan påverka verksamheten och för att hantera risker så att verksamhetens mål uppnås. Syftet är att undvika, reducera, dela eller acceptera risker.</a:t>
            </a:r>
          </a:p>
          <a:p>
            <a:pPr algn="ctr">
              <a:buNone/>
            </a:pPr>
            <a:endParaRPr lang="sv-SE" dirty="0"/>
          </a:p>
        </p:txBody>
      </p:sp>
      <p:graphicFrame>
        <p:nvGraphicFramePr>
          <p:cNvPr id="6" name="Platshållare för innehåll 3"/>
          <p:cNvGraphicFramePr>
            <a:graphicFrameLocks/>
          </p:cNvGraphicFramePr>
          <p:nvPr/>
        </p:nvGraphicFramePr>
        <p:xfrm>
          <a:off x="1672563" y="3088641"/>
          <a:ext cx="7078044" cy="3516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Platshållare för sidfot 6"/>
          <p:cNvSpPr>
            <a:spLocks noGrp="1"/>
          </p:cNvSpPr>
          <p:nvPr>
            <p:ph type="ftr" sz="quarter" idx="15"/>
          </p:nvPr>
        </p:nvSpPr>
        <p:spPr/>
        <p:txBody>
          <a:bodyPr/>
          <a:lstStyle/>
          <a:p>
            <a:r>
              <a:rPr lang="sv-SE" smtClean="0">
                <a:solidFill>
                  <a:prstClr val="white"/>
                </a:solidFill>
              </a:rPr>
              <a:t>HÅLLBAR STAD - ÖPPEN FÖR VÄRLDEN</a:t>
            </a:r>
            <a:endParaRPr lang="en-GB" dirty="0">
              <a:solidFill>
                <a:prstClr val="white"/>
              </a:solidFill>
            </a:endParaRPr>
          </a:p>
        </p:txBody>
      </p:sp>
      <p:cxnSp>
        <p:nvCxnSpPr>
          <p:cNvPr id="10" name="Elbow Connector 127"/>
          <p:cNvCxnSpPr/>
          <p:nvPr/>
        </p:nvCxnSpPr>
        <p:spPr bwMode="auto">
          <a:xfrm rot="5400000" flipH="1">
            <a:off x="5178555" y="2101254"/>
            <a:ext cx="35952" cy="6661095"/>
          </a:xfrm>
          <a:prstGeom prst="bentConnector3">
            <a:avLst>
              <a:gd name="adj1" fmla="val -1326644"/>
            </a:avLst>
          </a:prstGeom>
          <a:ln w="15875">
            <a:solidFill>
              <a:schemeClr val="accent1">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15" name="Picture 10" descr="http://www.battreaffarer.nu/userfiles/images/Artiklar-2012/Maltavla(1).jpg">
            <a:hlinkClick r:id="rId8"/>
          </p:cNvPr>
          <p:cNvPicPr>
            <a:picLocks noChangeAspect="1" noChangeArrowheads="1"/>
          </p:cNvPicPr>
          <p:nvPr/>
        </p:nvPicPr>
        <p:blipFill>
          <a:blip r:embed="rId9" cstate="print"/>
          <a:srcRect/>
          <a:stretch>
            <a:fillRect/>
          </a:stretch>
        </p:blipFill>
        <p:spPr bwMode="auto">
          <a:xfrm rot="21252765">
            <a:off x="202512" y="4329651"/>
            <a:ext cx="1470825" cy="1012607"/>
          </a:xfrm>
          <a:prstGeom prst="rect">
            <a:avLst/>
          </a:prstGeom>
          <a:noFill/>
        </p:spPr>
      </p:pic>
    </p:spTree>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a:srcRect b="3191"/>
          <a:stretch>
            <a:fillRect/>
          </a:stretch>
        </p:blipFill>
        <p:spPr bwMode="auto">
          <a:xfrm>
            <a:off x="344395" y="990656"/>
            <a:ext cx="7857414" cy="5243889"/>
          </a:xfrm>
          <a:prstGeom prst="rect">
            <a:avLst/>
          </a:prstGeom>
          <a:noFill/>
          <a:ln w="9525">
            <a:noFill/>
            <a:miter lim="800000"/>
            <a:headEnd/>
            <a:tailEnd/>
          </a:ln>
        </p:spPr>
      </p:pic>
      <p:sp>
        <p:nvSpPr>
          <p:cNvPr id="2" name="Rubrik 1"/>
          <p:cNvSpPr>
            <a:spLocks noGrp="1"/>
          </p:cNvSpPr>
          <p:nvPr>
            <p:ph type="title"/>
          </p:nvPr>
        </p:nvSpPr>
        <p:spPr/>
        <p:txBody>
          <a:bodyPr/>
          <a:lstStyle/>
          <a:p>
            <a:r>
              <a:rPr lang="sv-SE" dirty="0" smtClean="0"/>
              <a:t>Metoder för riskanalys </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64</a:t>
            </a:fld>
            <a:endParaRPr lang="sv-SE" dirty="0"/>
          </a:p>
        </p:txBody>
      </p:sp>
      <p:sp>
        <p:nvSpPr>
          <p:cNvPr id="4" name="Platshållare för sidfot 3"/>
          <p:cNvSpPr>
            <a:spLocks noGrp="1"/>
          </p:cNvSpPr>
          <p:nvPr>
            <p:ph type="ftr" sz="quarter" idx="15"/>
          </p:nvPr>
        </p:nvSpPr>
        <p:spPr/>
        <p:txBody>
          <a:bodyPr/>
          <a:lstStyle/>
          <a:p>
            <a:r>
              <a:rPr lang="en-GB" dirty="0" smtClean="0"/>
              <a:t>HÅLLBAR STAD – ÖPPEN FÖR VÄRLDEN </a:t>
            </a:r>
            <a:endParaRPr lang="en-GB" dirty="0"/>
          </a:p>
        </p:txBody>
      </p:sp>
      <p:sp>
        <p:nvSpPr>
          <p:cNvPr id="8" name="Rektangel 7"/>
          <p:cNvSpPr/>
          <p:nvPr/>
        </p:nvSpPr>
        <p:spPr>
          <a:xfrm>
            <a:off x="6449489" y="1242883"/>
            <a:ext cx="1720734" cy="8060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textruta 9"/>
          <p:cNvSpPr txBox="1"/>
          <p:nvPr/>
        </p:nvSpPr>
        <p:spPr>
          <a:xfrm>
            <a:off x="7847511" y="2286478"/>
            <a:ext cx="1438989" cy="584775"/>
          </a:xfrm>
          <a:prstGeom prst="rect">
            <a:avLst/>
          </a:prstGeom>
          <a:noFill/>
        </p:spPr>
        <p:txBody>
          <a:bodyPr wrap="square" rtlCol="0">
            <a:spAutoFit/>
          </a:bodyPr>
          <a:lstStyle/>
          <a:p>
            <a:pPr algn="ctr"/>
            <a:r>
              <a:rPr lang="sv-SE" sz="1600" b="1" dirty="0" smtClean="0">
                <a:solidFill>
                  <a:srgbClr val="00B050"/>
                </a:solidFill>
                <a:latin typeface="Times New Roman" pitchFamily="18" charset="0"/>
                <a:cs typeface="Times New Roman" pitchFamily="18" charset="0"/>
              </a:rPr>
              <a:t>Uppdrag </a:t>
            </a:r>
          </a:p>
          <a:p>
            <a:pPr algn="ctr"/>
            <a:r>
              <a:rPr lang="sv-SE" sz="1600" b="1" dirty="0" smtClean="0">
                <a:solidFill>
                  <a:srgbClr val="00B050"/>
                </a:solidFill>
                <a:latin typeface="Times New Roman" pitchFamily="18" charset="0"/>
                <a:cs typeface="Times New Roman" pitchFamily="18" charset="0"/>
              </a:rPr>
              <a:t>Mål</a:t>
            </a:r>
          </a:p>
        </p:txBody>
      </p:sp>
      <p:pic>
        <p:nvPicPr>
          <p:cNvPr id="69636" name="Picture 4" descr="http://delarygokart.se/onewebstatic/c10f102a5b-MA%CC%8ALFLAGGA.PNG">
            <a:hlinkClick r:id="rId4"/>
          </p:cNvPr>
          <p:cNvPicPr>
            <a:picLocks noChangeAspect="1" noChangeArrowheads="1"/>
          </p:cNvPicPr>
          <p:nvPr/>
        </p:nvPicPr>
        <p:blipFill>
          <a:blip r:embed="rId5"/>
          <a:srcRect/>
          <a:stretch>
            <a:fillRect/>
          </a:stretch>
        </p:blipFill>
        <p:spPr bwMode="auto">
          <a:xfrm>
            <a:off x="7619188" y="1467791"/>
            <a:ext cx="701362" cy="984892"/>
          </a:xfrm>
          <a:prstGeom prst="rect">
            <a:avLst/>
          </a:prstGeom>
          <a:noFill/>
        </p:spPr>
      </p:pic>
    </p:spTree>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p:cNvSpPr>
            <a:spLocks noGrp="1"/>
          </p:cNvSpPr>
          <p:nvPr>
            <p:ph type="title"/>
          </p:nvPr>
        </p:nvSpPr>
        <p:spPr/>
        <p:txBody>
          <a:bodyPr/>
          <a:lstStyle/>
          <a:p>
            <a:r>
              <a:rPr lang="sv-SE" dirty="0" smtClean="0">
                <a:solidFill>
                  <a:srgbClr val="575757">
                    <a:lumMod val="50000"/>
                  </a:srgbClr>
                </a:solidFill>
              </a:rPr>
              <a:t>Olika typer av riskkategorier</a:t>
            </a:r>
            <a:endParaRPr lang="sv-SE" dirty="0"/>
          </a:p>
        </p:txBody>
      </p:sp>
      <p:sp>
        <p:nvSpPr>
          <p:cNvPr id="2" name="Platshållare för sidfot 1"/>
          <p:cNvSpPr>
            <a:spLocks noGrp="1"/>
          </p:cNvSpPr>
          <p:nvPr>
            <p:ph type="ftr" sz="quarter" idx="15"/>
          </p:nvPr>
        </p:nvSpPr>
        <p:spPr/>
        <p:txBody>
          <a:bodyPr/>
          <a:lstStyle/>
          <a:p>
            <a:r>
              <a:rPr lang="sv-SE" smtClean="0">
                <a:solidFill>
                  <a:srgbClr val="575757"/>
                </a:solidFill>
              </a:rPr>
              <a:t>så styrs Göteborg</a:t>
            </a:r>
            <a:endParaRPr lang="sv-SE" dirty="0">
              <a:solidFill>
                <a:srgbClr val="575757"/>
              </a:solidFill>
            </a:endParaRPr>
          </a:p>
        </p:txBody>
      </p:sp>
      <p:grpSp>
        <p:nvGrpSpPr>
          <p:cNvPr id="3" name="Grupp 2"/>
          <p:cNvGrpSpPr/>
          <p:nvPr/>
        </p:nvGrpSpPr>
        <p:grpSpPr>
          <a:xfrm>
            <a:off x="418016" y="1254031"/>
            <a:ext cx="8299262" cy="4241776"/>
            <a:chOff x="418016" y="1254031"/>
            <a:chExt cx="8299262" cy="4241776"/>
          </a:xfrm>
        </p:grpSpPr>
        <p:sp>
          <p:nvSpPr>
            <p:cNvPr id="4" name="Ellips 3"/>
            <p:cNvSpPr/>
            <p:nvPr/>
          </p:nvSpPr>
          <p:spPr>
            <a:xfrm>
              <a:off x="6170017" y="3433701"/>
              <a:ext cx="288000" cy="287386"/>
            </a:xfrm>
            <a:prstGeom prst="ellipse">
              <a:avLst/>
            </a:prstGeom>
            <a:solidFill>
              <a:srgbClr val="3268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sp>
          <p:nvSpPr>
            <p:cNvPr id="5" name="Ellips 4"/>
            <p:cNvSpPr/>
            <p:nvPr/>
          </p:nvSpPr>
          <p:spPr>
            <a:xfrm>
              <a:off x="3325852" y="3433701"/>
              <a:ext cx="288000" cy="287386"/>
            </a:xfrm>
            <a:prstGeom prst="ellipse">
              <a:avLst/>
            </a:prstGeom>
            <a:solidFill>
              <a:srgbClr val="3268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sp>
          <p:nvSpPr>
            <p:cNvPr id="6" name="Ellips 5"/>
            <p:cNvSpPr/>
            <p:nvPr/>
          </p:nvSpPr>
          <p:spPr>
            <a:xfrm>
              <a:off x="6170017" y="1280157"/>
              <a:ext cx="288000" cy="287386"/>
            </a:xfrm>
            <a:prstGeom prst="ellipse">
              <a:avLst/>
            </a:prstGeom>
            <a:solidFill>
              <a:srgbClr val="3268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sp>
          <p:nvSpPr>
            <p:cNvPr id="7" name="Ellips 6"/>
            <p:cNvSpPr/>
            <p:nvPr/>
          </p:nvSpPr>
          <p:spPr>
            <a:xfrm>
              <a:off x="3339223" y="1262739"/>
              <a:ext cx="288000" cy="287386"/>
            </a:xfrm>
            <a:prstGeom prst="ellipse">
              <a:avLst/>
            </a:prstGeom>
            <a:solidFill>
              <a:srgbClr val="3268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sp>
          <p:nvSpPr>
            <p:cNvPr id="8" name="Ellips 7"/>
            <p:cNvSpPr/>
            <p:nvPr/>
          </p:nvSpPr>
          <p:spPr>
            <a:xfrm>
              <a:off x="444137" y="1280157"/>
              <a:ext cx="288000" cy="287386"/>
            </a:xfrm>
            <a:prstGeom prst="ellipse">
              <a:avLst/>
            </a:prstGeom>
            <a:solidFill>
              <a:srgbClr val="3268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sp>
          <p:nvSpPr>
            <p:cNvPr id="9" name="textruta 8"/>
            <p:cNvSpPr txBox="1"/>
            <p:nvPr/>
          </p:nvSpPr>
          <p:spPr>
            <a:xfrm>
              <a:off x="418016" y="1267097"/>
              <a:ext cx="2547257" cy="2062103"/>
            </a:xfrm>
            <a:prstGeom prst="rect">
              <a:avLst/>
            </a:prstGeom>
            <a:noFill/>
          </p:spPr>
          <p:txBody>
            <a:bodyPr wrap="square" rtlCol="0">
              <a:spAutoFit/>
            </a:bodyPr>
            <a:lstStyle/>
            <a:p>
              <a:r>
                <a:rPr lang="sv-SE" sz="1600" b="1" dirty="0" smtClean="0">
                  <a:solidFill>
                    <a:prstClr val="white"/>
                  </a:solidFill>
                  <a:cs typeface="Arial" panose="020B0604020202020204" pitchFamily="34" charset="0"/>
                </a:rPr>
                <a:t>St</a:t>
              </a:r>
              <a:r>
                <a:rPr lang="sv-SE" sz="1600" b="1" dirty="0" smtClean="0">
                  <a:solidFill>
                    <a:srgbClr val="575757"/>
                  </a:solidFill>
                  <a:cs typeface="Arial" panose="020B0604020202020204" pitchFamily="34" charset="0"/>
                </a:rPr>
                <a:t>rategiska risker</a:t>
              </a:r>
            </a:p>
            <a:p>
              <a:r>
                <a:rPr lang="sv-SE" sz="1600" dirty="0" smtClean="0">
                  <a:solidFill>
                    <a:srgbClr val="575757"/>
                  </a:solidFill>
                  <a:cs typeface="Arial" panose="020B0604020202020204" pitchFamily="34" charset="0"/>
                </a:rPr>
                <a:t>Omvärld</a:t>
              </a:r>
            </a:p>
            <a:p>
              <a:r>
                <a:rPr lang="sv-SE" sz="1600" dirty="0" smtClean="0">
                  <a:solidFill>
                    <a:srgbClr val="575757"/>
                  </a:solidFill>
                  <a:cs typeface="Arial" panose="020B0604020202020204" pitchFamily="34" charset="0"/>
                </a:rPr>
                <a:t>Varumärke/goodwill</a:t>
              </a:r>
            </a:p>
            <a:p>
              <a:r>
                <a:rPr lang="sv-SE" sz="1600" dirty="0" smtClean="0">
                  <a:solidFill>
                    <a:srgbClr val="575757"/>
                  </a:solidFill>
                  <a:cs typeface="Arial" panose="020B0604020202020204" pitchFamily="34" charset="0"/>
                </a:rPr>
                <a:t>Felaktiga strategiska beslut om organisation, produkter/tjänster, investeringar</a:t>
              </a:r>
            </a:p>
            <a:p>
              <a:endParaRPr lang="sv-SE" sz="1600" dirty="0" err="1" smtClean="0">
                <a:solidFill>
                  <a:srgbClr val="575757"/>
                </a:solidFill>
                <a:cs typeface="Arial" panose="020B0604020202020204" pitchFamily="34" charset="0"/>
              </a:endParaRPr>
            </a:p>
          </p:txBody>
        </p:sp>
        <p:sp>
          <p:nvSpPr>
            <p:cNvPr id="10" name="textruta 9"/>
            <p:cNvSpPr txBox="1"/>
            <p:nvPr/>
          </p:nvSpPr>
          <p:spPr>
            <a:xfrm>
              <a:off x="3313100" y="1254031"/>
              <a:ext cx="2547257" cy="1815882"/>
            </a:xfrm>
            <a:prstGeom prst="rect">
              <a:avLst/>
            </a:prstGeom>
            <a:noFill/>
          </p:spPr>
          <p:txBody>
            <a:bodyPr wrap="square" rtlCol="0">
              <a:spAutoFit/>
            </a:bodyPr>
            <a:lstStyle/>
            <a:p>
              <a:r>
                <a:rPr lang="sv-SE" sz="1600" b="1" dirty="0" smtClean="0">
                  <a:solidFill>
                    <a:prstClr val="white"/>
                  </a:solidFill>
                  <a:cs typeface="Arial" panose="020B0604020202020204" pitchFamily="34" charset="0"/>
                </a:rPr>
                <a:t>Ve</a:t>
              </a:r>
              <a:r>
                <a:rPr lang="sv-SE" sz="1600" b="1" dirty="0" smtClean="0">
                  <a:solidFill>
                    <a:srgbClr val="575757"/>
                  </a:solidFill>
                  <a:cs typeface="Arial" panose="020B0604020202020204" pitchFamily="34" charset="0"/>
                </a:rPr>
                <a:t>rksamhetsrisker</a:t>
              </a:r>
              <a:endParaRPr lang="sv-SE" sz="1600" dirty="0" smtClean="0">
                <a:solidFill>
                  <a:srgbClr val="575757"/>
                </a:solidFill>
                <a:cs typeface="Arial" panose="020B0604020202020204" pitchFamily="34" charset="0"/>
              </a:endParaRPr>
            </a:p>
            <a:p>
              <a:r>
                <a:rPr lang="sv-SE" sz="1600" dirty="0" smtClean="0">
                  <a:solidFill>
                    <a:srgbClr val="575757"/>
                  </a:solidFill>
                  <a:cs typeface="Arial" panose="020B0604020202020204" pitchFamily="34" charset="0"/>
                </a:rPr>
                <a:t>Processer</a:t>
              </a:r>
            </a:p>
            <a:p>
              <a:r>
                <a:rPr lang="sv-SE" sz="1600" dirty="0" smtClean="0">
                  <a:solidFill>
                    <a:srgbClr val="575757"/>
                  </a:solidFill>
                  <a:cs typeface="Arial" panose="020B0604020202020204" pitchFamily="34" charset="0"/>
                </a:rPr>
                <a:t>Personal</a:t>
              </a:r>
            </a:p>
            <a:p>
              <a:r>
                <a:rPr lang="sv-SE" sz="1600" dirty="0" smtClean="0">
                  <a:solidFill>
                    <a:srgbClr val="575757"/>
                  </a:solidFill>
                  <a:cs typeface="Arial" panose="020B0604020202020204" pitchFamily="34" charset="0"/>
                </a:rPr>
                <a:t>Hälsa, Miljö och Säkerhet</a:t>
              </a:r>
            </a:p>
            <a:p>
              <a:r>
                <a:rPr lang="sv-SE" sz="1600" dirty="0" smtClean="0">
                  <a:solidFill>
                    <a:srgbClr val="575757"/>
                  </a:solidFill>
                  <a:cs typeface="Arial" panose="020B0604020202020204" pitchFamily="34" charset="0"/>
                </a:rPr>
                <a:t>IT</a:t>
              </a:r>
            </a:p>
            <a:p>
              <a:r>
                <a:rPr lang="sv-SE" sz="1600" dirty="0" smtClean="0">
                  <a:solidFill>
                    <a:srgbClr val="575757"/>
                  </a:solidFill>
                  <a:cs typeface="Arial" panose="020B0604020202020204" pitchFamily="34" charset="0"/>
                </a:rPr>
                <a:t>Legala (avtal/kontrakt)</a:t>
              </a:r>
            </a:p>
            <a:p>
              <a:endParaRPr lang="sv-SE" sz="1600" dirty="0" smtClean="0">
                <a:solidFill>
                  <a:srgbClr val="575757"/>
                </a:solidFill>
                <a:cs typeface="Arial" panose="020B0604020202020204" pitchFamily="34" charset="0"/>
              </a:endParaRPr>
            </a:p>
          </p:txBody>
        </p:sp>
        <p:sp>
          <p:nvSpPr>
            <p:cNvPr id="11" name="textruta 10"/>
            <p:cNvSpPr txBox="1"/>
            <p:nvPr/>
          </p:nvSpPr>
          <p:spPr>
            <a:xfrm>
              <a:off x="3326681" y="3433704"/>
              <a:ext cx="2547257" cy="2062103"/>
            </a:xfrm>
            <a:prstGeom prst="rect">
              <a:avLst/>
            </a:prstGeom>
            <a:noFill/>
          </p:spPr>
          <p:txBody>
            <a:bodyPr wrap="square" rtlCol="0">
              <a:spAutoFit/>
            </a:bodyPr>
            <a:lstStyle/>
            <a:p>
              <a:r>
                <a:rPr lang="sv-SE" sz="1600" b="1" dirty="0" smtClean="0">
                  <a:solidFill>
                    <a:prstClr val="white"/>
                  </a:solidFill>
                  <a:cs typeface="Arial" panose="020B0604020202020204" pitchFamily="34" charset="0"/>
                </a:rPr>
                <a:t>F</a:t>
              </a:r>
              <a:r>
                <a:rPr lang="sv-SE" sz="1600" b="1" dirty="0" smtClean="0">
                  <a:solidFill>
                    <a:srgbClr val="575757"/>
                  </a:solidFill>
                  <a:cs typeface="Arial" panose="020B0604020202020204" pitchFamily="34" charset="0"/>
                </a:rPr>
                <a:t>inansiella risker</a:t>
              </a:r>
              <a:endParaRPr lang="sv-SE" sz="1600" dirty="0" smtClean="0">
                <a:solidFill>
                  <a:srgbClr val="575757"/>
                </a:solidFill>
                <a:cs typeface="Arial" panose="020B0604020202020204" pitchFamily="34" charset="0"/>
              </a:endParaRPr>
            </a:p>
            <a:p>
              <a:r>
                <a:rPr lang="sv-SE" sz="1600" dirty="0" smtClean="0">
                  <a:solidFill>
                    <a:srgbClr val="575757"/>
                  </a:solidFill>
                  <a:cs typeface="Arial" panose="020B0604020202020204" pitchFamily="34" charset="0"/>
                </a:rPr>
                <a:t>Likviditet</a:t>
              </a:r>
            </a:p>
            <a:p>
              <a:r>
                <a:rPr lang="sv-SE" sz="1600" dirty="0" smtClean="0">
                  <a:solidFill>
                    <a:srgbClr val="575757"/>
                  </a:solidFill>
                  <a:cs typeface="Arial" panose="020B0604020202020204" pitchFamily="34" charset="0"/>
                </a:rPr>
                <a:t>Finansiering</a:t>
              </a:r>
            </a:p>
            <a:p>
              <a:r>
                <a:rPr lang="sv-SE" sz="1600" dirty="0" smtClean="0">
                  <a:solidFill>
                    <a:srgbClr val="575757"/>
                  </a:solidFill>
                  <a:cs typeface="Arial" panose="020B0604020202020204" pitchFamily="34" charset="0"/>
                </a:rPr>
                <a:t>Räntor</a:t>
              </a:r>
            </a:p>
            <a:p>
              <a:r>
                <a:rPr lang="sv-SE" sz="1600" dirty="0" smtClean="0">
                  <a:solidFill>
                    <a:srgbClr val="575757"/>
                  </a:solidFill>
                  <a:cs typeface="Arial" panose="020B0604020202020204" pitchFamily="34" charset="0"/>
                </a:rPr>
                <a:t>Kredit</a:t>
              </a:r>
            </a:p>
            <a:p>
              <a:r>
                <a:rPr lang="sv-SE" sz="1600" dirty="0" smtClean="0">
                  <a:solidFill>
                    <a:srgbClr val="575757"/>
                  </a:solidFill>
                  <a:cs typeface="Arial" panose="020B0604020202020204" pitchFamily="34" charset="0"/>
                </a:rPr>
                <a:t>Valutor</a:t>
              </a:r>
            </a:p>
            <a:p>
              <a:endParaRPr lang="sv-SE" sz="1600" dirty="0" smtClean="0">
                <a:solidFill>
                  <a:srgbClr val="575757"/>
                </a:solidFill>
                <a:cs typeface="Arial" panose="020B0604020202020204" pitchFamily="34" charset="0"/>
              </a:endParaRPr>
            </a:p>
            <a:p>
              <a:endParaRPr lang="sv-SE" sz="1600" dirty="0" smtClean="0">
                <a:solidFill>
                  <a:srgbClr val="575757"/>
                </a:solidFill>
                <a:cs typeface="Arial" panose="020B0604020202020204" pitchFamily="34" charset="0"/>
              </a:endParaRPr>
            </a:p>
          </p:txBody>
        </p:sp>
        <p:sp>
          <p:nvSpPr>
            <p:cNvPr id="12" name="textruta 11"/>
            <p:cNvSpPr txBox="1"/>
            <p:nvPr/>
          </p:nvSpPr>
          <p:spPr>
            <a:xfrm>
              <a:off x="6170021" y="1262740"/>
              <a:ext cx="2547257" cy="1323439"/>
            </a:xfrm>
            <a:prstGeom prst="rect">
              <a:avLst/>
            </a:prstGeom>
            <a:noFill/>
          </p:spPr>
          <p:txBody>
            <a:bodyPr wrap="square" rtlCol="0">
              <a:spAutoFit/>
            </a:bodyPr>
            <a:lstStyle/>
            <a:p>
              <a:r>
                <a:rPr lang="sv-SE" sz="1600" b="1" dirty="0" smtClean="0">
                  <a:solidFill>
                    <a:prstClr val="white"/>
                  </a:solidFill>
                  <a:cs typeface="Arial" panose="020B0604020202020204" pitchFamily="34" charset="0"/>
                </a:rPr>
                <a:t>R</a:t>
              </a:r>
              <a:r>
                <a:rPr lang="sv-SE" sz="1600" b="1" dirty="0" smtClean="0">
                  <a:solidFill>
                    <a:srgbClr val="575757"/>
                  </a:solidFill>
                  <a:cs typeface="Arial" panose="020B0604020202020204" pitchFamily="34" charset="0"/>
                </a:rPr>
                <a:t>apporteringsrisker</a:t>
              </a:r>
              <a:endParaRPr lang="sv-SE" sz="1600" dirty="0" smtClean="0">
                <a:solidFill>
                  <a:srgbClr val="575757"/>
                </a:solidFill>
                <a:cs typeface="Arial" panose="020B0604020202020204" pitchFamily="34" charset="0"/>
              </a:endParaRPr>
            </a:p>
            <a:p>
              <a:r>
                <a:rPr lang="sv-SE" sz="1600" dirty="0" smtClean="0">
                  <a:solidFill>
                    <a:srgbClr val="575757"/>
                  </a:solidFill>
                  <a:cs typeface="Arial" panose="020B0604020202020204" pitchFamily="34" charset="0"/>
                </a:rPr>
                <a:t>Redovisning och rapportering</a:t>
              </a:r>
            </a:p>
            <a:p>
              <a:endParaRPr lang="sv-SE" sz="1600" dirty="0" smtClean="0">
                <a:solidFill>
                  <a:srgbClr val="575757"/>
                </a:solidFill>
                <a:cs typeface="Arial" panose="020B0604020202020204" pitchFamily="34" charset="0"/>
              </a:endParaRPr>
            </a:p>
            <a:p>
              <a:endParaRPr lang="sv-SE" sz="1600" dirty="0" smtClean="0">
                <a:solidFill>
                  <a:srgbClr val="575757"/>
                </a:solidFill>
                <a:cs typeface="Arial" panose="020B0604020202020204" pitchFamily="34" charset="0"/>
              </a:endParaRPr>
            </a:p>
          </p:txBody>
        </p:sp>
        <p:sp>
          <p:nvSpPr>
            <p:cNvPr id="13" name="textruta 12"/>
            <p:cNvSpPr txBox="1"/>
            <p:nvPr/>
          </p:nvSpPr>
          <p:spPr>
            <a:xfrm>
              <a:off x="6170021" y="3433701"/>
              <a:ext cx="2547257" cy="1815882"/>
            </a:xfrm>
            <a:prstGeom prst="rect">
              <a:avLst/>
            </a:prstGeom>
            <a:noFill/>
          </p:spPr>
          <p:txBody>
            <a:bodyPr wrap="square" rtlCol="0">
              <a:spAutoFit/>
            </a:bodyPr>
            <a:lstStyle/>
            <a:p>
              <a:r>
                <a:rPr lang="sv-SE" sz="1600" b="1" dirty="0" smtClean="0">
                  <a:solidFill>
                    <a:prstClr val="white"/>
                  </a:solidFill>
                  <a:cs typeface="Arial" panose="020B0604020202020204" pitchFamily="34" charset="0"/>
                </a:rPr>
                <a:t>R</a:t>
              </a:r>
              <a:r>
                <a:rPr lang="sv-SE" sz="1600" b="1" dirty="0" smtClean="0">
                  <a:solidFill>
                    <a:srgbClr val="575757"/>
                  </a:solidFill>
                  <a:cs typeface="Arial" panose="020B0604020202020204" pitchFamily="34" charset="0"/>
                </a:rPr>
                <a:t>egelefterlevnadsrisker</a:t>
              </a:r>
              <a:endParaRPr lang="sv-SE" sz="1600" dirty="0" smtClean="0">
                <a:solidFill>
                  <a:srgbClr val="575757"/>
                </a:solidFill>
                <a:cs typeface="Arial" panose="020B0604020202020204" pitchFamily="34" charset="0"/>
              </a:endParaRPr>
            </a:p>
            <a:p>
              <a:r>
                <a:rPr lang="sv-SE" sz="1600" dirty="0" smtClean="0">
                  <a:solidFill>
                    <a:srgbClr val="575757"/>
                  </a:solidFill>
                  <a:cs typeface="Arial" panose="020B0604020202020204" pitchFamily="34" charset="0"/>
                </a:rPr>
                <a:t>Nya lagar och regler</a:t>
              </a:r>
            </a:p>
            <a:p>
              <a:r>
                <a:rPr lang="sv-SE" sz="1600" dirty="0" smtClean="0">
                  <a:solidFill>
                    <a:srgbClr val="575757"/>
                  </a:solidFill>
                  <a:cs typeface="Arial" panose="020B0604020202020204" pitchFamily="34" charset="0"/>
                </a:rPr>
                <a:t>Interna styrande dokument</a:t>
              </a:r>
            </a:p>
            <a:p>
              <a:r>
                <a:rPr lang="sv-SE" sz="1600" dirty="0" smtClean="0">
                  <a:solidFill>
                    <a:srgbClr val="575757"/>
                  </a:solidFill>
                  <a:cs typeface="Arial" panose="020B0604020202020204" pitchFamily="34" charset="0"/>
                </a:rPr>
                <a:t>Hållbarhet och etiskt agerande</a:t>
              </a:r>
            </a:p>
            <a:p>
              <a:endParaRPr lang="sv-SE" sz="1600" dirty="0" smtClean="0">
                <a:solidFill>
                  <a:srgbClr val="575757"/>
                </a:solidFill>
                <a:cs typeface="Arial" panose="020B0604020202020204" pitchFamily="34" charset="0"/>
              </a:endParaRPr>
            </a:p>
          </p:txBody>
        </p:sp>
      </p:grpSp>
    </p:spTree>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4"/>
          </p:nvPr>
        </p:nvSpPr>
        <p:spPr/>
        <p:txBody>
          <a:bodyPr/>
          <a:lstStyle/>
          <a:p>
            <a:fld id="{CCB980A4-8073-2E47-BD49-CDC58DACAC28}" type="slidenum">
              <a:rPr lang="sv-SE" smtClean="0">
                <a:solidFill>
                  <a:prstClr val="white"/>
                </a:solidFill>
              </a:rPr>
              <a:pPr/>
              <a:t>66</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dirty="0" smtClean="0">
                <a:solidFill>
                  <a:prstClr val="white"/>
                </a:solidFill>
              </a:rPr>
              <a:t>HÅLLBAR STAD – ÖPPEN FÖR VÄRLDEN </a:t>
            </a:r>
            <a:endParaRPr lang="en-GB" dirty="0">
              <a:solidFill>
                <a:prstClr val="white"/>
              </a:solidFill>
            </a:endParaRPr>
          </a:p>
        </p:txBody>
      </p:sp>
      <p:pic>
        <p:nvPicPr>
          <p:cNvPr id="2051" name="Picture 3"/>
          <p:cNvPicPr>
            <a:picLocks noChangeAspect="1" noChangeArrowheads="1"/>
          </p:cNvPicPr>
          <p:nvPr/>
        </p:nvPicPr>
        <p:blipFill>
          <a:blip r:embed="rId3"/>
          <a:srcRect/>
          <a:stretch>
            <a:fillRect/>
          </a:stretch>
        </p:blipFill>
        <p:spPr bwMode="auto">
          <a:xfrm>
            <a:off x="418279" y="338842"/>
            <a:ext cx="8369462" cy="573729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lvl="0"/>
            <a:r>
              <a:rPr lang="sv-SE" dirty="0" smtClean="0"/>
              <a:t>Riskhanteringsåtgärder</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solidFill>
                  <a:prstClr val="white"/>
                </a:solidFill>
              </a:rPr>
              <a:pPr/>
              <a:t>67</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6" name="Platshållare för innehåll 2"/>
          <p:cNvSpPr txBox="1">
            <a:spLocks/>
          </p:cNvSpPr>
          <p:nvPr/>
        </p:nvSpPr>
        <p:spPr>
          <a:xfrm>
            <a:off x="765418" y="1523951"/>
            <a:ext cx="7293496" cy="3705275"/>
          </a:xfrm>
          <a:prstGeom prst="rect">
            <a:avLst/>
          </a:prstGeom>
        </p:spPr>
        <p:txBody>
          <a:bodyPr>
            <a:normAutofit/>
          </a:bodyPr>
          <a:lstStyle/>
          <a:p>
            <a:pPr marL="180000" marR="0" lvl="0" indent="-180000" algn="l" defTabSz="457200" rtl="0" eaLnBrk="1" fontAlgn="auto" latinLnBrk="0" hangingPunct="1">
              <a:lnSpc>
                <a:spcPct val="100000"/>
              </a:lnSpc>
              <a:spcBef>
                <a:spcPts val="0"/>
              </a:spcBef>
              <a:spcAft>
                <a:spcPts val="1800"/>
              </a:spcAft>
              <a:buSzPct val="115000"/>
              <a:buFont typeface="Arial"/>
              <a:buChar char="•"/>
              <a:tabLst/>
              <a:defRPr/>
            </a:pPr>
            <a:r>
              <a:rPr kumimoji="0" lang="sv-SE" sz="2400" b="1" i="0" u="none" strike="noStrike" kern="1200" cap="none" spc="0" normalizeH="0" baseline="0" noProof="0" dirty="0" smtClean="0">
                <a:ln>
                  <a:noFill/>
                </a:ln>
                <a:solidFill>
                  <a:srgbClr val="2C2C2C"/>
                </a:solidFill>
                <a:effectLst/>
                <a:uLnTx/>
                <a:uFillTx/>
                <a:latin typeface="Arial" pitchFamily="34" charset="0"/>
                <a:cs typeface="Arial" pitchFamily="34" charset="0"/>
              </a:rPr>
              <a:t>Acceptera</a:t>
            </a:r>
            <a:r>
              <a:rPr kumimoji="0" lang="sv-SE" sz="2400" b="0" i="0" u="none" strike="noStrike" kern="1200" cap="none" spc="0" normalizeH="0" baseline="0" noProof="0" dirty="0" smtClean="0">
                <a:ln>
                  <a:noFill/>
                </a:ln>
                <a:solidFill>
                  <a:srgbClr val="2C2C2C"/>
                </a:solidFill>
                <a:effectLst/>
                <a:uLnTx/>
                <a:uFillTx/>
                <a:latin typeface="Arial" pitchFamily="34" charset="0"/>
                <a:cs typeface="Arial" pitchFamily="34" charset="0"/>
              </a:rPr>
              <a:t> och behålla risken</a:t>
            </a:r>
          </a:p>
          <a:p>
            <a:pPr marL="180000" marR="0" lvl="0" indent="-180000" algn="l" defTabSz="457200" rtl="0" eaLnBrk="1" fontAlgn="auto" latinLnBrk="0" hangingPunct="1">
              <a:lnSpc>
                <a:spcPct val="100000"/>
              </a:lnSpc>
              <a:spcBef>
                <a:spcPts val="0"/>
              </a:spcBef>
              <a:spcAft>
                <a:spcPts val="1800"/>
              </a:spcAft>
              <a:buSzPct val="115000"/>
              <a:buFont typeface="Arial"/>
              <a:buChar char="•"/>
              <a:tabLst/>
              <a:defRPr/>
            </a:pPr>
            <a:r>
              <a:rPr lang="sv-SE" sz="2400" b="1" dirty="0" smtClean="0">
                <a:solidFill>
                  <a:srgbClr val="2C2C2C"/>
                </a:solidFill>
                <a:latin typeface="Arial" pitchFamily="34" charset="0"/>
                <a:cs typeface="Arial" pitchFamily="34" charset="0"/>
              </a:rPr>
              <a:t>Undvika/Eliminera</a:t>
            </a:r>
            <a:r>
              <a:rPr lang="sv-SE" sz="2400" dirty="0" smtClean="0">
                <a:solidFill>
                  <a:srgbClr val="2C2C2C"/>
                </a:solidFill>
                <a:latin typeface="Arial" pitchFamily="34" charset="0"/>
                <a:cs typeface="Arial" pitchFamily="34" charset="0"/>
              </a:rPr>
              <a:t>; </a:t>
            </a:r>
            <a:r>
              <a:rPr kumimoji="0" lang="sv-SE" sz="2400" b="0" i="0" u="none" strike="noStrike" kern="1200" cap="none" spc="0" normalizeH="0" baseline="0" noProof="0" dirty="0" smtClean="0">
                <a:ln>
                  <a:noFill/>
                </a:ln>
                <a:solidFill>
                  <a:srgbClr val="2C2C2C"/>
                </a:solidFill>
                <a:effectLst/>
                <a:uLnTx/>
                <a:uFillTx/>
                <a:latin typeface="Arial" pitchFamily="34" charset="0"/>
                <a:cs typeface="Arial" pitchFamily="34" charset="0"/>
              </a:rPr>
              <a:t> avstå/upphöra med aktivitet</a:t>
            </a:r>
          </a:p>
          <a:p>
            <a:pPr marL="180000" indent="-180000">
              <a:spcAft>
                <a:spcPts val="1800"/>
              </a:spcAft>
              <a:buSzPct val="115000"/>
              <a:buFont typeface="Arial"/>
              <a:buChar char="•"/>
            </a:pPr>
            <a:r>
              <a:rPr kumimoji="0" lang="sv-SE" sz="2400" b="1" i="0" u="none" strike="noStrike" kern="1200" cap="none" spc="0" normalizeH="0" baseline="0" noProof="0" dirty="0" smtClean="0">
                <a:ln>
                  <a:noFill/>
                </a:ln>
                <a:solidFill>
                  <a:srgbClr val="2C2C2C"/>
                </a:solidFill>
                <a:effectLst/>
                <a:uLnTx/>
                <a:uFillTx/>
                <a:latin typeface="Arial" pitchFamily="34" charset="0"/>
                <a:cs typeface="Arial" pitchFamily="34" charset="0"/>
              </a:rPr>
              <a:t>Reducera; </a:t>
            </a:r>
            <a:r>
              <a:rPr kumimoji="0" lang="sv-SE" sz="2400" b="1" i="0" u="none" strike="noStrike" kern="1200" cap="none" spc="0" normalizeH="0" noProof="0" dirty="0" smtClean="0">
                <a:ln>
                  <a:noFill/>
                </a:ln>
                <a:solidFill>
                  <a:srgbClr val="2C2C2C"/>
                </a:solidFill>
                <a:effectLst/>
                <a:uLnTx/>
                <a:uFillTx/>
                <a:latin typeface="Arial" pitchFamily="34" charset="0"/>
                <a:cs typeface="Arial" pitchFamily="34" charset="0"/>
              </a:rPr>
              <a:t> </a:t>
            </a:r>
            <a:r>
              <a:rPr lang="sv-SE" sz="2400" dirty="0" smtClean="0">
                <a:solidFill>
                  <a:srgbClr val="2C2C2C"/>
                </a:solidFill>
                <a:latin typeface="Arial" pitchFamily="34" charset="0"/>
                <a:cs typeface="Arial" pitchFamily="34" charset="0"/>
              </a:rPr>
              <a:t>Förebygga </a:t>
            </a:r>
            <a:r>
              <a:rPr kumimoji="0" lang="sv-SE" sz="2400" b="0" i="0" u="none" strike="noStrike" kern="1200" cap="none" spc="0" normalizeH="0" baseline="0" noProof="0" dirty="0" smtClean="0">
                <a:ln>
                  <a:noFill/>
                </a:ln>
                <a:solidFill>
                  <a:srgbClr val="2C2C2C"/>
                </a:solidFill>
                <a:effectLst/>
                <a:uLnTx/>
                <a:uFillTx/>
                <a:latin typeface="Arial" pitchFamily="34" charset="0"/>
                <a:cs typeface="Arial" pitchFamily="34" charset="0"/>
              </a:rPr>
              <a:t>sannolikheten att händelsen uppkommer och/eller </a:t>
            </a:r>
            <a:r>
              <a:rPr kumimoji="0" lang="sv-SE" sz="2400" i="0" u="none" strike="noStrike" kern="1200" cap="none" spc="0" normalizeH="0" baseline="0" noProof="0" dirty="0" smtClean="0">
                <a:ln>
                  <a:noFill/>
                </a:ln>
                <a:solidFill>
                  <a:srgbClr val="2C2C2C"/>
                </a:solidFill>
                <a:effectLst/>
                <a:uLnTx/>
                <a:uFillTx/>
                <a:latin typeface="Arial" pitchFamily="34" charset="0"/>
                <a:cs typeface="Arial" pitchFamily="34" charset="0"/>
              </a:rPr>
              <a:t>b</a:t>
            </a:r>
            <a:r>
              <a:rPr lang="sv-SE" sz="2400" dirty="0" err="1" smtClean="0">
                <a:solidFill>
                  <a:srgbClr val="2C2C2C"/>
                </a:solidFill>
                <a:latin typeface="Arial" pitchFamily="34" charset="0"/>
                <a:cs typeface="Arial" pitchFamily="34" charset="0"/>
              </a:rPr>
              <a:t>egränsa</a:t>
            </a:r>
            <a:r>
              <a:rPr lang="sv-SE" sz="2400" dirty="0" smtClean="0">
                <a:solidFill>
                  <a:srgbClr val="2C2C2C"/>
                </a:solidFill>
                <a:latin typeface="Arial" pitchFamily="34" charset="0"/>
                <a:cs typeface="Arial" pitchFamily="34" charset="0"/>
              </a:rPr>
              <a:t> de potentiella konsekvensernas storlek</a:t>
            </a:r>
          </a:p>
          <a:p>
            <a:pPr marL="180000" marR="0" lvl="0" indent="-180000" algn="l" defTabSz="457200" rtl="0" eaLnBrk="1" fontAlgn="auto" latinLnBrk="0" hangingPunct="1">
              <a:lnSpc>
                <a:spcPct val="100000"/>
              </a:lnSpc>
              <a:spcBef>
                <a:spcPts val="0"/>
              </a:spcBef>
              <a:spcAft>
                <a:spcPts val="1800"/>
              </a:spcAft>
              <a:buSzPct val="115000"/>
              <a:buFont typeface="Arial"/>
              <a:buChar char="•"/>
              <a:tabLst/>
              <a:defRPr/>
            </a:pPr>
            <a:r>
              <a:rPr kumimoji="0" lang="sv-SE" sz="2400" b="1" i="0" u="none" strike="noStrike" kern="1200" cap="none" spc="0" normalizeH="0" baseline="0" noProof="0" dirty="0" smtClean="0">
                <a:ln>
                  <a:noFill/>
                </a:ln>
                <a:solidFill>
                  <a:srgbClr val="2C2C2C"/>
                </a:solidFill>
                <a:effectLst/>
                <a:uLnTx/>
                <a:uFillTx/>
                <a:latin typeface="Arial" pitchFamily="34" charset="0"/>
                <a:cs typeface="Arial" pitchFamily="34" charset="0"/>
              </a:rPr>
              <a:t>Dela/Överföra</a:t>
            </a:r>
            <a:r>
              <a:rPr kumimoji="0" lang="sv-SE" sz="2400" b="0" i="0" u="none" strike="noStrike" kern="1200" cap="none" spc="0" normalizeH="0" baseline="0" noProof="0" dirty="0" smtClean="0">
                <a:ln>
                  <a:noFill/>
                </a:ln>
                <a:solidFill>
                  <a:srgbClr val="2C2C2C"/>
                </a:solidFill>
                <a:effectLst/>
                <a:uLnTx/>
                <a:uFillTx/>
                <a:latin typeface="Arial" pitchFamily="34" charset="0"/>
                <a:cs typeface="Arial" pitchFamily="34" charset="0"/>
              </a:rPr>
              <a:t> genom kontrakt/avtal</a:t>
            </a:r>
          </a:p>
        </p:txBody>
      </p:sp>
    </p:spTree>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Viktiga principer</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68</a:t>
            </a:fld>
            <a:endParaRPr lang="sv-SE" dirty="0"/>
          </a:p>
        </p:txBody>
      </p:sp>
      <p:sp>
        <p:nvSpPr>
          <p:cNvPr id="4" name="Platshållare för sidfot 3"/>
          <p:cNvSpPr>
            <a:spLocks noGrp="1"/>
          </p:cNvSpPr>
          <p:nvPr>
            <p:ph type="ftr" sz="quarter" idx="15"/>
          </p:nvPr>
        </p:nvSpPr>
        <p:spPr/>
        <p:txBody>
          <a:bodyPr/>
          <a:lstStyle/>
          <a:p>
            <a:r>
              <a:rPr lang="sv-SE" smtClean="0"/>
              <a:t>HÅLLBAR STAD - ÖPPEN FÖR VÄRLDEN</a:t>
            </a:r>
            <a:endParaRPr lang="en-GB" dirty="0"/>
          </a:p>
        </p:txBody>
      </p:sp>
      <p:sp>
        <p:nvSpPr>
          <p:cNvPr id="5" name="Platshållare för text 4"/>
          <p:cNvSpPr>
            <a:spLocks noGrp="1"/>
          </p:cNvSpPr>
          <p:nvPr>
            <p:ph type="body" sz="quarter" idx="13"/>
          </p:nvPr>
        </p:nvSpPr>
        <p:spPr/>
        <p:txBody>
          <a:bodyPr/>
          <a:lstStyle/>
          <a:p>
            <a:pPr>
              <a:buNone/>
            </a:pPr>
            <a:r>
              <a:rPr lang="sv-SE" sz="2400" dirty="0" smtClean="0"/>
              <a:t>Riskhantering…</a:t>
            </a:r>
          </a:p>
          <a:p>
            <a:pPr lvl="1"/>
            <a:r>
              <a:rPr lang="sv-SE" sz="2400" dirty="0" smtClean="0"/>
              <a:t>är en naturlig del i beslutsfattandet/skapar bättre beslutsunderlag</a:t>
            </a:r>
          </a:p>
          <a:p>
            <a:pPr lvl="1"/>
            <a:r>
              <a:rPr lang="sv-SE" sz="2400" dirty="0" smtClean="0"/>
              <a:t>är en integrerad del av alla processer</a:t>
            </a:r>
          </a:p>
          <a:p>
            <a:pPr lvl="1"/>
            <a:r>
              <a:rPr lang="sv-SE" sz="2400" dirty="0" smtClean="0"/>
              <a:t>är systematisk och strukturerad </a:t>
            </a:r>
          </a:p>
          <a:p>
            <a:pPr lvl="1"/>
            <a:r>
              <a:rPr lang="sv-SE" sz="2400" dirty="0" smtClean="0"/>
              <a:t>är anpassad till organisationen</a:t>
            </a:r>
            <a:endParaRPr lang="sv-SE" sz="2400" dirty="0"/>
          </a:p>
        </p:txBody>
      </p:sp>
    </p:spTree>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lvl="0"/>
            <a:r>
              <a:rPr lang="sv-SE" dirty="0" smtClean="0"/>
              <a:t>Sammanfattning</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solidFill>
                  <a:prstClr val="white"/>
                </a:solidFill>
              </a:rPr>
              <a:pPr/>
              <a:t>69</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6" name="Rektangel 5"/>
          <p:cNvSpPr/>
          <p:nvPr/>
        </p:nvSpPr>
        <p:spPr>
          <a:xfrm>
            <a:off x="956752" y="1789611"/>
            <a:ext cx="6933802" cy="3724096"/>
          </a:xfrm>
          <a:prstGeom prst="rect">
            <a:avLst/>
          </a:prstGeom>
        </p:spPr>
        <p:txBody>
          <a:bodyPr wrap="square">
            <a:spAutoFit/>
          </a:bodyPr>
          <a:lstStyle/>
          <a:p>
            <a:pPr algn="ctr"/>
            <a:r>
              <a:rPr lang="sv-SE" sz="2400" dirty="0" smtClean="0">
                <a:solidFill>
                  <a:srgbClr val="2C2C2C"/>
                </a:solidFill>
                <a:latin typeface="Arial" pitchFamily="34" charset="0"/>
                <a:cs typeface="Arial" pitchFamily="34" charset="0"/>
              </a:rPr>
              <a:t>Riskhantering handlar om </a:t>
            </a:r>
            <a:br>
              <a:rPr lang="sv-SE" sz="2400" dirty="0" smtClean="0">
                <a:solidFill>
                  <a:srgbClr val="2C2C2C"/>
                </a:solidFill>
                <a:latin typeface="Arial" pitchFamily="34" charset="0"/>
                <a:cs typeface="Arial" pitchFamily="34" charset="0"/>
              </a:rPr>
            </a:br>
            <a:r>
              <a:rPr lang="sv-SE" sz="2400" dirty="0" smtClean="0">
                <a:solidFill>
                  <a:srgbClr val="2C2C2C"/>
                </a:solidFill>
                <a:latin typeface="Arial" pitchFamily="34" charset="0"/>
                <a:cs typeface="Arial" pitchFamily="34" charset="0"/>
              </a:rPr>
              <a:t>hur vi </a:t>
            </a:r>
            <a:r>
              <a:rPr lang="sv-SE" sz="2800" b="1" dirty="0" smtClean="0">
                <a:solidFill>
                  <a:srgbClr val="00B0F0"/>
                </a:solidFill>
                <a:latin typeface="Arial" pitchFamily="34" charset="0"/>
                <a:cs typeface="Arial" pitchFamily="34" charset="0"/>
              </a:rPr>
              <a:t>arbetar</a:t>
            </a:r>
            <a:r>
              <a:rPr lang="sv-SE" sz="2400" b="1" dirty="0" smtClean="0">
                <a:solidFill>
                  <a:srgbClr val="2C2C2C"/>
                </a:solidFill>
                <a:latin typeface="Arial" pitchFamily="34" charset="0"/>
                <a:cs typeface="Arial" pitchFamily="34" charset="0"/>
              </a:rPr>
              <a:t> </a:t>
            </a:r>
            <a:r>
              <a:rPr lang="sv-SE" sz="2400" dirty="0" smtClean="0">
                <a:solidFill>
                  <a:srgbClr val="2C2C2C"/>
                </a:solidFill>
                <a:latin typeface="Arial" pitchFamily="34" charset="0"/>
                <a:cs typeface="Arial" pitchFamily="34" charset="0"/>
              </a:rPr>
              <a:t>med risker av olika slag, </a:t>
            </a:r>
            <a:br>
              <a:rPr lang="sv-SE" sz="2400" dirty="0" smtClean="0">
                <a:solidFill>
                  <a:srgbClr val="2C2C2C"/>
                </a:solidFill>
                <a:latin typeface="Arial" pitchFamily="34" charset="0"/>
                <a:cs typeface="Arial" pitchFamily="34" charset="0"/>
              </a:rPr>
            </a:br>
            <a:r>
              <a:rPr lang="sv-SE" sz="2400" dirty="0" smtClean="0">
                <a:solidFill>
                  <a:srgbClr val="2C2C2C"/>
                </a:solidFill>
                <a:latin typeface="Arial" pitchFamily="34" charset="0"/>
                <a:cs typeface="Arial" pitchFamily="34" charset="0"/>
              </a:rPr>
              <a:t>men också om hur vi </a:t>
            </a:r>
            <a:r>
              <a:rPr lang="sv-SE" sz="2800" b="1" dirty="0" smtClean="0">
                <a:solidFill>
                  <a:srgbClr val="00B0F0"/>
                </a:solidFill>
                <a:latin typeface="Arial" pitchFamily="34" charset="0"/>
                <a:cs typeface="Arial" pitchFamily="34" charset="0"/>
              </a:rPr>
              <a:t>förhåller</a:t>
            </a:r>
            <a:r>
              <a:rPr lang="sv-SE" sz="2400" b="1" dirty="0" smtClean="0">
                <a:solidFill>
                  <a:srgbClr val="2C2C2C"/>
                </a:solidFill>
                <a:latin typeface="Arial" pitchFamily="34" charset="0"/>
                <a:cs typeface="Arial" pitchFamily="34" charset="0"/>
              </a:rPr>
              <a:t> </a:t>
            </a:r>
            <a:r>
              <a:rPr lang="sv-SE" sz="2400" dirty="0" smtClean="0">
                <a:solidFill>
                  <a:srgbClr val="2C2C2C"/>
                </a:solidFill>
                <a:latin typeface="Arial" pitchFamily="34" charset="0"/>
                <a:cs typeface="Arial" pitchFamily="34" charset="0"/>
              </a:rPr>
              <a:t>oss till risker.</a:t>
            </a:r>
            <a:br>
              <a:rPr lang="sv-SE" sz="2400" dirty="0" smtClean="0">
                <a:solidFill>
                  <a:srgbClr val="2C2C2C"/>
                </a:solidFill>
                <a:latin typeface="Arial" pitchFamily="34" charset="0"/>
                <a:cs typeface="Arial" pitchFamily="34" charset="0"/>
              </a:rPr>
            </a:br>
            <a:r>
              <a:rPr lang="sv-SE" sz="2400" dirty="0" smtClean="0">
                <a:solidFill>
                  <a:srgbClr val="2C2C2C"/>
                </a:solidFill>
                <a:latin typeface="Arial" pitchFamily="34" charset="0"/>
                <a:cs typeface="Arial" pitchFamily="34" charset="0"/>
              </a:rPr>
              <a:t> Det handlar också om hur </a:t>
            </a:r>
            <a:r>
              <a:rPr lang="sv-SE" sz="2800" b="1" dirty="0" smtClean="0">
                <a:solidFill>
                  <a:srgbClr val="00B0F0"/>
                </a:solidFill>
                <a:latin typeface="Arial" pitchFamily="34" charset="0"/>
                <a:cs typeface="Arial" pitchFamily="34" charset="0"/>
              </a:rPr>
              <a:t>olika nivåer </a:t>
            </a:r>
            <a:r>
              <a:rPr lang="sv-SE" sz="2400" dirty="0" smtClean="0">
                <a:solidFill>
                  <a:srgbClr val="2C2C2C"/>
                </a:solidFill>
                <a:latin typeface="Arial" pitchFamily="34" charset="0"/>
                <a:cs typeface="Arial" pitchFamily="34" charset="0"/>
              </a:rPr>
              <a:t>är sårbara för olika risker och hur vi </a:t>
            </a:r>
            <a:r>
              <a:rPr lang="sv-SE" sz="2800" b="1" dirty="0" smtClean="0">
                <a:solidFill>
                  <a:srgbClr val="00B0F0"/>
                </a:solidFill>
                <a:latin typeface="Arial" pitchFamily="34" charset="0"/>
                <a:cs typeface="Arial" pitchFamily="34" charset="0"/>
              </a:rPr>
              <a:t>hanterar/åtgärdar</a:t>
            </a:r>
            <a:r>
              <a:rPr lang="sv-SE" sz="2400" dirty="0" smtClean="0">
                <a:solidFill>
                  <a:srgbClr val="2C2C2C"/>
                </a:solidFill>
                <a:latin typeface="Arial" pitchFamily="34" charset="0"/>
                <a:cs typeface="Arial" pitchFamily="34" charset="0"/>
              </a:rPr>
              <a:t> dem</a:t>
            </a:r>
          </a:p>
          <a:p>
            <a:pPr algn="ctr"/>
            <a:endParaRPr lang="sv-SE" sz="2400" dirty="0" smtClean="0">
              <a:solidFill>
                <a:srgbClr val="2C2C2C"/>
              </a:solidFill>
              <a:latin typeface="Arial" pitchFamily="34" charset="0"/>
              <a:cs typeface="Arial" pitchFamily="34" charset="0"/>
            </a:endParaRPr>
          </a:p>
          <a:p>
            <a:pPr algn="ctr"/>
            <a:r>
              <a:rPr lang="sv-SE" sz="2400" dirty="0" smtClean="0">
                <a:solidFill>
                  <a:srgbClr val="2C2C2C"/>
                </a:solidFill>
                <a:latin typeface="Arial" pitchFamily="34" charset="0"/>
                <a:cs typeface="Arial" pitchFamily="34" charset="0"/>
              </a:rPr>
              <a:t>Teori och Praktik</a:t>
            </a:r>
          </a:p>
          <a:p>
            <a:pPr algn="ctr"/>
            <a:endParaRPr lang="sv-SE" sz="2400" dirty="0" smtClean="0">
              <a:solidFill>
                <a:srgbClr val="2C2C2C"/>
              </a:solidFill>
              <a:latin typeface="Arial" pitchFamily="34" charset="0"/>
              <a:cs typeface="Arial" pitchFamily="34" charset="0"/>
            </a:endParaRPr>
          </a:p>
        </p:txBody>
      </p:sp>
      <p:sp>
        <p:nvSpPr>
          <p:cNvPr id="7" name="Höger 6"/>
          <p:cNvSpPr/>
          <p:nvPr/>
        </p:nvSpPr>
        <p:spPr>
          <a:xfrm>
            <a:off x="2598326" y="4543762"/>
            <a:ext cx="629920" cy="609600"/>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descr="lagar_författningar.png"/>
          <p:cNvPicPr>
            <a:picLocks noGrp="1" noChangeAspect="1"/>
          </p:cNvPicPr>
          <p:nvPr>
            <p:ph type="pic" sz="quarter" idx="13"/>
          </p:nvPr>
        </p:nvPicPr>
        <p:blipFill>
          <a:blip r:embed="rId3"/>
          <a:srcRect l="1659" r="1659"/>
          <a:stretch>
            <a:fillRect/>
          </a:stretch>
        </p:blipFill>
        <p:spPr/>
      </p:pic>
      <p:sp>
        <p:nvSpPr>
          <p:cNvPr id="14" name="Rektangel 13"/>
          <p:cNvSpPr/>
          <p:nvPr/>
        </p:nvSpPr>
        <p:spPr>
          <a:xfrm>
            <a:off x="190003" y="1367625"/>
            <a:ext cx="8752119" cy="4819420"/>
          </a:xfrm>
          <a:prstGeom prst="rect">
            <a:avLst/>
          </a:prstGeom>
          <a:solidFill>
            <a:srgbClr val="000000">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6" name="Rubrik 5"/>
          <p:cNvSpPr>
            <a:spLocks noGrp="1"/>
          </p:cNvSpPr>
          <p:nvPr>
            <p:ph type="title"/>
          </p:nvPr>
        </p:nvSpPr>
        <p:spPr/>
        <p:txBody>
          <a:bodyPr/>
          <a:lstStyle/>
          <a:p>
            <a:r>
              <a:rPr lang="sv-SE" dirty="0" smtClean="0">
                <a:solidFill>
                  <a:schemeClr val="tx1"/>
                </a:solidFill>
              </a:rPr>
              <a:t>Lagar och andra författningar</a:t>
            </a:r>
            <a:endParaRPr lang="sv-SE" dirty="0">
              <a:solidFill>
                <a:schemeClr val="tx1"/>
              </a:solidFill>
            </a:endParaRPr>
          </a:p>
        </p:txBody>
      </p:sp>
      <p:sp>
        <p:nvSpPr>
          <p:cNvPr id="4" name="Platshållare för bildnummer 3"/>
          <p:cNvSpPr>
            <a:spLocks noGrp="1"/>
          </p:cNvSpPr>
          <p:nvPr>
            <p:ph type="sldNum" sz="quarter" idx="14"/>
          </p:nvPr>
        </p:nvSpPr>
        <p:spPr/>
        <p:txBody>
          <a:bodyPr/>
          <a:lstStyle/>
          <a:p>
            <a:fld id="{CCB980A4-8073-2E47-BD49-CDC58DACAC28}" type="slidenum">
              <a:rPr lang="sv-SE" smtClean="0"/>
              <a:pPr/>
              <a:t>7</a:t>
            </a:fld>
            <a:endParaRPr lang="sv-SE" dirty="0"/>
          </a:p>
        </p:txBody>
      </p:sp>
      <p:sp>
        <p:nvSpPr>
          <p:cNvPr id="10" name="textruta 9"/>
          <p:cNvSpPr txBox="1"/>
          <p:nvPr/>
        </p:nvSpPr>
        <p:spPr>
          <a:xfrm>
            <a:off x="397681" y="1393268"/>
            <a:ext cx="7761227" cy="1149033"/>
          </a:xfrm>
          <a:prstGeom prst="rect">
            <a:avLst/>
          </a:prstGeom>
          <a:noFill/>
        </p:spPr>
        <p:txBody>
          <a:bodyPr wrap="square" rtlCol="0">
            <a:spAutoFit/>
          </a:bodyPr>
          <a:lstStyle/>
          <a:p>
            <a:r>
              <a:rPr lang="sv-SE" sz="4200" b="1" dirty="0" smtClean="0">
                <a:solidFill>
                  <a:schemeClr val="accent2"/>
                </a:solidFill>
                <a:latin typeface="Arial" panose="020B0604020202020204" pitchFamily="34" charset="0"/>
                <a:cs typeface="Arial" panose="020B0604020202020204" pitchFamily="34" charset="0"/>
              </a:rPr>
              <a:t>Varför verksamheten regleras</a:t>
            </a:r>
            <a:endParaRPr lang="sv-SE" sz="4200" b="1" dirty="0">
              <a:solidFill>
                <a:schemeClr val="accent2"/>
              </a:solidFill>
              <a:latin typeface="Arial" panose="020B0604020202020204" pitchFamily="34" charset="0"/>
              <a:cs typeface="Arial" panose="020B0604020202020204" pitchFamily="34" charset="0"/>
            </a:endParaRPr>
          </a:p>
          <a:p>
            <a:pPr marL="85725">
              <a:lnSpc>
                <a:spcPts val="1560"/>
              </a:lnSpc>
            </a:pPr>
            <a:r>
              <a:rPr lang="sv-SE" sz="1600" b="1" dirty="0" smtClean="0">
                <a:solidFill>
                  <a:schemeClr val="bg1"/>
                </a:solidFill>
                <a:latin typeface="Arial" panose="020B0604020202020204" pitchFamily="34" charset="0"/>
                <a:cs typeface="Arial" panose="020B0604020202020204" pitchFamily="34" charset="0"/>
              </a:rPr>
              <a:t>Riksdag och myndigheter visar vägen genom lagar och andra författningar</a:t>
            </a:r>
          </a:p>
          <a:p>
            <a:pPr marL="85725">
              <a:lnSpc>
                <a:spcPts val="1560"/>
              </a:lnSpc>
            </a:pPr>
            <a:r>
              <a:rPr lang="sv-SE" sz="1600" b="1" dirty="0" smtClean="0">
                <a:solidFill>
                  <a:schemeClr val="bg1"/>
                </a:solidFill>
                <a:latin typeface="Arial" panose="020B0604020202020204" pitchFamily="34" charset="0"/>
                <a:cs typeface="Arial" panose="020B0604020202020204" pitchFamily="34" charset="0"/>
              </a:rPr>
              <a:t>Kommunalt självstyre en del av denna reglering</a:t>
            </a:r>
            <a:endParaRPr lang="sv-SE" sz="1600" dirty="0" smtClean="0">
              <a:solidFill>
                <a:schemeClr val="bg1"/>
              </a:solidFill>
              <a:latin typeface="Arial" panose="020B0604020202020204" pitchFamily="34" charset="0"/>
              <a:cs typeface="Arial" panose="020B0604020202020204" pitchFamily="34" charset="0"/>
            </a:endParaRPr>
          </a:p>
        </p:txBody>
      </p:sp>
      <p:sp>
        <p:nvSpPr>
          <p:cNvPr id="16" name="textruta 15"/>
          <p:cNvSpPr txBox="1"/>
          <p:nvPr/>
        </p:nvSpPr>
        <p:spPr>
          <a:xfrm>
            <a:off x="428035" y="4296217"/>
            <a:ext cx="8337524" cy="1477328"/>
          </a:xfrm>
          <a:prstGeom prst="rect">
            <a:avLst/>
          </a:prstGeom>
          <a:noFill/>
        </p:spPr>
        <p:txBody>
          <a:bodyPr wrap="square" rtlCol="0">
            <a:spAutoFit/>
          </a:bodyPr>
          <a:lstStyle/>
          <a:p>
            <a:r>
              <a:rPr lang="sv-SE" sz="4200" b="1" dirty="0" smtClean="0">
                <a:solidFill>
                  <a:schemeClr val="accent2"/>
                </a:solidFill>
                <a:latin typeface="Arial" panose="020B0604020202020204" pitchFamily="34" charset="0"/>
                <a:cs typeface="Arial" panose="020B0604020202020204" pitchFamily="34" charset="0"/>
              </a:rPr>
              <a:t>Hur vi säkerställer efterlevnad</a:t>
            </a:r>
            <a:endParaRPr lang="sv-SE" sz="4200" b="1" dirty="0">
              <a:solidFill>
                <a:schemeClr val="accent2"/>
              </a:solidFill>
              <a:latin typeface="Arial" panose="020B0604020202020204" pitchFamily="34" charset="0"/>
              <a:cs typeface="Arial" panose="020B0604020202020204" pitchFamily="34" charset="0"/>
            </a:endParaRPr>
          </a:p>
          <a:p>
            <a:pPr lvl="0"/>
            <a:r>
              <a:rPr lang="sv-SE" sz="1600" b="1" dirty="0" smtClean="0">
                <a:solidFill>
                  <a:schemeClr val="bg1"/>
                </a:solidFill>
              </a:rPr>
              <a:t>Känna till relevant lagstiftning </a:t>
            </a:r>
          </a:p>
          <a:p>
            <a:pPr lvl="0"/>
            <a:r>
              <a:rPr lang="sv-SE" sz="1600" b="1" dirty="0" smtClean="0">
                <a:solidFill>
                  <a:schemeClr val="bg1"/>
                </a:solidFill>
              </a:rPr>
              <a:t>Bevaka förändringar</a:t>
            </a:r>
          </a:p>
          <a:p>
            <a:pPr lvl="0"/>
            <a:r>
              <a:rPr lang="sv-SE" sz="1600" b="1" dirty="0" smtClean="0">
                <a:solidFill>
                  <a:schemeClr val="bg1"/>
                </a:solidFill>
              </a:rPr>
              <a:t>Hantera och rapportera avvikelser</a:t>
            </a:r>
            <a:endParaRPr lang="sv-SE" sz="1600" b="1" dirty="0">
              <a:solidFill>
                <a:schemeClr val="bg1"/>
              </a:solidFill>
            </a:endParaRPr>
          </a:p>
        </p:txBody>
      </p:sp>
      <p:sp>
        <p:nvSpPr>
          <p:cNvPr id="13" name="textruta 12"/>
          <p:cNvSpPr txBox="1"/>
          <p:nvPr/>
        </p:nvSpPr>
        <p:spPr>
          <a:xfrm>
            <a:off x="383141" y="2910030"/>
            <a:ext cx="7929587" cy="1169551"/>
          </a:xfrm>
          <a:prstGeom prst="rect">
            <a:avLst/>
          </a:prstGeom>
          <a:noFill/>
        </p:spPr>
        <p:txBody>
          <a:bodyPr wrap="square" rtlCol="0">
            <a:spAutoFit/>
          </a:bodyPr>
          <a:lstStyle/>
          <a:p>
            <a:r>
              <a:rPr lang="sv-SE" sz="4200" b="1" dirty="0" smtClean="0">
                <a:solidFill>
                  <a:schemeClr val="accent2"/>
                </a:solidFill>
                <a:latin typeface="Arial" panose="020B0604020202020204" pitchFamily="34" charset="0"/>
                <a:cs typeface="Arial" panose="020B0604020202020204" pitchFamily="34" charset="0"/>
              </a:rPr>
              <a:t>Vad som styr oss</a:t>
            </a:r>
            <a:endParaRPr lang="sv-SE" sz="4200" b="1" dirty="0">
              <a:solidFill>
                <a:schemeClr val="accent2"/>
              </a:solidFill>
              <a:latin typeface="Arial" panose="020B0604020202020204" pitchFamily="34" charset="0"/>
              <a:cs typeface="Arial" panose="020B0604020202020204" pitchFamily="34" charset="0"/>
            </a:endParaRPr>
          </a:p>
          <a:p>
            <a:pPr marL="85725">
              <a:lnSpc>
                <a:spcPts val="1560"/>
              </a:lnSpc>
            </a:pPr>
            <a:r>
              <a:rPr lang="sv-SE" sz="1600" b="1" dirty="0" smtClean="0">
                <a:solidFill>
                  <a:schemeClr val="bg1"/>
                </a:solidFill>
                <a:latin typeface="Arial" panose="020B0604020202020204" pitchFamily="34" charset="0"/>
                <a:cs typeface="Arial" panose="020B0604020202020204" pitchFamily="34" charset="0"/>
              </a:rPr>
              <a:t>Kommunallagen, förvaltningslagen och aktiebolagslagen - grundläggande krav</a:t>
            </a:r>
          </a:p>
          <a:p>
            <a:pPr marL="85725">
              <a:lnSpc>
                <a:spcPts val="1560"/>
              </a:lnSpc>
            </a:pPr>
            <a:r>
              <a:rPr lang="sv-SE" sz="1600" b="1" dirty="0" smtClean="0">
                <a:solidFill>
                  <a:schemeClr val="bg1"/>
                </a:solidFill>
                <a:latin typeface="Arial" panose="020B0604020202020204" pitchFamily="34" charset="0"/>
                <a:cs typeface="Arial" panose="020B0604020202020204" pitchFamily="34" charset="0"/>
              </a:rPr>
              <a:t>Speciallagar som gäller för olika verksamhetsområden eller sakfrågor</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P spid="16" grpId="0"/>
      <p:bldP spid="1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Intern kontroll</a:t>
            </a:r>
            <a:endParaRPr lang="sv-SE" dirty="0"/>
          </a:p>
        </p:txBody>
      </p:sp>
      <p:sp>
        <p:nvSpPr>
          <p:cNvPr id="3" name="Platshållare för text 2"/>
          <p:cNvSpPr>
            <a:spLocks noGrp="1"/>
          </p:cNvSpPr>
          <p:nvPr>
            <p:ph type="body" sz="quarter" idx="14"/>
          </p:nvPr>
        </p:nvSpPr>
        <p:spPr/>
        <p:txBody>
          <a:bodyPr/>
          <a:lstStyle/>
          <a:p>
            <a:endParaRPr lang="sv-SE"/>
          </a:p>
        </p:txBody>
      </p:sp>
    </p:spTree>
  </p:cSld>
  <p:clrMapOvr>
    <a:masterClrMapping/>
  </p:clrMapOvr>
  <p:transition spd="med">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menas med intern kontroll ?</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solidFill>
                  <a:prstClr val="white"/>
                </a:solidFill>
              </a:rPr>
              <a:pPr/>
              <a:t>71</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sv-SE" smtClean="0">
                <a:solidFill>
                  <a:prstClr val="white"/>
                </a:solidFill>
              </a:rPr>
              <a:t>HÅLLBAR STAD - ÖPPEN FÖR VÄRLDEN</a:t>
            </a:r>
            <a:endParaRPr lang="en-GB" dirty="0">
              <a:solidFill>
                <a:prstClr val="white"/>
              </a:solidFill>
            </a:endParaRPr>
          </a:p>
        </p:txBody>
      </p:sp>
      <p:sp>
        <p:nvSpPr>
          <p:cNvPr id="5" name="Platshållare för text 4"/>
          <p:cNvSpPr>
            <a:spLocks noGrp="1"/>
          </p:cNvSpPr>
          <p:nvPr>
            <p:ph type="body" sz="quarter" idx="13"/>
          </p:nvPr>
        </p:nvSpPr>
        <p:spPr/>
        <p:txBody>
          <a:bodyPr/>
          <a:lstStyle/>
          <a:p>
            <a:pPr marL="0" indent="0">
              <a:buNone/>
            </a:pPr>
            <a:r>
              <a:rPr lang="sv-SE" sz="2400" dirty="0" smtClean="0"/>
              <a:t>Intern kontroll innebär att det finns systematiskt ordnade kontroller (åtgärder) i organisation, system, processer och rutiner;</a:t>
            </a:r>
          </a:p>
          <a:p>
            <a:pPr lvl="1">
              <a:buFontTx/>
              <a:buChar char="-"/>
            </a:pPr>
            <a:r>
              <a:rPr lang="sv-SE" dirty="0" smtClean="0"/>
              <a:t>kontroller som planeras, organiseras, genomförs och följs upp.</a:t>
            </a:r>
          </a:p>
          <a:p>
            <a:pPr lvl="1">
              <a:buFontTx/>
              <a:buChar char="-"/>
            </a:pPr>
            <a:r>
              <a:rPr lang="sv-SE" dirty="0" smtClean="0"/>
              <a:t>kontroller som är förebyggande, upptäckande och korrigerande.</a:t>
            </a:r>
          </a:p>
          <a:p>
            <a:pPr lvl="1">
              <a:buFontTx/>
              <a:buChar char="-"/>
            </a:pPr>
            <a:r>
              <a:rPr lang="sv-SE" dirty="0" smtClean="0"/>
              <a:t>det ska finnas en systematisk uppföljning och utvärdering av kontrollerna/åtgärderna i verksamheten.</a:t>
            </a:r>
          </a:p>
          <a:p>
            <a:endParaRPr lang="sv-SE" dirty="0"/>
          </a:p>
        </p:txBody>
      </p:sp>
      <p:grpSp>
        <p:nvGrpSpPr>
          <p:cNvPr id="6" name="Grupp 9"/>
          <p:cNvGrpSpPr/>
          <p:nvPr/>
        </p:nvGrpSpPr>
        <p:grpSpPr>
          <a:xfrm>
            <a:off x="235137" y="4549806"/>
            <a:ext cx="8483015" cy="1623794"/>
            <a:chOff x="0" y="3858665"/>
            <a:chExt cx="8483014" cy="1623794"/>
          </a:xfrm>
        </p:grpSpPr>
        <p:pic>
          <p:nvPicPr>
            <p:cNvPr id="152580" name="Picture 4" descr="https://intranat.goteborg.se/wps/wcm/connect/8251d775-b9de-4f78-ba4f-a770694526f5/f%C3%B6lja+upp+f%C3%B6rstorningsglas77.jpg?MOD=AJPERES&amp;CACHEID=8251d775-b9de-4f78-ba4f-a770694526f5"/>
            <p:cNvPicPr>
              <a:picLocks noChangeAspect="1" noChangeArrowheads="1"/>
            </p:cNvPicPr>
            <p:nvPr/>
          </p:nvPicPr>
          <p:blipFill>
            <a:blip r:embed="rId3"/>
            <a:srcRect/>
            <a:stretch>
              <a:fillRect/>
            </a:stretch>
          </p:blipFill>
          <p:spPr bwMode="auto">
            <a:xfrm>
              <a:off x="6038886" y="4006459"/>
              <a:ext cx="2444128" cy="1476000"/>
            </a:xfrm>
            <a:prstGeom prst="rect">
              <a:avLst/>
            </a:prstGeom>
            <a:noFill/>
          </p:spPr>
        </p:pic>
        <p:pic>
          <p:nvPicPr>
            <p:cNvPr id="152584" name="Picture 8" descr="https://intranat.goteborg.se/wps/wcm/connect/8e876a99-eff1-40ec-b1da-b804cf38f229/bl%C3%A5_skylt28jan.png?MOD=AJPERES&amp;CACHEID=8e876a99-eff1-40ec-b1da-b804cf38f229"/>
            <p:cNvPicPr>
              <a:picLocks noChangeAspect="1" noChangeArrowheads="1"/>
            </p:cNvPicPr>
            <p:nvPr/>
          </p:nvPicPr>
          <p:blipFill>
            <a:blip r:embed="rId4"/>
            <a:srcRect/>
            <a:stretch>
              <a:fillRect/>
            </a:stretch>
          </p:blipFill>
          <p:spPr bwMode="auto">
            <a:xfrm>
              <a:off x="0" y="3858665"/>
              <a:ext cx="2714254" cy="1476000"/>
            </a:xfrm>
            <a:prstGeom prst="rect">
              <a:avLst/>
            </a:prstGeom>
            <a:noFill/>
          </p:spPr>
        </p:pic>
        <p:pic>
          <p:nvPicPr>
            <p:cNvPr id="11" name="Picture 3" descr="C:\Users\catsjo0713\AppData\Local\Microsoft\Windows\Temporary Internet Files\Content.IE5\QJNM11ZV\Reading-pile[1].jpg"/>
            <p:cNvPicPr>
              <a:picLocks noChangeAspect="1" noChangeArrowheads="1"/>
            </p:cNvPicPr>
            <p:nvPr/>
          </p:nvPicPr>
          <p:blipFill>
            <a:blip r:embed="rId5"/>
            <a:stretch>
              <a:fillRect/>
            </a:stretch>
          </p:blipFill>
          <p:spPr bwMode="auto">
            <a:xfrm>
              <a:off x="2853463" y="4006459"/>
              <a:ext cx="1128274" cy="1328206"/>
            </a:xfrm>
            <a:prstGeom prst="rect">
              <a:avLst/>
            </a:prstGeom>
            <a:noFill/>
          </p:spPr>
        </p:pic>
        <p:pic>
          <p:nvPicPr>
            <p:cNvPr id="12" name="Picture 12" descr="http://www.htindustrial.se/index_files/image67371.jpg"/>
            <p:cNvPicPr>
              <a:picLocks noChangeAspect="1" noChangeArrowheads="1"/>
            </p:cNvPicPr>
            <p:nvPr/>
          </p:nvPicPr>
          <p:blipFill>
            <a:blip r:embed="rId6"/>
            <a:srcRect/>
            <a:stretch>
              <a:fillRect/>
            </a:stretch>
          </p:blipFill>
          <p:spPr bwMode="auto">
            <a:xfrm>
              <a:off x="4441885" y="3913507"/>
              <a:ext cx="1253520" cy="1568952"/>
            </a:xfrm>
            <a:prstGeom prst="rect">
              <a:avLst/>
            </a:prstGeom>
            <a:noFill/>
          </p:spPr>
        </p:pic>
      </p:grpSp>
    </p:spTree>
  </p:cSld>
  <p:clrMapOvr>
    <a:masterClrMapping/>
  </p:clrMapOvr>
  <p:transition spd="med">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catsjo0713\AppData\Local\Microsoft\Windows\Temporary Internet Files\Content.IE5\QJNM11ZV\Reading-pile[1].jpg"/>
          <p:cNvPicPr>
            <a:picLocks noChangeAspect="1" noChangeArrowheads="1"/>
          </p:cNvPicPr>
          <p:nvPr/>
        </p:nvPicPr>
        <p:blipFill>
          <a:blip r:embed="rId3"/>
          <a:stretch>
            <a:fillRect/>
          </a:stretch>
        </p:blipFill>
        <p:spPr bwMode="auto">
          <a:xfrm>
            <a:off x="6933581" y="1841864"/>
            <a:ext cx="1817019" cy="1800369"/>
          </a:xfrm>
          <a:prstGeom prst="rect">
            <a:avLst/>
          </a:prstGeom>
          <a:noFill/>
        </p:spPr>
      </p:pic>
      <p:sp>
        <p:nvSpPr>
          <p:cNvPr id="2" name="Rubrik 1"/>
          <p:cNvSpPr>
            <a:spLocks noGrp="1"/>
          </p:cNvSpPr>
          <p:nvPr>
            <p:ph type="title"/>
          </p:nvPr>
        </p:nvSpPr>
        <p:spPr/>
        <p:txBody>
          <a:bodyPr/>
          <a:lstStyle/>
          <a:p>
            <a:r>
              <a:rPr lang="sv-SE" dirty="0" smtClean="0"/>
              <a:t>Riskhantering och intern kontroll</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solidFill>
                  <a:prstClr val="white"/>
                </a:solidFill>
              </a:rPr>
              <a:pPr/>
              <a:t>72</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sv-SE" smtClean="0">
                <a:solidFill>
                  <a:prstClr val="white"/>
                </a:solidFill>
              </a:rPr>
              <a:t>HÅLLBAR STAD - ÖPPEN FÖR VÄRLDEN</a:t>
            </a:r>
            <a:endParaRPr lang="en-GB" dirty="0">
              <a:solidFill>
                <a:prstClr val="white"/>
              </a:solidFill>
            </a:endParaRPr>
          </a:p>
        </p:txBody>
      </p:sp>
      <p:pic>
        <p:nvPicPr>
          <p:cNvPr id="151554" name="Picture 2" descr="Bildresultat för riskbedömning"/>
          <p:cNvPicPr>
            <a:picLocks noChangeAspect="1" noChangeArrowheads="1"/>
          </p:cNvPicPr>
          <p:nvPr/>
        </p:nvPicPr>
        <p:blipFill>
          <a:blip r:embed="rId4"/>
          <a:srcRect/>
          <a:stretch>
            <a:fillRect/>
          </a:stretch>
        </p:blipFill>
        <p:spPr bwMode="auto">
          <a:xfrm>
            <a:off x="304800" y="2050579"/>
            <a:ext cx="3364200" cy="2162700"/>
          </a:xfrm>
          <a:prstGeom prst="rect">
            <a:avLst/>
          </a:prstGeom>
          <a:noFill/>
        </p:spPr>
      </p:pic>
      <p:sp>
        <p:nvSpPr>
          <p:cNvPr id="151556" name="AutoShape 4" descr="Bildresultat för rutiner"/>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v-SE">
              <a:solidFill>
                <a:srgbClr val="575757"/>
              </a:solidFill>
            </a:endParaRPr>
          </a:p>
        </p:txBody>
      </p:sp>
      <p:sp>
        <p:nvSpPr>
          <p:cNvPr id="151558" name="AutoShape 6" descr="Bildresultat för rutiner"/>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v-SE">
              <a:solidFill>
                <a:srgbClr val="575757"/>
              </a:solidFill>
            </a:endParaRPr>
          </a:p>
        </p:txBody>
      </p:sp>
      <p:sp>
        <p:nvSpPr>
          <p:cNvPr id="151560" name="AutoShape 8" descr="Bildresultat för rutiner"/>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v-SE">
              <a:solidFill>
                <a:srgbClr val="575757"/>
              </a:solidFill>
            </a:endParaRPr>
          </a:p>
        </p:txBody>
      </p:sp>
      <p:sp>
        <p:nvSpPr>
          <p:cNvPr id="11" name="Vänster-höger 10"/>
          <p:cNvSpPr/>
          <p:nvPr/>
        </p:nvSpPr>
        <p:spPr>
          <a:xfrm>
            <a:off x="4153988" y="2834643"/>
            <a:ext cx="1410789" cy="809897"/>
          </a:xfrm>
          <a:prstGeom prst="lef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pic>
        <p:nvPicPr>
          <p:cNvPr id="151564" name="Picture 12" descr="http://www.htindustrial.se/index_files/image67371.jpg"/>
          <p:cNvPicPr>
            <a:picLocks noChangeAspect="1" noChangeArrowheads="1"/>
          </p:cNvPicPr>
          <p:nvPr/>
        </p:nvPicPr>
        <p:blipFill>
          <a:blip r:embed="rId5"/>
          <a:srcRect/>
          <a:stretch>
            <a:fillRect/>
          </a:stretch>
        </p:blipFill>
        <p:spPr bwMode="auto">
          <a:xfrm>
            <a:off x="5583432" y="3131929"/>
            <a:ext cx="2714625" cy="2705100"/>
          </a:xfrm>
          <a:prstGeom prst="rect">
            <a:avLst/>
          </a:prstGeom>
          <a:noFill/>
        </p:spPr>
      </p:pic>
    </p:spTree>
  </p:cSld>
  <p:clrMapOvr>
    <a:masterClrMapping/>
  </p:clrMapOvr>
  <p:transition spd="med">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023534" y="870465"/>
          <a:ext cx="7098000" cy="4872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ubrik 1"/>
          <p:cNvSpPr>
            <a:spLocks noGrp="1"/>
          </p:cNvSpPr>
          <p:nvPr>
            <p:ph type="title"/>
          </p:nvPr>
        </p:nvSpPr>
        <p:spPr/>
        <p:txBody>
          <a:bodyPr/>
          <a:lstStyle/>
          <a:p>
            <a:r>
              <a:rPr lang="sv-SE" dirty="0" smtClean="0"/>
              <a:t>Intern kontroll – </a:t>
            </a:r>
            <a:br>
              <a:rPr lang="sv-SE" dirty="0" smtClean="0"/>
            </a:br>
            <a:r>
              <a:rPr lang="sv-SE" dirty="0" smtClean="0"/>
              <a:t>ett sätt att hantera risker</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solidFill>
                  <a:prstClr val="white"/>
                </a:solidFill>
              </a:rPr>
              <a:pPr/>
              <a:t>73</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sv-SE" smtClean="0">
                <a:solidFill>
                  <a:prstClr val="white"/>
                </a:solidFill>
              </a:rPr>
              <a:t>HÅLLBAR STAD - ÖPPEN FÖR VÄRLDEN</a:t>
            </a:r>
            <a:endParaRPr lang="en-GB" dirty="0">
              <a:solidFill>
                <a:prstClr val="white"/>
              </a:solidFill>
            </a:endParaRPr>
          </a:p>
        </p:txBody>
      </p:sp>
      <p:pic>
        <p:nvPicPr>
          <p:cNvPr id="10" name="Picture 3" descr="C:\Users\catsjo0713\AppData\Local\Microsoft\Windows\Temporary Internet Files\Content.IE5\QJNM11ZV\Reading-pile[1].jpg"/>
          <p:cNvPicPr>
            <a:picLocks noChangeAspect="1" noChangeArrowheads="1"/>
          </p:cNvPicPr>
          <p:nvPr/>
        </p:nvPicPr>
        <p:blipFill>
          <a:blip r:embed="rId8"/>
          <a:stretch>
            <a:fillRect/>
          </a:stretch>
        </p:blipFill>
        <p:spPr bwMode="auto">
          <a:xfrm>
            <a:off x="3545853" y="2928176"/>
            <a:ext cx="888275" cy="986173"/>
          </a:xfrm>
          <a:prstGeom prst="rect">
            <a:avLst/>
          </a:prstGeom>
          <a:noFill/>
        </p:spPr>
      </p:pic>
      <p:sp>
        <p:nvSpPr>
          <p:cNvPr id="156674" name="AutoShape 2" descr="Bildresultat för arbetssätt"/>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v-SE">
              <a:solidFill>
                <a:srgbClr val="575757"/>
              </a:solidFill>
            </a:endParaRPr>
          </a:p>
        </p:txBody>
      </p:sp>
      <p:pic>
        <p:nvPicPr>
          <p:cNvPr id="8" name="Picture 2" descr="Bildresultat för riskbedömning"/>
          <p:cNvPicPr>
            <a:picLocks noChangeAspect="1" noChangeArrowheads="1"/>
          </p:cNvPicPr>
          <p:nvPr/>
        </p:nvPicPr>
        <p:blipFill>
          <a:blip r:embed="rId9"/>
          <a:srcRect/>
          <a:stretch>
            <a:fillRect/>
          </a:stretch>
        </p:blipFill>
        <p:spPr bwMode="auto">
          <a:xfrm>
            <a:off x="1215914" y="2619216"/>
            <a:ext cx="1663851" cy="1069619"/>
          </a:xfrm>
          <a:prstGeom prst="rect">
            <a:avLst/>
          </a:prstGeom>
          <a:noFill/>
        </p:spPr>
      </p:pic>
      <p:pic>
        <p:nvPicPr>
          <p:cNvPr id="11" name="Picture 4" descr="https://intranat.goteborg.se/wps/wcm/connect/8251d775-b9de-4f78-ba4f-a770694526f5/f%C3%B6lja+upp+f%C3%B6rstorningsglas77.jpg?MOD=AJPERES&amp;CACHEID=8251d775-b9de-4f78-ba4f-a770694526f5"/>
          <p:cNvPicPr>
            <a:picLocks noChangeAspect="1" noChangeArrowheads="1"/>
          </p:cNvPicPr>
          <p:nvPr/>
        </p:nvPicPr>
        <p:blipFill>
          <a:blip r:embed="rId10"/>
          <a:srcRect/>
          <a:stretch>
            <a:fillRect/>
          </a:stretch>
        </p:blipFill>
        <p:spPr bwMode="auto">
          <a:xfrm>
            <a:off x="6200110" y="2632561"/>
            <a:ext cx="1476103" cy="995709"/>
          </a:xfrm>
          <a:prstGeom prst="rect">
            <a:avLst/>
          </a:prstGeom>
          <a:noFill/>
        </p:spPr>
      </p:pic>
      <p:pic>
        <p:nvPicPr>
          <p:cNvPr id="12" name="Picture 12" descr="http://www.htindustrial.se/index_files/image67371.jpg"/>
          <p:cNvPicPr>
            <a:picLocks noChangeAspect="1" noChangeArrowheads="1"/>
          </p:cNvPicPr>
          <p:nvPr/>
        </p:nvPicPr>
        <p:blipFill>
          <a:blip r:embed="rId11"/>
          <a:srcRect/>
          <a:stretch>
            <a:fillRect/>
          </a:stretch>
        </p:blipFill>
        <p:spPr bwMode="auto">
          <a:xfrm>
            <a:off x="4519751" y="2928178"/>
            <a:ext cx="784287" cy="981641"/>
          </a:xfrm>
          <a:prstGeom prst="rect">
            <a:avLst/>
          </a:prstGeom>
          <a:noFill/>
        </p:spPr>
      </p:pic>
      <p:sp>
        <p:nvSpPr>
          <p:cNvPr id="15" name="Rektangel 14"/>
          <p:cNvSpPr/>
          <p:nvPr/>
        </p:nvSpPr>
        <p:spPr>
          <a:xfrm>
            <a:off x="498774" y="5354275"/>
            <a:ext cx="7457706" cy="461665"/>
          </a:xfrm>
          <a:prstGeom prst="rect">
            <a:avLst/>
          </a:prstGeom>
        </p:spPr>
        <p:txBody>
          <a:bodyPr wrap="square">
            <a:spAutoFit/>
          </a:bodyPr>
          <a:lstStyle/>
          <a:p>
            <a:pPr lvl="1" algn="ctr">
              <a:buNone/>
            </a:pPr>
            <a:r>
              <a:rPr lang="sv-SE" sz="2400" b="1" dirty="0" smtClean="0">
                <a:solidFill>
                  <a:srgbClr val="FF0066"/>
                </a:solidFill>
              </a:rPr>
              <a:t>Utan uppföljning/tillsyn ingen intern kontroll!</a:t>
            </a:r>
          </a:p>
        </p:txBody>
      </p:sp>
    </p:spTree>
  </p:cSld>
  <p:clrMapOvr>
    <a:masterClrMapping/>
  </p:clrMapOvr>
  <p:transition spd="med">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185AFEE7-91FB-408C-B3DF-676A74AF9789}" type="slidenum">
              <a:rPr lang="sv-SE" smtClean="0">
                <a:solidFill>
                  <a:prstClr val="white"/>
                </a:solidFill>
              </a:rPr>
              <a:pPr/>
              <a:t>74</a:t>
            </a:fld>
            <a:endParaRPr lang="sv-SE">
              <a:solidFill>
                <a:prstClr val="white"/>
              </a:solidFill>
            </a:endParaRPr>
          </a:p>
        </p:txBody>
      </p:sp>
      <p:graphicFrame>
        <p:nvGraphicFramePr>
          <p:cNvPr id="8" name="Diagram 7"/>
          <p:cNvGraphicFramePr/>
          <p:nvPr/>
        </p:nvGraphicFramePr>
        <p:xfrm>
          <a:off x="-9413" y="1426114"/>
          <a:ext cx="6936432" cy="4336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ubrik 1"/>
          <p:cNvSpPr>
            <a:spLocks noGrp="1"/>
          </p:cNvSpPr>
          <p:nvPr>
            <p:ph type="title"/>
          </p:nvPr>
        </p:nvSpPr>
        <p:spPr>
          <a:xfrm>
            <a:off x="522003" y="475715"/>
            <a:ext cx="6738951" cy="695069"/>
          </a:xfrm>
        </p:spPr>
        <p:txBody>
          <a:bodyPr/>
          <a:lstStyle/>
          <a:p>
            <a:r>
              <a:rPr lang="sv-SE" dirty="0" smtClean="0"/>
              <a:t>Uppföljning/tillsyn på olika nivåer</a:t>
            </a:r>
            <a:endParaRPr lang="sv-SE" dirty="0"/>
          </a:p>
        </p:txBody>
      </p:sp>
      <p:sp>
        <p:nvSpPr>
          <p:cNvPr id="7" name="Platshållare för sidfot 6"/>
          <p:cNvSpPr>
            <a:spLocks noGrp="1"/>
          </p:cNvSpPr>
          <p:nvPr>
            <p:ph type="ftr" sz="quarter" idx="11"/>
          </p:nvPr>
        </p:nvSpPr>
        <p:spPr/>
        <p:txBody>
          <a:bodyPr/>
          <a:lstStyle/>
          <a:p>
            <a:r>
              <a:rPr lang="sv-SE" smtClean="0">
                <a:solidFill>
                  <a:prstClr val="white"/>
                </a:solidFill>
              </a:rPr>
              <a:t>HÅLLBAR STAD - ÖPPEN FÖR VÄRLDEN</a:t>
            </a:r>
            <a:endParaRPr lang="sv-SE">
              <a:solidFill>
                <a:prstClr val="white"/>
              </a:solidFill>
            </a:endParaRPr>
          </a:p>
        </p:txBody>
      </p:sp>
      <p:sp>
        <p:nvSpPr>
          <p:cNvPr id="12" name="textruta 11"/>
          <p:cNvSpPr txBox="1"/>
          <p:nvPr/>
        </p:nvSpPr>
        <p:spPr>
          <a:xfrm>
            <a:off x="6733805" y="1965186"/>
            <a:ext cx="2120360" cy="1792633"/>
          </a:xfrm>
          <a:prstGeom prst="rect">
            <a:avLst/>
          </a:prstGeom>
          <a:noFill/>
        </p:spPr>
        <p:txBody>
          <a:bodyPr wrap="square" lIns="68415" tIns="34208" rIns="68415" bIns="34208" rtlCol="0">
            <a:spAutoFit/>
          </a:bodyPr>
          <a:lstStyle/>
          <a:p>
            <a:pPr algn="ctr"/>
            <a:r>
              <a:rPr lang="sv-SE" sz="1600" dirty="0" smtClean="0">
                <a:solidFill>
                  <a:srgbClr val="575757"/>
                </a:solidFill>
                <a:latin typeface="Arial" pitchFamily="34" charset="0"/>
                <a:cs typeface="Arial" pitchFamily="34" charset="0"/>
              </a:rPr>
              <a:t>Uppföljning av riskanalysen (åtgärdsplan) och av kontrollstrukturen  (internkontrollplan)</a:t>
            </a:r>
          </a:p>
          <a:p>
            <a:pPr algn="ctr"/>
            <a:endParaRPr lang="sv-SE" sz="1600" dirty="0" smtClean="0">
              <a:solidFill>
                <a:srgbClr val="575757"/>
              </a:solidFill>
              <a:latin typeface="Arial" pitchFamily="34" charset="0"/>
              <a:cs typeface="Arial" pitchFamily="34" charset="0"/>
            </a:endParaRPr>
          </a:p>
          <a:p>
            <a:pPr algn="ctr"/>
            <a:r>
              <a:rPr lang="sv-SE" sz="1600" dirty="0" smtClean="0">
                <a:solidFill>
                  <a:srgbClr val="575757"/>
                </a:solidFill>
                <a:latin typeface="Arial" pitchFamily="34" charset="0"/>
                <a:cs typeface="Arial" pitchFamily="34" charset="0"/>
              </a:rPr>
              <a:t>Självdeklarationen</a:t>
            </a:r>
          </a:p>
        </p:txBody>
      </p:sp>
      <p:cxnSp>
        <p:nvCxnSpPr>
          <p:cNvPr id="17" name="Rak pil 16"/>
          <p:cNvCxnSpPr/>
          <p:nvPr/>
        </p:nvCxnSpPr>
        <p:spPr>
          <a:xfrm flipV="1">
            <a:off x="6181344" y="3239591"/>
            <a:ext cx="360000" cy="232251"/>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cxnSp>
        <p:nvCxnSpPr>
          <p:cNvPr id="20" name="Rak pil 19"/>
          <p:cNvCxnSpPr/>
          <p:nvPr/>
        </p:nvCxnSpPr>
        <p:spPr>
          <a:xfrm rot="-1380000">
            <a:off x="6269301" y="4565031"/>
            <a:ext cx="252000" cy="360000"/>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sp>
        <p:nvSpPr>
          <p:cNvPr id="14" name="textruta 13"/>
          <p:cNvSpPr txBox="1"/>
          <p:nvPr/>
        </p:nvSpPr>
        <p:spPr>
          <a:xfrm>
            <a:off x="6729449" y="4601353"/>
            <a:ext cx="2120360" cy="1546412"/>
          </a:xfrm>
          <a:prstGeom prst="rect">
            <a:avLst/>
          </a:prstGeom>
          <a:noFill/>
        </p:spPr>
        <p:txBody>
          <a:bodyPr wrap="square" lIns="68415" tIns="34208" rIns="68415" bIns="34208" rtlCol="0">
            <a:spAutoFit/>
          </a:bodyPr>
          <a:lstStyle/>
          <a:p>
            <a:pPr algn="ctr"/>
            <a:r>
              <a:rPr lang="sv-SE" sz="1600" dirty="0" smtClean="0">
                <a:solidFill>
                  <a:srgbClr val="575757"/>
                </a:solidFill>
                <a:latin typeface="Arial" pitchFamily="34" charset="0"/>
                <a:cs typeface="Arial" pitchFamily="34" charset="0"/>
              </a:rPr>
              <a:t>Löpande uppföljningar och utvärderingar  (egen kontroll)</a:t>
            </a:r>
          </a:p>
          <a:p>
            <a:pPr algn="ctr"/>
            <a:endParaRPr lang="sv-SE" sz="1600" dirty="0" smtClean="0">
              <a:solidFill>
                <a:srgbClr val="575757"/>
              </a:solidFill>
              <a:latin typeface="Arial" pitchFamily="34" charset="0"/>
              <a:cs typeface="Arial" pitchFamily="34" charset="0"/>
            </a:endParaRPr>
          </a:p>
          <a:p>
            <a:pPr algn="ctr"/>
            <a:r>
              <a:rPr lang="sv-SE" sz="1600" dirty="0" smtClean="0">
                <a:solidFill>
                  <a:srgbClr val="575757"/>
                </a:solidFill>
                <a:latin typeface="Arial" pitchFamily="34" charset="0"/>
                <a:cs typeface="Arial" pitchFamily="34" charset="0"/>
              </a:rPr>
              <a:t>Avvikelsehantering  </a:t>
            </a:r>
            <a:endParaRPr lang="sv-SE" sz="1600" b="1" i="1" dirty="0" smtClean="0">
              <a:solidFill>
                <a:srgbClr val="575757"/>
              </a:solidFill>
              <a:latin typeface="Arial" pitchFamily="34" charset="0"/>
              <a:cs typeface="Arial" pitchFamily="34" charset="0"/>
            </a:endParaRPr>
          </a:p>
        </p:txBody>
      </p:sp>
      <p:sp>
        <p:nvSpPr>
          <p:cNvPr id="16" name="Upp-Ned 15"/>
          <p:cNvSpPr/>
          <p:nvPr/>
        </p:nvSpPr>
        <p:spPr>
          <a:xfrm>
            <a:off x="7602587" y="3891106"/>
            <a:ext cx="378823" cy="512011"/>
          </a:xfrm>
          <a:prstGeom prst="up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Styr- och kontrollkedjan</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solidFill>
                  <a:prstClr val="white"/>
                </a:solidFill>
              </a:rPr>
              <a:pPr/>
              <a:t>75</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sv-SE" smtClean="0">
                <a:solidFill>
                  <a:prstClr val="white"/>
                </a:solidFill>
              </a:rPr>
              <a:t>HÅLLBAR STAD - ÖPPEN FÖR VÄRLDEN</a:t>
            </a:r>
            <a:endParaRPr lang="en-GB" dirty="0">
              <a:solidFill>
                <a:prstClr val="white"/>
              </a:solidFill>
            </a:endParaRPr>
          </a:p>
        </p:txBody>
      </p:sp>
      <p:pic>
        <p:nvPicPr>
          <p:cNvPr id="22529" name="Picture 1"/>
          <p:cNvPicPr>
            <a:picLocks noChangeAspect="1" noChangeArrowheads="1"/>
          </p:cNvPicPr>
          <p:nvPr/>
        </p:nvPicPr>
        <p:blipFill>
          <a:blip r:embed="rId3"/>
          <a:srcRect/>
          <a:stretch>
            <a:fillRect/>
          </a:stretch>
        </p:blipFill>
        <p:spPr bwMode="auto">
          <a:xfrm>
            <a:off x="1116389" y="1334074"/>
            <a:ext cx="6535179" cy="4935000"/>
          </a:xfrm>
          <a:prstGeom prst="rect">
            <a:avLst/>
          </a:prstGeom>
          <a:noFill/>
          <a:ln w="9525">
            <a:noFill/>
            <a:miter lim="800000"/>
            <a:headEnd/>
            <a:tailEnd/>
          </a:ln>
        </p:spPr>
      </p:pic>
      <p:sp>
        <p:nvSpPr>
          <p:cNvPr id="9" name="textruta 8"/>
          <p:cNvSpPr txBox="1"/>
          <p:nvPr/>
        </p:nvSpPr>
        <p:spPr>
          <a:xfrm>
            <a:off x="3404541" y="3135086"/>
            <a:ext cx="1167463" cy="430887"/>
          </a:xfrm>
          <a:prstGeom prst="rect">
            <a:avLst/>
          </a:prstGeom>
          <a:solidFill>
            <a:schemeClr val="bg1"/>
          </a:solidFill>
        </p:spPr>
        <p:txBody>
          <a:bodyPr wrap="square" rtlCol="0">
            <a:spAutoFit/>
          </a:bodyPr>
          <a:lstStyle/>
          <a:p>
            <a:pPr algn="ctr"/>
            <a:r>
              <a:rPr lang="sv-SE" sz="1100" b="1" dirty="0" smtClean="0">
                <a:solidFill>
                  <a:srgbClr val="575757"/>
                </a:solidFill>
                <a:cs typeface="Arial" panose="020B0604020202020204" pitchFamily="34" charset="0"/>
              </a:rPr>
              <a:t>Nämnd/</a:t>
            </a:r>
          </a:p>
          <a:p>
            <a:pPr algn="ctr"/>
            <a:r>
              <a:rPr lang="sv-SE" sz="1100" b="1" dirty="0" smtClean="0">
                <a:solidFill>
                  <a:srgbClr val="575757"/>
                </a:solidFill>
                <a:cs typeface="Arial" panose="020B0604020202020204" pitchFamily="34" charset="0"/>
              </a:rPr>
              <a:t>bolagsstyrelse</a:t>
            </a:r>
          </a:p>
        </p:txBody>
      </p:sp>
      <p:sp>
        <p:nvSpPr>
          <p:cNvPr id="10" name="textruta 9"/>
          <p:cNvSpPr txBox="1"/>
          <p:nvPr/>
        </p:nvSpPr>
        <p:spPr>
          <a:xfrm>
            <a:off x="4327649" y="3905984"/>
            <a:ext cx="1167463" cy="430887"/>
          </a:xfrm>
          <a:prstGeom prst="rect">
            <a:avLst/>
          </a:prstGeom>
          <a:solidFill>
            <a:schemeClr val="bg1"/>
          </a:solidFill>
        </p:spPr>
        <p:txBody>
          <a:bodyPr wrap="square" rtlCol="0">
            <a:spAutoFit/>
          </a:bodyPr>
          <a:lstStyle/>
          <a:p>
            <a:pPr algn="ctr"/>
            <a:r>
              <a:rPr lang="sv-SE" sz="1100" b="1" dirty="0" err="1" smtClean="0">
                <a:solidFill>
                  <a:srgbClr val="575757"/>
                </a:solidFill>
                <a:cs typeface="Arial" panose="020B0604020202020204" pitchFamily="34" charset="0"/>
              </a:rPr>
              <a:t>Förvaltnings-chef</a:t>
            </a:r>
            <a:r>
              <a:rPr lang="sv-SE" sz="1100" b="1" dirty="0" smtClean="0">
                <a:solidFill>
                  <a:srgbClr val="575757"/>
                </a:solidFill>
                <a:cs typeface="Arial" panose="020B0604020202020204" pitchFamily="34" charset="0"/>
              </a:rPr>
              <a:t>/ VD</a:t>
            </a:r>
          </a:p>
        </p:txBody>
      </p:sp>
      <p:sp>
        <p:nvSpPr>
          <p:cNvPr id="11" name="textruta 10"/>
          <p:cNvSpPr txBox="1"/>
          <p:nvPr/>
        </p:nvSpPr>
        <p:spPr>
          <a:xfrm>
            <a:off x="2402539" y="2351317"/>
            <a:ext cx="1167463" cy="430887"/>
          </a:xfrm>
          <a:prstGeom prst="rect">
            <a:avLst/>
          </a:prstGeom>
          <a:solidFill>
            <a:schemeClr val="bg1"/>
          </a:solidFill>
        </p:spPr>
        <p:txBody>
          <a:bodyPr wrap="square" rtlCol="0">
            <a:spAutoFit/>
          </a:bodyPr>
          <a:lstStyle/>
          <a:p>
            <a:pPr algn="ctr"/>
            <a:r>
              <a:rPr lang="sv-SE" sz="1100" b="1" dirty="0" err="1" smtClean="0">
                <a:solidFill>
                  <a:srgbClr val="575757"/>
                </a:solidFill>
                <a:cs typeface="Arial" panose="020B0604020202020204" pitchFamily="34" charset="0"/>
              </a:rPr>
              <a:t>Kommun-styrelsen</a:t>
            </a:r>
            <a:endParaRPr lang="sv-SE" sz="1100" b="1" dirty="0" smtClean="0">
              <a:solidFill>
                <a:srgbClr val="575757"/>
              </a:solidFill>
              <a:cs typeface="Arial" panose="020B0604020202020204" pitchFamily="34" charset="0"/>
            </a:endParaRPr>
          </a:p>
        </p:txBody>
      </p:sp>
      <p:sp>
        <p:nvSpPr>
          <p:cNvPr id="12" name="textruta 11"/>
          <p:cNvSpPr txBox="1"/>
          <p:nvPr/>
        </p:nvSpPr>
        <p:spPr>
          <a:xfrm>
            <a:off x="1397728" y="1580609"/>
            <a:ext cx="1349829" cy="430887"/>
          </a:xfrm>
          <a:prstGeom prst="rect">
            <a:avLst/>
          </a:prstGeom>
          <a:solidFill>
            <a:schemeClr val="bg1"/>
          </a:solidFill>
        </p:spPr>
        <p:txBody>
          <a:bodyPr wrap="square" rtlCol="0">
            <a:spAutoFit/>
          </a:bodyPr>
          <a:lstStyle/>
          <a:p>
            <a:pPr algn="ctr"/>
            <a:r>
              <a:rPr lang="sv-SE" sz="1100" b="1" dirty="0" err="1" smtClean="0">
                <a:solidFill>
                  <a:srgbClr val="575757"/>
                </a:solidFill>
                <a:cs typeface="Arial" panose="020B0604020202020204" pitchFamily="34" charset="0"/>
              </a:rPr>
              <a:t>Kommun-fullmäktige</a:t>
            </a:r>
            <a:endParaRPr lang="sv-SE" sz="1100" b="1" dirty="0" smtClean="0">
              <a:solidFill>
                <a:srgbClr val="575757"/>
              </a:solidFill>
              <a:cs typeface="Arial" panose="020B0604020202020204" pitchFamily="34" charset="0"/>
            </a:endParaRPr>
          </a:p>
        </p:txBody>
      </p:sp>
      <p:sp>
        <p:nvSpPr>
          <p:cNvPr id="13" name="textruta 12"/>
          <p:cNvSpPr txBox="1"/>
          <p:nvPr/>
        </p:nvSpPr>
        <p:spPr>
          <a:xfrm>
            <a:off x="5281238" y="4702817"/>
            <a:ext cx="1167463" cy="430887"/>
          </a:xfrm>
          <a:prstGeom prst="rect">
            <a:avLst/>
          </a:prstGeom>
          <a:solidFill>
            <a:schemeClr val="bg1"/>
          </a:solidFill>
        </p:spPr>
        <p:txBody>
          <a:bodyPr wrap="square" rtlCol="0">
            <a:spAutoFit/>
          </a:bodyPr>
          <a:lstStyle/>
          <a:p>
            <a:pPr algn="ctr"/>
            <a:r>
              <a:rPr lang="sv-SE" sz="1100" b="1" dirty="0" err="1" smtClean="0">
                <a:solidFill>
                  <a:srgbClr val="575757"/>
                </a:solidFill>
                <a:cs typeface="Arial" panose="020B0604020202020204" pitchFamily="34" charset="0"/>
              </a:rPr>
              <a:t>Verksamhets-ansvarig</a:t>
            </a:r>
            <a:endParaRPr lang="sv-SE" sz="1100" b="1" dirty="0" smtClean="0">
              <a:solidFill>
                <a:srgbClr val="575757"/>
              </a:solidFill>
              <a:cs typeface="Arial" panose="020B0604020202020204" pitchFamily="34" charset="0"/>
            </a:endParaRPr>
          </a:p>
        </p:txBody>
      </p:sp>
      <p:sp>
        <p:nvSpPr>
          <p:cNvPr id="14" name="textruta 13"/>
          <p:cNvSpPr txBox="1"/>
          <p:nvPr/>
        </p:nvSpPr>
        <p:spPr>
          <a:xfrm>
            <a:off x="6224121" y="5499650"/>
            <a:ext cx="1167463" cy="430887"/>
          </a:xfrm>
          <a:prstGeom prst="rect">
            <a:avLst/>
          </a:prstGeom>
          <a:solidFill>
            <a:schemeClr val="bg1"/>
          </a:solidFill>
        </p:spPr>
        <p:txBody>
          <a:bodyPr wrap="square" rtlCol="0" anchor="ctr">
            <a:spAutoFit/>
          </a:bodyPr>
          <a:lstStyle/>
          <a:p>
            <a:pPr algn="ctr"/>
            <a:r>
              <a:rPr lang="sv-SE" sz="1100" b="1" dirty="0" smtClean="0">
                <a:solidFill>
                  <a:srgbClr val="575757"/>
                </a:solidFill>
                <a:cs typeface="Arial" panose="020B0604020202020204" pitchFamily="34" charset="0"/>
              </a:rPr>
              <a:t>Medarbetare</a:t>
            </a:r>
          </a:p>
          <a:p>
            <a:pPr algn="ctr"/>
            <a:endParaRPr lang="sv-SE" sz="1100" b="1" dirty="0" smtClean="0">
              <a:solidFill>
                <a:srgbClr val="575757"/>
              </a:solidFill>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lvl="0"/>
            <a:r>
              <a:rPr lang="sv-SE" dirty="0" smtClean="0"/>
              <a:t>Roller och ansvar i arbetet med riskhantering och intern kontroll</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solidFill>
                  <a:prstClr val="white"/>
                </a:solidFill>
              </a:rPr>
              <a:pPr/>
              <a:t>76</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graphicFrame>
        <p:nvGraphicFramePr>
          <p:cNvPr id="6" name="Tabell 5"/>
          <p:cNvGraphicFramePr>
            <a:graphicFrameLocks noGrp="1"/>
          </p:cNvGraphicFramePr>
          <p:nvPr/>
        </p:nvGraphicFramePr>
        <p:xfrm>
          <a:off x="251520" y="1247775"/>
          <a:ext cx="8676456" cy="3296920"/>
        </p:xfrm>
        <a:graphic>
          <a:graphicData uri="http://schemas.openxmlformats.org/drawingml/2006/table">
            <a:tbl>
              <a:tblPr firstRow="1" bandRow="1">
                <a:tableStyleId>{5C22544A-7EE6-4342-B048-85BDC9FD1C3A}</a:tableStyleId>
              </a:tblPr>
              <a:tblGrid>
                <a:gridCol w="2892152"/>
                <a:gridCol w="2892152"/>
                <a:gridCol w="2892152"/>
              </a:tblGrid>
              <a:tr h="370840">
                <a:tc>
                  <a:txBody>
                    <a:bodyPr/>
                    <a:lstStyle/>
                    <a:p>
                      <a:r>
                        <a:rPr lang="sv-SE" sz="1800" dirty="0" smtClean="0"/>
                        <a:t>1:a linjen</a:t>
                      </a:r>
                      <a:endParaRPr lang="sv-SE" sz="1800" dirty="0"/>
                    </a:p>
                  </a:txBody>
                  <a:tcPr>
                    <a:solidFill>
                      <a:srgbClr val="325C8E"/>
                    </a:solidFill>
                  </a:tcPr>
                </a:tc>
                <a:tc>
                  <a:txBody>
                    <a:bodyPr/>
                    <a:lstStyle/>
                    <a:p>
                      <a:r>
                        <a:rPr lang="sv-SE" sz="1800" dirty="0" smtClean="0"/>
                        <a:t>2:a linjen</a:t>
                      </a:r>
                      <a:endParaRPr lang="sv-SE" sz="1800" dirty="0"/>
                    </a:p>
                  </a:txBody>
                  <a:tcPr>
                    <a:solidFill>
                      <a:srgbClr val="325C8E"/>
                    </a:solidFill>
                  </a:tcPr>
                </a:tc>
                <a:tc>
                  <a:txBody>
                    <a:bodyPr/>
                    <a:lstStyle/>
                    <a:p>
                      <a:r>
                        <a:rPr lang="sv-SE" sz="1800" dirty="0" smtClean="0"/>
                        <a:t>3:e linjen</a:t>
                      </a:r>
                      <a:endParaRPr lang="sv-SE" sz="1800" dirty="0"/>
                    </a:p>
                  </a:txBody>
                  <a:tcPr>
                    <a:solidFill>
                      <a:srgbClr val="325C8E"/>
                    </a:solidFill>
                  </a:tcPr>
                </a:tc>
              </a:tr>
              <a:tr h="370840">
                <a:tc>
                  <a:txBody>
                    <a:bodyPr/>
                    <a:lstStyle/>
                    <a:p>
                      <a:endParaRPr lang="sv-SE" sz="1800" kern="1200" baseline="0" dirty="0" smtClean="0">
                        <a:solidFill>
                          <a:srgbClr val="2C2C2C"/>
                        </a:solidFill>
                        <a:latin typeface="+mn-lt"/>
                        <a:ea typeface="+mn-ea"/>
                        <a:cs typeface="+mn-cs"/>
                      </a:endParaRPr>
                    </a:p>
                    <a:p>
                      <a:r>
                        <a:rPr lang="sv-SE" sz="1800" kern="1200" baseline="0" dirty="0" smtClean="0">
                          <a:solidFill>
                            <a:srgbClr val="2C2C2C"/>
                          </a:solidFill>
                          <a:latin typeface="+mn-lt"/>
                          <a:ea typeface="+mn-ea"/>
                          <a:cs typeface="+mn-cs"/>
                        </a:rPr>
                        <a:t>Ledningen och chefer i verksamheten </a:t>
                      </a:r>
                      <a:endParaRPr lang="sv-SE" sz="1800" dirty="0" smtClean="0">
                        <a:solidFill>
                          <a:srgbClr val="2C2C2C"/>
                        </a:solidFill>
                      </a:endParaRPr>
                    </a:p>
                    <a:p>
                      <a:endParaRPr lang="sv-SE" sz="1800" dirty="0">
                        <a:solidFill>
                          <a:srgbClr val="2C2C2C"/>
                        </a:solidFill>
                      </a:endParaRPr>
                    </a:p>
                  </a:txBody>
                  <a:tcPr>
                    <a:solidFill>
                      <a:srgbClr val="CDCDE6"/>
                    </a:solidFill>
                  </a:tcPr>
                </a:tc>
                <a:tc>
                  <a:txBody>
                    <a:bodyPr/>
                    <a:lstStyle/>
                    <a:p>
                      <a:endParaRPr lang="sv-SE" sz="1800" kern="1200" baseline="0" dirty="0" smtClean="0">
                        <a:solidFill>
                          <a:srgbClr val="2C2C2C"/>
                        </a:solidFill>
                        <a:latin typeface="+mn-lt"/>
                        <a:ea typeface="+mn-ea"/>
                        <a:cs typeface="+mn-cs"/>
                      </a:endParaRPr>
                    </a:p>
                    <a:p>
                      <a:r>
                        <a:rPr lang="sv-SE" sz="1800" kern="1200" baseline="0" dirty="0" smtClean="0">
                          <a:solidFill>
                            <a:srgbClr val="2C2C2C"/>
                          </a:solidFill>
                          <a:latin typeface="+mn-lt"/>
                          <a:ea typeface="+mn-ea"/>
                          <a:cs typeface="+mn-cs"/>
                        </a:rPr>
                        <a:t>Controllers och specialistfunktioner</a:t>
                      </a:r>
                    </a:p>
                    <a:p>
                      <a:r>
                        <a:rPr lang="sv-SE" sz="1800" kern="1200" baseline="0" dirty="0" smtClean="0">
                          <a:solidFill>
                            <a:srgbClr val="2C2C2C"/>
                          </a:solidFill>
                          <a:latin typeface="+mn-lt"/>
                          <a:ea typeface="+mn-ea"/>
                          <a:cs typeface="+mn-cs"/>
                        </a:rPr>
                        <a:t>	</a:t>
                      </a:r>
                    </a:p>
                  </a:txBody>
                  <a:tcPr>
                    <a:solidFill>
                      <a:srgbClr val="CDCDE6"/>
                    </a:solidFill>
                  </a:tcPr>
                </a:tc>
                <a:tc>
                  <a:txBody>
                    <a:bodyPr/>
                    <a:lstStyle/>
                    <a:p>
                      <a:endParaRPr lang="sv-SE" sz="1800" kern="1200" baseline="0" dirty="0" smtClean="0">
                        <a:solidFill>
                          <a:srgbClr val="2C2C2C"/>
                        </a:solidFill>
                        <a:latin typeface="+mn-lt"/>
                        <a:ea typeface="+mn-ea"/>
                        <a:cs typeface="+mn-cs"/>
                      </a:endParaRPr>
                    </a:p>
                    <a:p>
                      <a:r>
                        <a:rPr lang="sv-SE" sz="1800" kern="1200" baseline="0" dirty="0" smtClean="0">
                          <a:solidFill>
                            <a:srgbClr val="2C2C2C"/>
                          </a:solidFill>
                          <a:latin typeface="+mn-lt"/>
                          <a:ea typeface="+mn-ea"/>
                          <a:cs typeface="+mn-cs"/>
                        </a:rPr>
                        <a:t>Oberoende </a:t>
                      </a:r>
                      <a:br>
                        <a:rPr lang="sv-SE" sz="1800" kern="1200" baseline="0" dirty="0" smtClean="0">
                          <a:solidFill>
                            <a:srgbClr val="2C2C2C"/>
                          </a:solidFill>
                          <a:latin typeface="+mn-lt"/>
                          <a:ea typeface="+mn-ea"/>
                          <a:cs typeface="+mn-cs"/>
                        </a:rPr>
                      </a:br>
                      <a:r>
                        <a:rPr lang="sv-SE" sz="1800" u="sng" kern="1200" baseline="0" dirty="0" smtClean="0">
                          <a:solidFill>
                            <a:srgbClr val="2C2C2C"/>
                          </a:solidFill>
                          <a:latin typeface="+mn-lt"/>
                          <a:ea typeface="+mn-ea"/>
                          <a:cs typeface="+mn-cs"/>
                        </a:rPr>
                        <a:t>intern</a:t>
                      </a:r>
                      <a:r>
                        <a:rPr lang="sv-SE" sz="1800" kern="1200" baseline="0" dirty="0" smtClean="0">
                          <a:solidFill>
                            <a:srgbClr val="2C2C2C"/>
                          </a:solidFill>
                          <a:latin typeface="+mn-lt"/>
                          <a:ea typeface="+mn-ea"/>
                          <a:cs typeface="+mn-cs"/>
                        </a:rPr>
                        <a:t> utvärderare 	</a:t>
                      </a:r>
                    </a:p>
                  </a:txBody>
                  <a:tcPr>
                    <a:solidFill>
                      <a:srgbClr val="CDCDE6"/>
                    </a:solidFill>
                  </a:tcPr>
                </a:tc>
              </a:tr>
              <a:tr h="370840">
                <a:tc>
                  <a:txBody>
                    <a:bodyPr/>
                    <a:lstStyle/>
                    <a:p>
                      <a:endParaRPr lang="sv-SE" sz="1800" kern="1200" baseline="0" dirty="0" smtClean="0">
                        <a:solidFill>
                          <a:srgbClr val="2C2C2C"/>
                        </a:solidFill>
                        <a:latin typeface="+mn-lt"/>
                        <a:ea typeface="+mn-ea"/>
                        <a:cs typeface="+mn-cs"/>
                      </a:endParaRPr>
                    </a:p>
                    <a:p>
                      <a:r>
                        <a:rPr lang="sv-SE" sz="1800" dirty="0" smtClean="0">
                          <a:solidFill>
                            <a:srgbClr val="2C2C2C"/>
                          </a:solidFill>
                        </a:rPr>
                        <a:t>Ansvarar för </a:t>
                      </a:r>
                      <a:br>
                        <a:rPr lang="sv-SE" sz="1800" dirty="0" smtClean="0">
                          <a:solidFill>
                            <a:srgbClr val="2C2C2C"/>
                          </a:solidFill>
                        </a:rPr>
                      </a:br>
                      <a:r>
                        <a:rPr lang="sv-SE" sz="1800" dirty="0" smtClean="0">
                          <a:solidFill>
                            <a:srgbClr val="2C2C2C"/>
                          </a:solidFill>
                        </a:rPr>
                        <a:t>verksamheten, dess mål och därmed förknippade risker </a:t>
                      </a:r>
                    </a:p>
                    <a:p>
                      <a:endParaRPr lang="sv-SE" sz="1800" dirty="0">
                        <a:solidFill>
                          <a:srgbClr val="2C2C2C"/>
                        </a:solidFill>
                      </a:endParaRPr>
                    </a:p>
                  </a:txBody>
                  <a:tcPr>
                    <a:solidFill>
                      <a:srgbClr val="E8E8F3"/>
                    </a:solidFill>
                  </a:tcPr>
                </a:tc>
                <a:tc>
                  <a:txBody>
                    <a:bodyPr/>
                    <a:lstStyle/>
                    <a:p>
                      <a:endParaRPr lang="sv-SE" sz="1800" kern="1200" baseline="0" dirty="0" smtClean="0">
                        <a:solidFill>
                          <a:srgbClr val="2C2C2C"/>
                        </a:solidFill>
                        <a:latin typeface="+mn-lt"/>
                        <a:ea typeface="+mn-ea"/>
                        <a:cs typeface="+mn-cs"/>
                      </a:endParaRPr>
                    </a:p>
                    <a:p>
                      <a:r>
                        <a:rPr lang="sv-SE" sz="1800" kern="1200" baseline="0" dirty="0" smtClean="0">
                          <a:solidFill>
                            <a:srgbClr val="2C2C2C"/>
                          </a:solidFill>
                          <a:latin typeface="+mn-lt"/>
                          <a:ea typeface="+mn-ea"/>
                          <a:cs typeface="+mn-cs"/>
                        </a:rPr>
                        <a:t>Ansvarar för att upprätta policys och ramverk, stödjer riskbedömning och uppföljning (övervakande)</a:t>
                      </a:r>
                    </a:p>
                  </a:txBody>
                  <a:tcPr>
                    <a:solidFill>
                      <a:srgbClr val="E8E8F3"/>
                    </a:solidFill>
                  </a:tcPr>
                </a:tc>
                <a:tc>
                  <a:txBody>
                    <a:bodyPr/>
                    <a:lstStyle/>
                    <a:p>
                      <a:endParaRPr lang="sv-SE" sz="1800" kern="1200" baseline="0" dirty="0" smtClean="0">
                        <a:solidFill>
                          <a:srgbClr val="2C2C2C"/>
                        </a:solidFill>
                        <a:latin typeface="+mn-lt"/>
                        <a:ea typeface="+mn-ea"/>
                        <a:cs typeface="+mn-cs"/>
                      </a:endParaRPr>
                    </a:p>
                    <a:p>
                      <a:r>
                        <a:rPr lang="sv-SE" sz="1800" kern="1200" baseline="0" dirty="0" smtClean="0">
                          <a:solidFill>
                            <a:srgbClr val="2C2C2C"/>
                          </a:solidFill>
                          <a:latin typeface="+mn-lt"/>
                          <a:ea typeface="+mn-ea"/>
                          <a:cs typeface="+mn-cs"/>
                        </a:rPr>
                        <a:t>Utvärderar effektivitet och kvalitet av den interna styrningen och kontrollen</a:t>
                      </a:r>
                    </a:p>
                    <a:p>
                      <a:r>
                        <a:rPr lang="sv-SE" sz="1800" kern="1200" baseline="0" dirty="0" smtClean="0">
                          <a:solidFill>
                            <a:srgbClr val="2C2C2C"/>
                          </a:solidFill>
                          <a:latin typeface="+mn-lt"/>
                          <a:ea typeface="+mn-ea"/>
                          <a:cs typeface="+mn-cs"/>
                        </a:rPr>
                        <a:t>	</a:t>
                      </a:r>
                    </a:p>
                  </a:txBody>
                  <a:tcPr>
                    <a:solidFill>
                      <a:srgbClr val="E8E8F3"/>
                    </a:solidFill>
                  </a:tcPr>
                </a:tc>
              </a:tr>
            </a:tbl>
          </a:graphicData>
        </a:graphic>
      </p:graphicFrame>
      <p:graphicFrame>
        <p:nvGraphicFramePr>
          <p:cNvPr id="7" name="Tabell 6"/>
          <p:cNvGraphicFramePr>
            <a:graphicFrameLocks noGrp="1"/>
          </p:cNvGraphicFramePr>
          <p:nvPr/>
        </p:nvGraphicFramePr>
        <p:xfrm>
          <a:off x="251520" y="4725144"/>
          <a:ext cx="5400600" cy="1112520"/>
        </p:xfrm>
        <a:graphic>
          <a:graphicData uri="http://schemas.openxmlformats.org/drawingml/2006/table">
            <a:tbl>
              <a:tblPr firstRow="1" bandRow="1">
                <a:tableStyleId>{5C22544A-7EE6-4342-B048-85BDC9FD1C3A}</a:tableStyleId>
              </a:tblPr>
              <a:tblGrid>
                <a:gridCol w="5400600"/>
              </a:tblGrid>
              <a:tr h="370840">
                <a:tc>
                  <a:txBody>
                    <a:bodyPr/>
                    <a:lstStyle/>
                    <a:p>
                      <a:r>
                        <a:rPr lang="sv-SE" dirty="0" smtClean="0"/>
                        <a:t>4:e linjen</a:t>
                      </a:r>
                      <a:endParaRPr lang="sv-SE" dirty="0"/>
                    </a:p>
                  </a:txBody>
                  <a:tcPr>
                    <a:solidFill>
                      <a:srgbClr val="FFC000"/>
                    </a:solidFill>
                  </a:tcPr>
                </a:tc>
              </a:tr>
              <a:tr h="370840">
                <a:tc>
                  <a:txBody>
                    <a:bodyPr/>
                    <a:lstStyle/>
                    <a:p>
                      <a:r>
                        <a:rPr lang="sv-SE" sz="1800" kern="1200" baseline="0" dirty="0" smtClean="0">
                          <a:solidFill>
                            <a:srgbClr val="2C2C2C"/>
                          </a:solidFill>
                          <a:latin typeface="+mn-lt"/>
                          <a:ea typeface="+mn-ea"/>
                          <a:cs typeface="+mn-cs"/>
                        </a:rPr>
                        <a:t>Oberoende </a:t>
                      </a:r>
                      <a:r>
                        <a:rPr lang="sv-SE" sz="1800" u="sng" kern="1200" baseline="0" dirty="0" smtClean="0">
                          <a:solidFill>
                            <a:srgbClr val="2C2C2C"/>
                          </a:solidFill>
                          <a:latin typeface="+mn-lt"/>
                          <a:ea typeface="+mn-ea"/>
                          <a:cs typeface="+mn-cs"/>
                        </a:rPr>
                        <a:t>extern</a:t>
                      </a:r>
                      <a:r>
                        <a:rPr lang="sv-SE" sz="1800" kern="1200" baseline="0" dirty="0" smtClean="0">
                          <a:solidFill>
                            <a:srgbClr val="2C2C2C"/>
                          </a:solidFill>
                          <a:latin typeface="+mn-lt"/>
                          <a:ea typeface="+mn-ea"/>
                          <a:cs typeface="+mn-cs"/>
                        </a:rPr>
                        <a:t> utvärderare, t ex revisionen</a:t>
                      </a:r>
                    </a:p>
                  </a:txBody>
                  <a:tcPr>
                    <a:solidFill>
                      <a:srgbClr val="CDCDE6"/>
                    </a:solidFill>
                  </a:tcPr>
                </a:tc>
              </a:tr>
              <a:tr h="370840">
                <a:tc>
                  <a:txBody>
                    <a:bodyPr/>
                    <a:lstStyle/>
                    <a:p>
                      <a:r>
                        <a:rPr lang="sv-SE" sz="1800" kern="1200" baseline="0" dirty="0" smtClean="0">
                          <a:solidFill>
                            <a:srgbClr val="2C2C2C"/>
                          </a:solidFill>
                          <a:latin typeface="+mn-lt"/>
                          <a:ea typeface="+mn-ea"/>
                          <a:cs typeface="+mn-cs"/>
                        </a:rPr>
                        <a:t>Upptäcker fel, kan förhindra framtida fel </a:t>
                      </a:r>
                      <a:endParaRPr lang="sv-SE" dirty="0">
                        <a:solidFill>
                          <a:srgbClr val="2C2C2C"/>
                        </a:solidFill>
                      </a:endParaRPr>
                    </a:p>
                  </a:txBody>
                  <a:tcPr>
                    <a:solidFill>
                      <a:srgbClr val="E8E8F3"/>
                    </a:solidFill>
                  </a:tcPr>
                </a:tc>
              </a:tr>
            </a:tbl>
          </a:graphicData>
        </a:graphic>
      </p:graphicFrame>
    </p:spTree>
  </p:cSld>
  <p:clrMapOvr>
    <a:masterClrMapping/>
  </p:clrMapOvr>
  <p:transition spd="med">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Den interna kontrollens…</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solidFill>
                  <a:prstClr val="white"/>
                </a:solidFill>
              </a:rPr>
              <a:pPr/>
              <a:t>77</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sv-SE" smtClean="0">
                <a:solidFill>
                  <a:prstClr val="white"/>
                </a:solidFill>
              </a:rPr>
              <a:t>HÅLLBAR STAD - ÖPPEN FÖR VÄRLDEN</a:t>
            </a:r>
            <a:endParaRPr lang="en-GB" dirty="0">
              <a:solidFill>
                <a:prstClr val="white"/>
              </a:solidFill>
            </a:endParaRPr>
          </a:p>
        </p:txBody>
      </p:sp>
      <p:sp>
        <p:nvSpPr>
          <p:cNvPr id="5" name="Platshållare för text 4"/>
          <p:cNvSpPr>
            <a:spLocks noGrp="1"/>
          </p:cNvSpPr>
          <p:nvPr>
            <p:ph type="body" sz="quarter" idx="13"/>
          </p:nvPr>
        </p:nvSpPr>
        <p:spPr>
          <a:xfrm>
            <a:off x="522004" y="1440000"/>
            <a:ext cx="4141437" cy="4694400"/>
          </a:xfrm>
        </p:spPr>
        <p:txBody>
          <a:bodyPr/>
          <a:lstStyle/>
          <a:p>
            <a:pPr marL="0" indent="0">
              <a:buNone/>
            </a:pPr>
            <a:endParaRPr lang="sv-SE" dirty="0" smtClean="0"/>
          </a:p>
          <a:p>
            <a:pPr marL="0" indent="0">
              <a:buNone/>
            </a:pPr>
            <a:endParaRPr lang="sv-SE" dirty="0" smtClean="0"/>
          </a:p>
          <a:p>
            <a:pPr marL="0" indent="0">
              <a:buNone/>
            </a:pPr>
            <a:r>
              <a:rPr lang="sv-SE" sz="2800" b="1" dirty="0" smtClean="0">
                <a:solidFill>
                  <a:schemeClr val="accent5"/>
                </a:solidFill>
              </a:rPr>
              <a:t>…syfte </a:t>
            </a:r>
            <a:r>
              <a:rPr lang="sv-SE" dirty="0" smtClean="0"/>
              <a:t>är att bidra till att ändamålsenligheten i verksamheten stärks och att den bedrivs effektivt och säkert med medborgarnas bästa för ögonen (En god ekonomisk hushållning)</a:t>
            </a:r>
            <a:endParaRPr lang="sv-SE" dirty="0"/>
          </a:p>
        </p:txBody>
      </p:sp>
      <p:pic>
        <p:nvPicPr>
          <p:cNvPr id="8196" name="Picture 4" descr="Bildresultat för effektiv verksamhet"/>
          <p:cNvPicPr>
            <a:picLocks noChangeAspect="1" noChangeArrowheads="1"/>
          </p:cNvPicPr>
          <p:nvPr/>
        </p:nvPicPr>
        <p:blipFill>
          <a:blip r:embed="rId3"/>
          <a:srcRect/>
          <a:stretch>
            <a:fillRect/>
          </a:stretch>
        </p:blipFill>
        <p:spPr bwMode="auto">
          <a:xfrm rot="16200000">
            <a:off x="4647648" y="2126705"/>
            <a:ext cx="4352544" cy="2960371"/>
          </a:xfrm>
          <a:prstGeom prst="rect">
            <a:avLst/>
          </a:prstGeom>
          <a:noFill/>
        </p:spPr>
      </p:pic>
    </p:spTree>
  </p:cSld>
  <p:clrMapOvr>
    <a:masterClrMapping/>
  </p:clrMapOvr>
  <p:transition spd="med">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Den interna kontrollens…</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solidFill>
                  <a:prstClr val="white"/>
                </a:solidFill>
              </a:rPr>
              <a:pPr/>
              <a:t>78</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sv-SE" smtClean="0">
                <a:solidFill>
                  <a:prstClr val="white"/>
                </a:solidFill>
              </a:rPr>
              <a:t>HÅLLBAR STAD - ÖPPEN FÖR VÄRLDEN</a:t>
            </a:r>
            <a:endParaRPr lang="en-GB" dirty="0">
              <a:solidFill>
                <a:prstClr val="white"/>
              </a:solidFill>
            </a:endParaRPr>
          </a:p>
        </p:txBody>
      </p:sp>
      <p:sp>
        <p:nvSpPr>
          <p:cNvPr id="5" name="Platshållare för text 4"/>
          <p:cNvSpPr>
            <a:spLocks noGrp="1"/>
          </p:cNvSpPr>
          <p:nvPr>
            <p:ph type="body" sz="quarter" idx="13"/>
          </p:nvPr>
        </p:nvSpPr>
        <p:spPr>
          <a:xfrm>
            <a:off x="261259" y="1257118"/>
            <a:ext cx="4885508" cy="4694400"/>
          </a:xfrm>
        </p:spPr>
        <p:txBody>
          <a:bodyPr/>
          <a:lstStyle/>
          <a:p>
            <a:pPr>
              <a:buNone/>
            </a:pPr>
            <a:r>
              <a:rPr lang="sv-SE" sz="2800" b="1" dirty="0" smtClean="0">
                <a:solidFill>
                  <a:srgbClr val="0070C0"/>
                </a:solidFill>
              </a:rPr>
              <a:t>…utformning </a:t>
            </a:r>
            <a:r>
              <a:rPr lang="sv-SE" dirty="0" smtClean="0"/>
              <a:t>(dvs. kontrollsystemet) måste anpassas efter verksamhetens art, omfattning, utrustning, personalresurser m.m. Vidare måste en avvägning alltid göras mellan kostnaden för kontrollen och betydelsen av de eventuella fel och brister som kontrollen avser att eliminera.</a:t>
            </a:r>
          </a:p>
          <a:p>
            <a:pPr marL="182563" indent="0">
              <a:buNone/>
            </a:pPr>
            <a:r>
              <a:rPr lang="sv-SE" dirty="0" smtClean="0"/>
              <a:t>Ett intern kontrollsystem som är anpassat till alla rutiner och organisationslösningar finns inte. Förutsättningarna för den interna kontrollen förändras fortlöpande varför kontinuerlig utvärdering och förändring av rutiner måste ske</a:t>
            </a:r>
          </a:p>
          <a:p>
            <a:endParaRPr lang="sv-SE" dirty="0"/>
          </a:p>
        </p:txBody>
      </p:sp>
      <p:pic>
        <p:nvPicPr>
          <p:cNvPr id="6146" name="Picture 2" descr="https://intranat.goteborg.se/wps/wcm/connect/078ff5a9-4a23-4d14-95f7-7d246846c677/genomf%C3%B6ra2.png?MOD=AJPERES&amp;CACHEID=078ff5a9-4a23-4d14-95f7-7d246846c677"/>
          <p:cNvPicPr>
            <a:picLocks noChangeAspect="1" noChangeArrowheads="1"/>
          </p:cNvPicPr>
          <p:nvPr/>
        </p:nvPicPr>
        <p:blipFill>
          <a:blip r:embed="rId3"/>
          <a:srcRect/>
          <a:stretch>
            <a:fillRect/>
          </a:stretch>
        </p:blipFill>
        <p:spPr bwMode="auto">
          <a:xfrm>
            <a:off x="5261572" y="2655346"/>
            <a:ext cx="3685669" cy="2008097"/>
          </a:xfrm>
          <a:prstGeom prst="rect">
            <a:avLst/>
          </a:prstGeom>
          <a:noFill/>
        </p:spPr>
      </p:pic>
    </p:spTree>
  </p:cSld>
  <p:clrMapOvr>
    <a:masterClrMapping/>
  </p:clrMapOvr>
  <p:transition spd="med">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sp>
        <p:nvSpPr>
          <p:cNvPr id="5" name="Platshållare för text 4"/>
          <p:cNvSpPr>
            <a:spLocks noGrp="1"/>
          </p:cNvSpPr>
          <p:nvPr>
            <p:ph type="body" sz="quarter" idx="13"/>
          </p:nvPr>
        </p:nvSpPr>
        <p:spPr/>
        <p:txBody>
          <a:bodyPr/>
          <a:lstStyle/>
          <a:p>
            <a:pPr lvl="1"/>
            <a:r>
              <a:rPr lang="sv-SE" sz="2400" dirty="0" smtClean="0"/>
              <a:t>att kontrollen är </a:t>
            </a:r>
            <a:r>
              <a:rPr lang="sv-SE" sz="2800" b="1" dirty="0" smtClean="0">
                <a:solidFill>
                  <a:srgbClr val="0070C0"/>
                </a:solidFill>
              </a:rPr>
              <a:t>aktiv och ändamålsenlig</a:t>
            </a:r>
            <a:r>
              <a:rPr lang="sv-SE" sz="2400" dirty="0" smtClean="0"/>
              <a:t>, dvs. att den förebygger, upptäcker och åtgärdar</a:t>
            </a:r>
          </a:p>
          <a:p>
            <a:pPr lvl="1"/>
            <a:r>
              <a:rPr lang="sv-SE" sz="2400" dirty="0" smtClean="0"/>
              <a:t>att arbetet med den interna kontrollen är </a:t>
            </a:r>
            <a:r>
              <a:rPr lang="sv-SE" sz="2800" b="1" dirty="0" smtClean="0">
                <a:solidFill>
                  <a:srgbClr val="0070C0"/>
                </a:solidFill>
              </a:rPr>
              <a:t>strukturerad samt integrerad i organisation</a:t>
            </a:r>
            <a:r>
              <a:rPr lang="sv-SE" sz="2400" dirty="0" smtClean="0"/>
              <a:t>, system och det löpande arbetet. </a:t>
            </a:r>
          </a:p>
          <a:p>
            <a:pPr lvl="1"/>
            <a:r>
              <a:rPr lang="sv-SE" sz="2400" dirty="0" smtClean="0"/>
              <a:t>att nämndernas </a:t>
            </a:r>
            <a:r>
              <a:rPr lang="sv-SE" sz="2800" b="1" dirty="0" smtClean="0">
                <a:solidFill>
                  <a:srgbClr val="0070C0"/>
                </a:solidFill>
              </a:rPr>
              <a:t>riskanalys är centrala </a:t>
            </a:r>
            <a:r>
              <a:rPr lang="sv-SE" sz="2400" dirty="0" smtClean="0"/>
              <a:t>i det interna kontrollsystemet. </a:t>
            </a:r>
          </a:p>
          <a:p>
            <a:pPr lvl="1"/>
            <a:r>
              <a:rPr lang="sv-SE" sz="2400" dirty="0" smtClean="0"/>
              <a:t>att kontrollsystemet utformas utifrån en </a:t>
            </a:r>
            <a:r>
              <a:rPr lang="sv-SE" sz="2800" b="1" dirty="0" smtClean="0">
                <a:solidFill>
                  <a:srgbClr val="0070C0"/>
                </a:solidFill>
              </a:rPr>
              <a:t>helhetssyn </a:t>
            </a:r>
            <a:r>
              <a:rPr lang="sv-SE" sz="2400" dirty="0" smtClean="0"/>
              <a:t>på den kommunala verksamheten</a:t>
            </a:r>
          </a:p>
          <a:p>
            <a:pPr marL="0" indent="0">
              <a:buNone/>
            </a:pPr>
            <a:r>
              <a:rPr lang="sv-SE" sz="1600" dirty="0" smtClean="0"/>
              <a:t>Ur </a:t>
            </a:r>
            <a:r>
              <a:rPr lang="sv-SE" sz="1600" i="1" dirty="0" smtClean="0"/>
              <a:t>”God revisionssed” </a:t>
            </a:r>
            <a:r>
              <a:rPr lang="sv-SE" sz="1600" dirty="0" smtClean="0"/>
              <a:t>(SKL 2014)</a:t>
            </a:r>
          </a:p>
          <a:p>
            <a:endParaRPr lang="sv-SE" sz="2400" dirty="0"/>
          </a:p>
        </p:txBody>
      </p:sp>
      <p:sp>
        <p:nvSpPr>
          <p:cNvPr id="6" name="Rubrik 1"/>
          <p:cNvSpPr>
            <a:spLocks noGrp="1"/>
          </p:cNvSpPr>
          <p:nvPr>
            <p:ph type="title"/>
          </p:nvPr>
        </p:nvSpPr>
        <p:spPr>
          <a:xfrm>
            <a:off x="522000" y="475706"/>
            <a:ext cx="6738950" cy="695069"/>
          </a:xfrm>
        </p:spPr>
        <p:txBody>
          <a:bodyPr/>
          <a:lstStyle/>
          <a:p>
            <a:r>
              <a:rPr lang="sv-SE" dirty="0" smtClean="0"/>
              <a:t>Tillräcklig intern kontroll innebär …</a:t>
            </a:r>
            <a:endParaRPr lang="sv-SE"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descr="politiska_viljan.png"/>
          <p:cNvPicPr>
            <a:picLocks noGrp="1" noChangeAspect="1"/>
          </p:cNvPicPr>
          <p:nvPr>
            <p:ph sz="quarter" idx="13"/>
          </p:nvPr>
        </p:nvPicPr>
        <p:blipFill>
          <a:blip r:embed="rId3"/>
          <a:stretch>
            <a:fillRect/>
          </a:stretch>
        </p:blipFill>
        <p:spPr>
          <a:xfrm>
            <a:off x="485278" y="2508409"/>
            <a:ext cx="4752381" cy="2542857"/>
          </a:xfrm>
        </p:spPr>
      </p:pic>
      <p:sp>
        <p:nvSpPr>
          <p:cNvPr id="4" name="Platshållare för bildnummer 3"/>
          <p:cNvSpPr>
            <a:spLocks noGrp="1"/>
          </p:cNvSpPr>
          <p:nvPr>
            <p:ph type="sldNum" sz="quarter" idx="11"/>
          </p:nvPr>
        </p:nvSpPr>
        <p:spPr/>
        <p:txBody>
          <a:bodyPr/>
          <a:lstStyle/>
          <a:p>
            <a:fld id="{CCB980A4-8073-2E47-BD49-CDC58DACAC28}" type="slidenum">
              <a:rPr lang="sv-SE" smtClean="0"/>
              <a:pPr/>
              <a:t>8</a:t>
            </a:fld>
            <a:endParaRPr lang="sv-SE" dirty="0"/>
          </a:p>
        </p:txBody>
      </p:sp>
      <p:sp>
        <p:nvSpPr>
          <p:cNvPr id="15" name="Platshållare för text 14"/>
          <p:cNvSpPr>
            <a:spLocks noGrp="1"/>
          </p:cNvSpPr>
          <p:nvPr>
            <p:ph type="body" sz="quarter" idx="14"/>
          </p:nvPr>
        </p:nvSpPr>
        <p:spPr/>
        <p:txBody>
          <a:bodyPr/>
          <a:lstStyle/>
          <a:p>
            <a:endParaRPr lang="sv-SE"/>
          </a:p>
        </p:txBody>
      </p:sp>
      <p:sp>
        <p:nvSpPr>
          <p:cNvPr id="6" name="Rubrik 5"/>
          <p:cNvSpPr>
            <a:spLocks noGrp="1"/>
          </p:cNvSpPr>
          <p:nvPr>
            <p:ph type="title"/>
          </p:nvPr>
        </p:nvSpPr>
        <p:spPr/>
        <p:txBody>
          <a:bodyPr/>
          <a:lstStyle/>
          <a:p>
            <a:r>
              <a:rPr lang="sv-SE" smtClean="0"/>
              <a:t>Den politiska viljan</a:t>
            </a:r>
            <a:endParaRPr lang="sv-SE" dirty="0"/>
          </a:p>
        </p:txBody>
      </p:sp>
      <p:sp>
        <p:nvSpPr>
          <p:cNvPr id="23" name="Rektangel 22"/>
          <p:cNvSpPr/>
          <p:nvPr/>
        </p:nvSpPr>
        <p:spPr>
          <a:xfrm>
            <a:off x="222975" y="1503470"/>
            <a:ext cx="8706536" cy="4660265"/>
          </a:xfrm>
          <a:prstGeom prst="rect">
            <a:avLst/>
          </a:prstGeom>
          <a:solidFill>
            <a:srgbClr val="00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grpSp>
        <p:nvGrpSpPr>
          <p:cNvPr id="2" name="Grupp 17"/>
          <p:cNvGrpSpPr/>
          <p:nvPr/>
        </p:nvGrpSpPr>
        <p:grpSpPr>
          <a:xfrm>
            <a:off x="432529" y="3238571"/>
            <a:ext cx="8597171" cy="905529"/>
            <a:chOff x="432529" y="3238571"/>
            <a:chExt cx="8597171" cy="905529"/>
          </a:xfrm>
        </p:grpSpPr>
        <p:sp>
          <p:nvSpPr>
            <p:cNvPr id="13" name="textruta 12">
              <a:hlinkClick r:id="rId4" action="ppaction://hlinksldjump"/>
            </p:cNvPr>
            <p:cNvSpPr txBox="1"/>
            <p:nvPr/>
          </p:nvSpPr>
          <p:spPr>
            <a:xfrm>
              <a:off x="432529" y="3386054"/>
              <a:ext cx="8597171" cy="738664"/>
            </a:xfrm>
            <a:prstGeom prst="rect">
              <a:avLst/>
            </a:prstGeom>
            <a:noFill/>
          </p:spPr>
          <p:txBody>
            <a:bodyPr wrap="square" rtlCol="0">
              <a:spAutoFit/>
            </a:bodyPr>
            <a:lstStyle/>
            <a:p>
              <a:r>
                <a:rPr lang="sv-SE" sz="4200" b="1" dirty="0" smtClean="0">
                  <a:solidFill>
                    <a:schemeClr val="bg1"/>
                  </a:solidFill>
                  <a:latin typeface="Arial" panose="020B0604020202020204" pitchFamily="34" charset="0"/>
                  <a:cs typeface="Arial" panose="020B0604020202020204" pitchFamily="34" charset="0"/>
                </a:rPr>
                <a:t>Vad vi får till oss</a:t>
              </a:r>
              <a:endParaRPr lang="sv-SE" sz="4200" b="1" dirty="0">
                <a:solidFill>
                  <a:schemeClr val="bg1"/>
                </a:solidFill>
                <a:latin typeface="Arial" panose="020B0604020202020204" pitchFamily="34" charset="0"/>
                <a:cs typeface="Arial" panose="020B0604020202020204" pitchFamily="34" charset="0"/>
              </a:endParaRPr>
            </a:p>
          </p:txBody>
        </p:sp>
        <p:graphicFrame>
          <p:nvGraphicFramePr>
            <p:cNvPr id="17" name="Diagram 16"/>
            <p:cNvGraphicFramePr/>
            <p:nvPr/>
          </p:nvGraphicFramePr>
          <p:xfrm>
            <a:off x="4851239" y="3238571"/>
            <a:ext cx="915012" cy="9055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sp>
        <p:nvSpPr>
          <p:cNvPr id="20" name="textruta 19"/>
          <p:cNvSpPr txBox="1"/>
          <p:nvPr/>
        </p:nvSpPr>
        <p:spPr>
          <a:xfrm>
            <a:off x="447809" y="4425232"/>
            <a:ext cx="8597171" cy="1477328"/>
          </a:xfrm>
          <a:prstGeom prst="rect">
            <a:avLst/>
          </a:prstGeom>
          <a:noFill/>
          <a:ln>
            <a:noFill/>
          </a:ln>
        </p:spPr>
        <p:txBody>
          <a:bodyPr wrap="square" rtlCol="0">
            <a:spAutoFit/>
          </a:bodyPr>
          <a:lstStyle/>
          <a:p>
            <a:r>
              <a:rPr lang="sv-SE" sz="4200" b="1" dirty="0" smtClean="0">
                <a:solidFill>
                  <a:schemeClr val="bg1"/>
                </a:solidFill>
                <a:latin typeface="Arial" panose="020B0604020202020204" pitchFamily="34" charset="0"/>
                <a:cs typeface="Arial" panose="020B0604020202020204" pitchFamily="34" charset="0"/>
              </a:rPr>
              <a:t>Hur vi omsätter den</a:t>
            </a:r>
            <a:endParaRPr lang="sv-SE" sz="4200" b="1" dirty="0">
              <a:solidFill>
                <a:schemeClr val="bg1"/>
              </a:solidFill>
              <a:latin typeface="Arial" panose="020B0604020202020204" pitchFamily="34" charset="0"/>
              <a:cs typeface="Arial" panose="020B0604020202020204" pitchFamily="34" charset="0"/>
            </a:endParaRPr>
          </a:p>
          <a:p>
            <a:pPr lvl="0"/>
            <a:r>
              <a:rPr lang="sv-SE" sz="1600" b="1" dirty="0" smtClean="0">
                <a:solidFill>
                  <a:schemeClr val="bg1"/>
                </a:solidFill>
              </a:rPr>
              <a:t>Arbetsformer präglade av målstyrning</a:t>
            </a:r>
          </a:p>
          <a:p>
            <a:pPr lvl="0"/>
            <a:r>
              <a:rPr lang="sv-SE" sz="1600" b="1" dirty="0" smtClean="0">
                <a:solidFill>
                  <a:schemeClr val="bg1"/>
                </a:solidFill>
              </a:rPr>
              <a:t>Nämnder och styrelser värderar och konkretiserar mål och uppdrag </a:t>
            </a:r>
          </a:p>
          <a:p>
            <a:pPr lvl="0"/>
            <a:r>
              <a:rPr lang="sv-SE" sz="1600" b="1" dirty="0" smtClean="0">
                <a:solidFill>
                  <a:schemeClr val="bg1"/>
                </a:solidFill>
              </a:rPr>
              <a:t>Tillämpar gemensam systematik </a:t>
            </a:r>
          </a:p>
        </p:txBody>
      </p:sp>
      <p:sp>
        <p:nvSpPr>
          <p:cNvPr id="10" name="textruta 9"/>
          <p:cNvSpPr txBox="1"/>
          <p:nvPr/>
        </p:nvSpPr>
        <p:spPr>
          <a:xfrm>
            <a:off x="437399" y="1641053"/>
            <a:ext cx="8373231" cy="1723549"/>
          </a:xfrm>
          <a:prstGeom prst="rect">
            <a:avLst/>
          </a:prstGeom>
          <a:noFill/>
        </p:spPr>
        <p:txBody>
          <a:bodyPr wrap="square" rtlCol="0">
            <a:spAutoFit/>
          </a:bodyPr>
          <a:lstStyle/>
          <a:p>
            <a:r>
              <a:rPr lang="sv-SE" sz="4200" b="1" dirty="0" smtClean="0">
                <a:solidFill>
                  <a:schemeClr val="bg1"/>
                </a:solidFill>
                <a:latin typeface="Arial" panose="020B0604020202020204" pitchFamily="34" charset="0"/>
                <a:cs typeface="Arial" panose="020B0604020202020204" pitchFamily="34" charset="0"/>
              </a:rPr>
              <a:t>Varför vi har den ordning vi har</a:t>
            </a:r>
            <a:endParaRPr lang="sv-SE" sz="4200" b="1" dirty="0">
              <a:solidFill>
                <a:schemeClr val="bg1"/>
              </a:solidFill>
              <a:latin typeface="Arial" panose="020B0604020202020204" pitchFamily="34" charset="0"/>
              <a:cs typeface="Arial" panose="020B0604020202020204" pitchFamily="34" charset="0"/>
            </a:endParaRPr>
          </a:p>
          <a:p>
            <a:pPr lvl="0"/>
            <a:r>
              <a:rPr lang="sv-SE" sz="1600" b="1" dirty="0" smtClean="0">
                <a:solidFill>
                  <a:schemeClr val="bg1"/>
                </a:solidFill>
              </a:rPr>
              <a:t>Kommunerna själva beslutar om sina angelägenheter - göteborgarnas röst förvaltas av de folkvalda politikerna i kommunfullmäktige</a:t>
            </a:r>
          </a:p>
          <a:p>
            <a:r>
              <a:rPr lang="sv-SE" sz="1600" b="1" dirty="0" smtClean="0">
                <a:solidFill>
                  <a:schemeClr val="bg1"/>
                </a:solidFill>
              </a:rPr>
              <a:t>Vår ordning hjälper oss att omsätta den politiska viljan </a:t>
            </a:r>
          </a:p>
          <a:p>
            <a:r>
              <a:rPr lang="sv-SE" sz="1600" b="1" dirty="0" smtClean="0">
                <a:solidFill>
                  <a:schemeClr val="bg1"/>
                </a:solidFill>
              </a:rPr>
              <a:t>till god verksamhet för våra invånare, brukare och kunder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0" grpId="0"/>
      <p:bldP spid="1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80339" y="2868398"/>
            <a:ext cx="5486252" cy="985563"/>
          </a:xfrm>
        </p:spPr>
        <p:txBody>
          <a:bodyPr anchor="ctr"/>
          <a:lstStyle/>
          <a:p>
            <a:r>
              <a:rPr lang="sv-SE" sz="4000" dirty="0" smtClean="0"/>
              <a:t>Varför ska vi jobba med riskhantering och intern kontroll?</a:t>
            </a:r>
            <a:endParaRPr lang="sv-SE" sz="4000" dirty="0"/>
          </a:p>
        </p:txBody>
      </p:sp>
    </p:spTree>
  </p:cSld>
  <p:clrMapOvr>
    <a:masterClrMapping/>
  </p:clrMapOvr>
  <p:transition spd="med">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Varför ska vi jobba med riskhantering och intern kontroll?</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81</a:t>
            </a:fld>
            <a:endParaRPr lang="sv-SE" dirty="0">
              <a:solidFill>
                <a:prstClr val="white"/>
              </a:solidFill>
            </a:endParaRPr>
          </a:p>
        </p:txBody>
      </p:sp>
      <p:sp>
        <p:nvSpPr>
          <p:cNvPr id="5" name="Platshållare för text 4"/>
          <p:cNvSpPr>
            <a:spLocks noGrp="1"/>
          </p:cNvSpPr>
          <p:nvPr>
            <p:ph type="body" sz="quarter" idx="13"/>
          </p:nvPr>
        </p:nvSpPr>
        <p:spPr>
          <a:xfrm>
            <a:off x="296883" y="1725000"/>
            <a:ext cx="4967448" cy="4694400"/>
          </a:xfrm>
        </p:spPr>
        <p:txBody>
          <a:bodyPr/>
          <a:lstStyle/>
          <a:p>
            <a:pPr lvl="1">
              <a:buFont typeface="Arial" pitchFamily="34" charset="0"/>
              <a:buChar char="•"/>
            </a:pPr>
            <a:r>
              <a:rPr lang="sv-SE" sz="2400" dirty="0" smtClean="0"/>
              <a:t>Säkerställer/förbättrar verksamhetens förmåga att utföra sitt uppdrag och leverera ett bra resultat med hög kvalitet</a:t>
            </a:r>
          </a:p>
          <a:p>
            <a:pPr lvl="1">
              <a:buFont typeface="Arial" pitchFamily="34" charset="0"/>
              <a:buChar char="•"/>
            </a:pPr>
            <a:r>
              <a:rPr lang="sv-SE" sz="2400" dirty="0" smtClean="0"/>
              <a:t>Säkerställer en rättvisande rapportering och regelefterlevnad</a:t>
            </a:r>
          </a:p>
          <a:p>
            <a:pPr lvl="1">
              <a:buFont typeface="Arial" pitchFamily="34" charset="0"/>
              <a:buChar char="•"/>
            </a:pPr>
            <a:r>
              <a:rPr lang="sv-SE" sz="2400" dirty="0" smtClean="0"/>
              <a:t>Stärker förtroendekapitalet </a:t>
            </a:r>
          </a:p>
          <a:p>
            <a:pPr lvl="1">
              <a:buFont typeface="Arial" pitchFamily="34" charset="0"/>
              <a:buChar char="•"/>
            </a:pPr>
            <a:r>
              <a:rPr lang="sv-SE" sz="2400" dirty="0" smtClean="0"/>
              <a:t>Skyddar budget, resultat och balansräkning mot oönskade kostnader/värdeminskning.</a:t>
            </a:r>
          </a:p>
          <a:p>
            <a:pPr>
              <a:buFont typeface="Arial" pitchFamily="34" charset="0"/>
              <a:buChar char="•"/>
            </a:pPr>
            <a:endParaRPr lang="sv-SE" dirty="0"/>
          </a:p>
        </p:txBody>
      </p:sp>
      <p:sp>
        <p:nvSpPr>
          <p:cNvPr id="6" name="Platshållare för sidfot 5"/>
          <p:cNvSpPr>
            <a:spLocks noGrp="1"/>
          </p:cNvSpPr>
          <p:nvPr>
            <p:ph type="ftr" sz="quarter" idx="15"/>
          </p:nvPr>
        </p:nvSpPr>
        <p:spPr/>
        <p:txBody>
          <a:bodyPr/>
          <a:lstStyle/>
          <a:p>
            <a:r>
              <a:rPr lang="sv-SE" smtClean="0">
                <a:solidFill>
                  <a:prstClr val="white"/>
                </a:solidFill>
              </a:rPr>
              <a:t>HÅLLBAR STAD - ÖPPEN FÖR VÄRLDEN</a:t>
            </a:r>
            <a:endParaRPr lang="en-GB" dirty="0">
              <a:solidFill>
                <a:prstClr val="white"/>
              </a:solidFill>
            </a:endParaRPr>
          </a:p>
        </p:txBody>
      </p:sp>
      <p:sp>
        <p:nvSpPr>
          <p:cNvPr id="49154" name="AutoShape 2" descr="Bildresultat för bra resultat"/>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v-SE">
              <a:solidFill>
                <a:srgbClr val="575757"/>
              </a:solidFill>
            </a:endParaRPr>
          </a:p>
        </p:txBody>
      </p:sp>
      <p:pic>
        <p:nvPicPr>
          <p:cNvPr id="49156" name="Picture 4" descr="Bildresultat för kvalitet"/>
          <p:cNvPicPr>
            <a:picLocks noChangeAspect="1" noChangeArrowheads="1"/>
          </p:cNvPicPr>
          <p:nvPr/>
        </p:nvPicPr>
        <p:blipFill>
          <a:blip r:embed="rId3"/>
          <a:srcRect/>
          <a:stretch>
            <a:fillRect/>
          </a:stretch>
        </p:blipFill>
        <p:spPr bwMode="auto">
          <a:xfrm>
            <a:off x="6144240" y="1253922"/>
            <a:ext cx="2162175" cy="1266826"/>
          </a:xfrm>
          <a:prstGeom prst="rect">
            <a:avLst/>
          </a:prstGeom>
          <a:noFill/>
        </p:spPr>
      </p:pic>
      <p:sp>
        <p:nvSpPr>
          <p:cNvPr id="49158" name="AutoShape 6" descr="Bildresultat för förtroende"/>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v-SE">
              <a:solidFill>
                <a:srgbClr val="575757"/>
              </a:solidFill>
            </a:endParaRPr>
          </a:p>
        </p:txBody>
      </p:sp>
      <p:pic>
        <p:nvPicPr>
          <p:cNvPr id="11" name="Picture 2"/>
          <p:cNvPicPr>
            <a:picLocks noChangeAspect="1" noChangeArrowheads="1"/>
          </p:cNvPicPr>
          <p:nvPr/>
        </p:nvPicPr>
        <p:blipFill>
          <a:blip r:embed="rId4" cstate="print"/>
          <a:srcRect/>
          <a:stretch>
            <a:fillRect/>
          </a:stretch>
        </p:blipFill>
        <p:spPr bwMode="auto">
          <a:xfrm>
            <a:off x="5919715" y="2747567"/>
            <a:ext cx="2753723" cy="1678797"/>
          </a:xfrm>
          <a:prstGeom prst="rect">
            <a:avLst/>
          </a:prstGeom>
          <a:ln>
            <a:noFill/>
          </a:ln>
          <a:effectLst>
            <a:outerShdw blurRad="292100" dist="139700" dir="2700000" algn="tl" rotWithShape="0">
              <a:srgbClr val="333333">
                <a:alpha val="65000"/>
              </a:srgbClr>
            </a:outerShdw>
          </a:effectLst>
        </p:spPr>
      </p:pic>
      <p:pic>
        <p:nvPicPr>
          <p:cNvPr id="49162" name="Picture 10" descr="http://www.begravningssidan.se/wp-content/uploads/2013/11/allmant-kostnader-600x270.jpg">
            <a:hlinkClick r:id="rId5"/>
          </p:cNvPr>
          <p:cNvPicPr>
            <a:picLocks noChangeAspect="1" noChangeArrowheads="1"/>
          </p:cNvPicPr>
          <p:nvPr/>
        </p:nvPicPr>
        <p:blipFill>
          <a:blip r:embed="rId6"/>
          <a:srcRect/>
          <a:stretch>
            <a:fillRect/>
          </a:stretch>
        </p:blipFill>
        <p:spPr bwMode="auto">
          <a:xfrm>
            <a:off x="5867675" y="4842757"/>
            <a:ext cx="2857803" cy="1286012"/>
          </a:xfrm>
          <a:prstGeom prst="rect">
            <a:avLst/>
          </a:prstGeom>
          <a:noFill/>
        </p:spPr>
      </p:pic>
    </p:spTree>
  </p:cSld>
  <p:clrMapOvr>
    <a:masterClrMapping/>
  </p:clrMapOvr>
  <p:transition spd="med">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Bidrar till hållbarhet</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82</a:t>
            </a:fld>
            <a:endParaRPr lang="sv-SE" dirty="0">
              <a:solidFill>
                <a:prstClr val="white"/>
              </a:solidFill>
            </a:endParaRPr>
          </a:p>
        </p:txBody>
      </p:sp>
      <p:sp>
        <p:nvSpPr>
          <p:cNvPr id="5" name="Platshållare för text 4"/>
          <p:cNvSpPr>
            <a:spLocks noGrp="1"/>
          </p:cNvSpPr>
          <p:nvPr>
            <p:ph type="body" sz="quarter" idx="13"/>
          </p:nvPr>
        </p:nvSpPr>
        <p:spPr>
          <a:xfrm>
            <a:off x="339123" y="1952625"/>
            <a:ext cx="8228599" cy="1065619"/>
          </a:xfrm>
        </p:spPr>
        <p:txBody>
          <a:bodyPr/>
          <a:lstStyle/>
          <a:p>
            <a:pPr algn="ctr">
              <a:buNone/>
            </a:pPr>
            <a:r>
              <a:rPr lang="sv-SE" sz="2400" dirty="0" smtClean="0">
                <a:solidFill>
                  <a:srgbClr val="2C2C2C"/>
                </a:solidFill>
              </a:rPr>
              <a:t>En effektiv riskhantering och en god intern kontroll </a:t>
            </a:r>
            <a:br>
              <a:rPr lang="sv-SE" sz="2400" dirty="0" smtClean="0">
                <a:solidFill>
                  <a:srgbClr val="2C2C2C"/>
                </a:solidFill>
              </a:rPr>
            </a:br>
            <a:r>
              <a:rPr lang="sv-SE" sz="2400" dirty="0" smtClean="0">
                <a:solidFill>
                  <a:srgbClr val="2C2C2C"/>
                </a:solidFill>
              </a:rPr>
              <a:t>är en del av stadens hållbarhetsarbete</a:t>
            </a:r>
          </a:p>
        </p:txBody>
      </p:sp>
      <p:sp>
        <p:nvSpPr>
          <p:cNvPr id="6" name="Platshållare för sidfot 5"/>
          <p:cNvSpPr>
            <a:spLocks noGrp="1"/>
          </p:cNvSpPr>
          <p:nvPr>
            <p:ph type="ftr" sz="quarter" idx="15"/>
          </p:nvPr>
        </p:nvSpPr>
        <p:spPr/>
        <p:txBody>
          <a:bodyPr/>
          <a:lstStyle/>
          <a:p>
            <a:r>
              <a:rPr lang="sv-SE" smtClean="0">
                <a:solidFill>
                  <a:prstClr val="white"/>
                </a:solidFill>
              </a:rPr>
              <a:t>HÅLLBAR STAD - ÖPPEN FÖR VÄRLDEN</a:t>
            </a:r>
            <a:endParaRPr lang="en-GB" dirty="0">
              <a:solidFill>
                <a:prstClr val="white"/>
              </a:solidFill>
            </a:endParaRPr>
          </a:p>
        </p:txBody>
      </p:sp>
      <p:sp>
        <p:nvSpPr>
          <p:cNvPr id="47110" name="AutoShape 6" descr="Bildresultat för hållbar utveckling"/>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v-SE">
              <a:solidFill>
                <a:srgbClr val="575757"/>
              </a:solidFill>
            </a:endParaRPr>
          </a:p>
        </p:txBody>
      </p:sp>
      <p:sp>
        <p:nvSpPr>
          <p:cNvPr id="47112" name="AutoShape 8" descr="Bildresultat för hållbar utveckling"/>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v-SE">
              <a:solidFill>
                <a:srgbClr val="575757"/>
              </a:solidFill>
            </a:endParaRPr>
          </a:p>
        </p:txBody>
      </p:sp>
      <p:pic>
        <p:nvPicPr>
          <p:cNvPr id="47116" name="Picture 12" descr="Bildresultat för hållbar utveckling"/>
          <p:cNvPicPr>
            <a:picLocks noChangeAspect="1" noChangeArrowheads="1"/>
          </p:cNvPicPr>
          <p:nvPr/>
        </p:nvPicPr>
        <p:blipFill>
          <a:blip r:embed="rId3"/>
          <a:srcRect/>
          <a:stretch>
            <a:fillRect/>
          </a:stretch>
        </p:blipFill>
        <p:spPr bwMode="auto">
          <a:xfrm>
            <a:off x="5538771" y="3362332"/>
            <a:ext cx="3028951" cy="1732184"/>
          </a:xfrm>
          <a:prstGeom prst="rect">
            <a:avLst/>
          </a:prstGeom>
          <a:noFill/>
        </p:spPr>
      </p:pic>
      <p:pic>
        <p:nvPicPr>
          <p:cNvPr id="47108" name="Picture 4" descr="https://intranat.goteborg.se/wps/wcm/connect/f577ad27-009f-4216-ae38-2784048602e4/invanare4.png?MOD=AJPERES&amp;CACHEID=f577ad27-009f-4216-ae38-2784048602e4"/>
          <p:cNvPicPr>
            <a:picLocks noChangeAspect="1" noChangeArrowheads="1"/>
          </p:cNvPicPr>
          <p:nvPr/>
        </p:nvPicPr>
        <p:blipFill>
          <a:blip r:embed="rId4"/>
          <a:srcRect/>
          <a:stretch>
            <a:fillRect/>
          </a:stretch>
        </p:blipFill>
        <p:spPr bwMode="auto">
          <a:xfrm>
            <a:off x="2945601" y="3362332"/>
            <a:ext cx="2877383" cy="1732184"/>
          </a:xfrm>
          <a:prstGeom prst="rect">
            <a:avLst/>
          </a:prstGeom>
          <a:noFill/>
        </p:spPr>
      </p:pic>
      <p:pic>
        <p:nvPicPr>
          <p:cNvPr id="47120" name="Picture 16" descr="Bildresultat för pengar"/>
          <p:cNvPicPr>
            <a:picLocks noChangeAspect="1" noChangeArrowheads="1"/>
          </p:cNvPicPr>
          <p:nvPr/>
        </p:nvPicPr>
        <p:blipFill>
          <a:blip r:embed="rId5"/>
          <a:srcRect/>
          <a:stretch>
            <a:fillRect/>
          </a:stretch>
        </p:blipFill>
        <p:spPr bwMode="auto">
          <a:xfrm>
            <a:off x="317864" y="3344812"/>
            <a:ext cx="2609851" cy="1752600"/>
          </a:xfrm>
          <a:prstGeom prst="rect">
            <a:avLst/>
          </a:prstGeom>
          <a:noFill/>
        </p:spPr>
      </p:pic>
    </p:spTree>
  </p:cSld>
  <p:clrMapOvr>
    <a:masterClrMapping/>
  </p:clrMapOvr>
  <p:transition spd="med">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2980339" y="2096523"/>
            <a:ext cx="5486252" cy="985563"/>
          </a:xfrm>
        </p:spPr>
        <p:txBody>
          <a:bodyPr/>
          <a:lstStyle/>
          <a:p>
            <a:r>
              <a:rPr lang="sv-SE" dirty="0" smtClean="0"/>
              <a:t>Bikupa</a:t>
            </a:r>
            <a:endParaRPr lang="sv-SE" dirty="0"/>
          </a:p>
        </p:txBody>
      </p:sp>
      <p:sp>
        <p:nvSpPr>
          <p:cNvPr id="7" name="Platshållare för text 6"/>
          <p:cNvSpPr>
            <a:spLocks noGrp="1"/>
          </p:cNvSpPr>
          <p:nvPr>
            <p:ph type="body" sz="quarter" idx="14"/>
          </p:nvPr>
        </p:nvSpPr>
        <p:spPr>
          <a:xfrm>
            <a:off x="2999519" y="3254890"/>
            <a:ext cx="5475620" cy="1538883"/>
          </a:xfrm>
        </p:spPr>
        <p:txBody>
          <a:bodyPr/>
          <a:lstStyle/>
          <a:p>
            <a:r>
              <a:rPr lang="sv-SE" dirty="0" smtClean="0"/>
              <a:t>- Hur jobbar ni med riskhantering och intern kontroll?</a:t>
            </a:r>
          </a:p>
          <a:p>
            <a:r>
              <a:rPr lang="sv-SE" dirty="0" smtClean="0"/>
              <a:t>- Är ni nöjda och trygga med hur det fungerar hos er?</a:t>
            </a:r>
          </a:p>
          <a:p>
            <a:endParaRPr lang="sv-SE" dirty="0"/>
          </a:p>
        </p:txBody>
      </p:sp>
    </p:spTree>
  </p:cSld>
  <p:clrMapOvr>
    <a:masterClrMapping/>
  </p:clrMapOvr>
  <p:transition spd="med">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2736537" y="2267519"/>
            <a:ext cx="5908700" cy="1164456"/>
          </a:xfrm>
        </p:spPr>
        <p:txBody>
          <a:bodyPr/>
          <a:lstStyle/>
          <a:p>
            <a:r>
              <a:rPr lang="sv-SE" dirty="0" smtClean="0"/>
              <a:t>Genomföra</a:t>
            </a:r>
            <a:endParaRPr lang="sv-SE" dirty="0"/>
          </a:p>
        </p:txBody>
      </p:sp>
      <p:sp>
        <p:nvSpPr>
          <p:cNvPr id="7" name="Platshållare för text 6"/>
          <p:cNvSpPr>
            <a:spLocks noGrp="1"/>
          </p:cNvSpPr>
          <p:nvPr>
            <p:ph type="body" sz="quarter" idx="14"/>
          </p:nvPr>
        </p:nvSpPr>
        <p:spPr>
          <a:xfrm>
            <a:off x="2756317" y="3981353"/>
            <a:ext cx="5475620" cy="307777"/>
          </a:xfrm>
        </p:spPr>
        <p:txBody>
          <a:bodyPr/>
          <a:lstStyle/>
          <a:p>
            <a:r>
              <a:rPr lang="sv-SE" dirty="0" smtClean="0"/>
              <a:t>Helen Torstensson</a:t>
            </a:r>
            <a:endParaRPr lang="sv-SE" dirty="0"/>
          </a:p>
        </p:txBody>
      </p:sp>
    </p:spTree>
  </p:cSld>
  <p:clrMapOvr>
    <a:masterClrMapping/>
  </p:clrMapOvr>
  <p:transition spd="med">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Genomförande</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solidFill>
                  <a:prstClr val="white"/>
                </a:solidFill>
              </a:rPr>
              <a:pPr/>
              <a:t>85</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pPr lvl="0"/>
            <a:r>
              <a:rPr lang="sv-SE" sz="2400" dirty="0" smtClean="0"/>
              <a:t>Nämnden/styrelsen ska se till att den är så informerad att den kan ta sitt ansvar för verksamheten och löpande fatta beslut om nödvändiga åtgärder och korrigeringar utan oskäligt dröjsmål.</a:t>
            </a:r>
          </a:p>
          <a:p>
            <a:r>
              <a:rPr lang="sv-SE" sz="2400" dirty="0" smtClean="0"/>
              <a:t> Utöver vad som anges av kommunstyrelsen i årliga anvisningar, på eget initiativ informera kommunstyrelsen/kommunfullmäktige om förändrade förutsättningar eller händelser som kan vara av betydelse för den kommunövergripande nivån.</a:t>
            </a:r>
          </a:p>
          <a:p>
            <a:endParaRPr lang="sv-SE" dirty="0"/>
          </a:p>
        </p:txBody>
      </p:sp>
    </p:spTree>
  </p:cSld>
  <p:clrMapOvr>
    <a:masterClrMapping/>
  </p:clrMapOvr>
  <p:transition spd="med">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2980339" y="2096523"/>
            <a:ext cx="5486252" cy="985563"/>
          </a:xfrm>
        </p:spPr>
        <p:txBody>
          <a:bodyPr/>
          <a:lstStyle/>
          <a:p>
            <a:r>
              <a:rPr lang="sv-SE" dirty="0" smtClean="0"/>
              <a:t>Bikupa</a:t>
            </a:r>
            <a:endParaRPr lang="sv-SE" dirty="0"/>
          </a:p>
        </p:txBody>
      </p:sp>
      <p:sp>
        <p:nvSpPr>
          <p:cNvPr id="7" name="Platshållare för text 6"/>
          <p:cNvSpPr>
            <a:spLocks noGrp="1"/>
          </p:cNvSpPr>
          <p:nvPr>
            <p:ph type="body" sz="quarter" idx="14"/>
          </p:nvPr>
        </p:nvSpPr>
        <p:spPr>
          <a:xfrm>
            <a:off x="2999519" y="3254890"/>
            <a:ext cx="5475620" cy="307777"/>
          </a:xfrm>
        </p:spPr>
        <p:txBody>
          <a:bodyPr/>
          <a:lstStyle/>
          <a:p>
            <a:endParaRPr lang="sv-SE" dirty="0"/>
          </a:p>
        </p:txBody>
      </p:sp>
      <p:sp>
        <p:nvSpPr>
          <p:cNvPr id="3" name="Platshållare för bildnummer 2"/>
          <p:cNvSpPr>
            <a:spLocks noGrp="1"/>
          </p:cNvSpPr>
          <p:nvPr>
            <p:ph type="sldNum" sz="quarter" idx="4294967295"/>
          </p:nvPr>
        </p:nvSpPr>
        <p:spPr>
          <a:xfrm>
            <a:off x="8691564" y="6269038"/>
            <a:ext cx="452437" cy="417512"/>
          </a:xfrm>
        </p:spPr>
        <p:txBody>
          <a:bodyPr/>
          <a:lstStyle/>
          <a:p>
            <a:fld id="{CCB980A4-8073-2E47-BD49-CDC58DACAC28}" type="slidenum">
              <a:rPr lang="sv-SE" smtClean="0">
                <a:solidFill>
                  <a:prstClr val="white"/>
                </a:solidFill>
              </a:rPr>
              <a:pPr/>
              <a:t>86</a:t>
            </a:fld>
            <a:endParaRPr lang="sv-SE" dirty="0">
              <a:solidFill>
                <a:prstClr val="white"/>
              </a:solidFill>
            </a:endParaRPr>
          </a:p>
        </p:txBody>
      </p:sp>
      <p:sp>
        <p:nvSpPr>
          <p:cNvPr id="4" name="Platshållare för sidfot 3"/>
          <p:cNvSpPr>
            <a:spLocks noGrp="1"/>
          </p:cNvSpPr>
          <p:nvPr>
            <p:ph type="ftr" sz="quarter" idx="4294967295"/>
          </p:nvPr>
        </p:nvSpPr>
        <p:spPr>
          <a:xfrm>
            <a:off x="0" y="6269038"/>
            <a:ext cx="2895600" cy="417512"/>
          </a:xfrm>
        </p:spPr>
        <p:txBody>
          <a:bodyPr/>
          <a:lstStyle/>
          <a:p>
            <a:r>
              <a:rPr lang="sv-SE" smtClean="0">
                <a:solidFill>
                  <a:prstClr val="white"/>
                </a:solidFill>
              </a:rPr>
              <a:t>HÅLLBAR STAD - ÖPPEN FÖR VÄRLDEN</a:t>
            </a:r>
            <a:endParaRPr lang="en-GB" dirty="0">
              <a:solidFill>
                <a:prstClr val="white"/>
              </a:solidFill>
            </a:endParaRPr>
          </a:p>
        </p:txBody>
      </p:sp>
    </p:spTree>
  </p:cSld>
  <p:clrMapOvr>
    <a:masterClrMapping/>
  </p:clrMapOvr>
  <p:transition spd="med">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2980339" y="3467105"/>
            <a:ext cx="5486252" cy="985563"/>
          </a:xfrm>
        </p:spPr>
        <p:txBody>
          <a:bodyPr/>
          <a:lstStyle/>
          <a:p>
            <a:r>
              <a:rPr lang="sv-SE" dirty="0" smtClean="0"/>
              <a:t>Uppföljning och utveckling</a:t>
            </a:r>
            <a:endParaRPr lang="sv-SE" dirty="0"/>
          </a:p>
        </p:txBody>
      </p:sp>
      <p:sp>
        <p:nvSpPr>
          <p:cNvPr id="7" name="Platshållare för text 6"/>
          <p:cNvSpPr>
            <a:spLocks noGrp="1"/>
          </p:cNvSpPr>
          <p:nvPr>
            <p:ph type="body" sz="quarter" idx="14"/>
          </p:nvPr>
        </p:nvSpPr>
        <p:spPr>
          <a:xfrm>
            <a:off x="2999519" y="4733649"/>
            <a:ext cx="5475620" cy="307777"/>
          </a:xfrm>
        </p:spPr>
        <p:txBody>
          <a:bodyPr/>
          <a:lstStyle/>
          <a:p>
            <a:endParaRPr lang="sv-SE" dirty="0"/>
          </a:p>
        </p:txBody>
      </p:sp>
      <p:sp>
        <p:nvSpPr>
          <p:cNvPr id="3" name="Platshållare för bildnummer 2"/>
          <p:cNvSpPr>
            <a:spLocks noGrp="1"/>
          </p:cNvSpPr>
          <p:nvPr>
            <p:ph type="sldNum" sz="quarter" idx="4294967295"/>
          </p:nvPr>
        </p:nvSpPr>
        <p:spPr>
          <a:xfrm>
            <a:off x="8691564" y="6269038"/>
            <a:ext cx="452437" cy="417512"/>
          </a:xfrm>
        </p:spPr>
        <p:txBody>
          <a:bodyPr/>
          <a:lstStyle/>
          <a:p>
            <a:fld id="{CCB980A4-8073-2E47-BD49-CDC58DACAC28}" type="slidenum">
              <a:rPr lang="sv-SE">
                <a:solidFill>
                  <a:prstClr val="white"/>
                </a:solidFill>
              </a:rPr>
              <a:pPr/>
              <a:t>87</a:t>
            </a:fld>
            <a:endParaRPr lang="sv-SE" dirty="0">
              <a:solidFill>
                <a:prstClr val="white"/>
              </a:solidFill>
            </a:endParaRPr>
          </a:p>
        </p:txBody>
      </p:sp>
      <p:sp>
        <p:nvSpPr>
          <p:cNvPr id="4" name="Platshållare för sidfot 3"/>
          <p:cNvSpPr>
            <a:spLocks noGrp="1"/>
          </p:cNvSpPr>
          <p:nvPr>
            <p:ph type="ftr" sz="quarter" idx="4294967295"/>
          </p:nvPr>
        </p:nvSpPr>
        <p:spPr>
          <a:xfrm>
            <a:off x="322385" y="6269038"/>
            <a:ext cx="2895600" cy="417512"/>
          </a:xfrm>
        </p:spPr>
        <p:txBody>
          <a:bodyPr/>
          <a:lstStyle/>
          <a:p>
            <a:r>
              <a:rPr lang="en-GB" dirty="0">
                <a:solidFill>
                  <a:prstClr val="white"/>
                </a:solidFill>
              </a:rPr>
              <a:t>HÅLLBAR STAD – ÖPPEN FÖR VÄRLDEN </a:t>
            </a:r>
          </a:p>
        </p:txBody>
      </p:sp>
    </p:spTree>
  </p:cSld>
  <p:clrMapOvr>
    <a:masterClrMapping/>
  </p:clrMapOvr>
  <p:transition spd="med">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Olika typer av uppföljning</a:t>
            </a:r>
            <a:endParaRPr lang="sv-SE" dirty="0"/>
          </a:p>
        </p:txBody>
      </p:sp>
      <p:sp>
        <p:nvSpPr>
          <p:cNvPr id="2" name="Platshållare för innehåll 1"/>
          <p:cNvSpPr>
            <a:spLocks noGrp="1"/>
          </p:cNvSpPr>
          <p:nvPr>
            <p:ph type="body" sz="quarter" idx="13"/>
          </p:nvPr>
        </p:nvSpPr>
        <p:spPr/>
        <p:txBody>
          <a:bodyPr/>
          <a:lstStyle/>
          <a:p>
            <a:r>
              <a:rPr lang="sv-SE" sz="2400" dirty="0" smtClean="0"/>
              <a:t>Utifrån nämndens/styrelsens egen plan för uppföljning – inklusive uppföljning av risker och intern kontroll</a:t>
            </a:r>
          </a:p>
          <a:p>
            <a:r>
              <a:rPr lang="sv-SE" sz="2400" dirty="0" smtClean="0"/>
              <a:t>Annan löpande uppföljning från förvaltning/bolag eller utifrån uppdrag från nämnd</a:t>
            </a:r>
          </a:p>
          <a:p>
            <a:r>
              <a:rPr lang="sv-SE" sz="2400" dirty="0" smtClean="0"/>
              <a:t>Uppföljning som andra begär</a:t>
            </a:r>
          </a:p>
          <a:p>
            <a:r>
              <a:rPr lang="sv-SE" sz="2400" dirty="0" smtClean="0"/>
              <a:t>Idag fokus på den uppföljning och rapportering som går till KS/KF</a:t>
            </a:r>
          </a:p>
          <a:p>
            <a:r>
              <a:rPr lang="sv-SE" sz="2400" dirty="0" smtClean="0"/>
              <a:t>Dess huvudsyfte – uppsikt, kunna agera och vara underlag för utveckling och planering</a:t>
            </a:r>
          </a:p>
          <a:p>
            <a:endParaRPr lang="sv-SE" dirty="0" smtClean="0"/>
          </a:p>
          <a:p>
            <a:endParaRPr lang="sv-SE" dirty="0"/>
          </a:p>
        </p:txBody>
      </p:sp>
    </p:spTree>
  </p:cSld>
  <p:clrMapOvr>
    <a:masterClrMapping/>
  </p:clrMapOvr>
  <p:transition spd="med">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4"/>
          </p:nvPr>
        </p:nvSpPr>
        <p:spPr/>
        <p:txBody>
          <a:bodyPr/>
          <a:lstStyle/>
          <a:p>
            <a:fld id="{CCB980A4-8073-2E47-BD49-CDC58DACAC28}" type="slidenum">
              <a:rPr lang="sv-SE" smtClean="0">
                <a:solidFill>
                  <a:prstClr val="white"/>
                </a:solidFill>
              </a:rPr>
              <a:pPr/>
              <a:t>89</a:t>
            </a:fld>
            <a:endParaRPr lang="sv-SE" dirty="0">
              <a:solidFill>
                <a:prstClr val="white"/>
              </a:solidFill>
            </a:endParaRPr>
          </a:p>
        </p:txBody>
      </p:sp>
      <p:sp>
        <p:nvSpPr>
          <p:cNvPr id="5" name="Platshållare för sidfot 4"/>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13" name="Rectangle 2"/>
          <p:cNvSpPr txBox="1">
            <a:spLocks noChangeArrowheads="1"/>
          </p:cNvSpPr>
          <p:nvPr/>
        </p:nvSpPr>
        <p:spPr>
          <a:xfrm>
            <a:off x="231651" y="177040"/>
            <a:ext cx="7190428" cy="1008062"/>
          </a:xfrm>
          <a:prstGeom prst="rect">
            <a:avLst/>
          </a:prstGeom>
        </p:spPr>
        <p:txBody>
          <a:bodyPr vert="horz" lIns="0" tIns="0" rIns="0" bIns="0" rtlCol="0" anchor="ctr" anchorCtr="0">
            <a:noAutofit/>
          </a:bodyPr>
          <a:lstStyle/>
          <a:p>
            <a:pPr>
              <a:spcBef>
                <a:spcPct val="0"/>
              </a:spcBef>
              <a:defRPr/>
            </a:pPr>
            <a:r>
              <a:rPr lang="sv-SE" sz="2800" b="1" kern="0" spc="50" dirty="0" smtClean="0">
                <a:solidFill>
                  <a:srgbClr val="575757"/>
                </a:solidFill>
                <a:cs typeface="Arial" pitchFamily="34" charset="0"/>
              </a:rPr>
              <a:t>Planerings-, budget- och uppföljningsprocessen</a:t>
            </a:r>
            <a:endParaRPr lang="en-US" sz="2800" b="1" kern="0" spc="50" dirty="0" smtClean="0">
              <a:solidFill>
                <a:srgbClr val="575757"/>
              </a:solidFill>
              <a:cs typeface="Arial" pitchFamily="34" charset="0"/>
            </a:endParaRPr>
          </a:p>
        </p:txBody>
      </p:sp>
      <p:sp>
        <p:nvSpPr>
          <p:cNvPr id="14" name="AutoShape 3"/>
          <p:cNvSpPr>
            <a:spLocks noChangeArrowheads="1"/>
          </p:cNvSpPr>
          <p:nvPr/>
        </p:nvSpPr>
        <p:spPr bwMode="auto">
          <a:xfrm>
            <a:off x="728709" y="1778468"/>
            <a:ext cx="1776552" cy="1512887"/>
          </a:xfrm>
          <a:prstGeom prst="chevron">
            <a:avLst>
              <a:gd name="adj" fmla="val 31532"/>
            </a:avLst>
          </a:prstGeom>
          <a:gradFill flip="none" rotWithShape="1">
            <a:gsLst>
              <a:gs pos="0">
                <a:srgbClr val="1475B8">
                  <a:shade val="30000"/>
                  <a:satMod val="115000"/>
                </a:srgbClr>
              </a:gs>
              <a:gs pos="50000">
                <a:srgbClr val="1475B8">
                  <a:shade val="67500"/>
                  <a:satMod val="115000"/>
                </a:srgbClr>
              </a:gs>
              <a:gs pos="100000">
                <a:srgbClr val="1475B8">
                  <a:shade val="100000"/>
                  <a:satMod val="115000"/>
                </a:srgbClr>
              </a:gs>
            </a:gsLst>
            <a:lin ang="0" scaled="1"/>
            <a:tileRect/>
          </a:gradFill>
          <a:ln w="9525">
            <a:noFill/>
            <a:miter lim="800000"/>
            <a:headEnd/>
            <a:tailEnd/>
          </a:ln>
          <a:effectLst>
            <a:outerShdw blurRad="279400" dist="63500" dir="5400000" sx="90000" sy="-19000" rotWithShape="0">
              <a:prstClr val="black">
                <a:alpha val="15000"/>
              </a:prstClr>
            </a:outerShdw>
          </a:effectLst>
        </p:spPr>
        <p:txBody>
          <a:bodyPr lIns="0" rIns="0" anchor="ctr"/>
          <a:lstStyle/>
          <a:p>
            <a:pPr algn="ctr">
              <a:defRPr/>
            </a:pPr>
            <a:r>
              <a:rPr lang="sv-SE" sz="1400" b="1" dirty="0" smtClean="0">
                <a:solidFill>
                  <a:prstClr val="white"/>
                </a:solidFill>
                <a:latin typeface="Calibri" pitchFamily="34" charset="0"/>
              </a:rPr>
              <a:t>Långsiktiga </a:t>
            </a:r>
            <a:r>
              <a:rPr lang="sv-SE" sz="1400" b="1" dirty="0" err="1" smtClean="0">
                <a:solidFill>
                  <a:prstClr val="white"/>
                </a:solidFill>
                <a:latin typeface="Calibri" pitchFamily="34" charset="0"/>
              </a:rPr>
              <a:t>planerings-underlag</a:t>
            </a:r>
            <a:endParaRPr lang="en-US" sz="1400" b="1" dirty="0">
              <a:solidFill>
                <a:prstClr val="white"/>
              </a:solidFill>
              <a:latin typeface="Calibri" pitchFamily="34" charset="0"/>
            </a:endParaRPr>
          </a:p>
        </p:txBody>
      </p:sp>
      <p:sp>
        <p:nvSpPr>
          <p:cNvPr id="15" name="AutoShape 4"/>
          <p:cNvSpPr>
            <a:spLocks noChangeArrowheads="1"/>
          </p:cNvSpPr>
          <p:nvPr/>
        </p:nvSpPr>
        <p:spPr bwMode="auto">
          <a:xfrm>
            <a:off x="2015148" y="1778468"/>
            <a:ext cx="1731991" cy="1512887"/>
          </a:xfrm>
          <a:prstGeom prst="chevron">
            <a:avLst>
              <a:gd name="adj" fmla="val 31532"/>
            </a:avLst>
          </a:prstGeom>
          <a:gradFill flip="none" rotWithShape="1">
            <a:gsLst>
              <a:gs pos="0">
                <a:srgbClr val="1475B8">
                  <a:shade val="30000"/>
                  <a:satMod val="115000"/>
                </a:srgbClr>
              </a:gs>
              <a:gs pos="50000">
                <a:srgbClr val="1475B8">
                  <a:shade val="67500"/>
                  <a:satMod val="115000"/>
                </a:srgbClr>
              </a:gs>
              <a:gs pos="100000">
                <a:srgbClr val="1475B8">
                  <a:shade val="100000"/>
                  <a:satMod val="115000"/>
                </a:srgbClr>
              </a:gs>
            </a:gsLst>
            <a:lin ang="0" scaled="1"/>
            <a:tileRect/>
          </a:gradFill>
          <a:ln w="9525">
            <a:noFill/>
            <a:miter lim="800000"/>
            <a:headEnd/>
            <a:tailEnd/>
          </a:ln>
          <a:effectLst>
            <a:outerShdw blurRad="279400" dist="63500" dir="5400000" sx="90000" sy="-19000" rotWithShape="0">
              <a:prstClr val="black">
                <a:alpha val="15000"/>
              </a:prstClr>
            </a:outerShdw>
          </a:effectLst>
        </p:spPr>
        <p:txBody>
          <a:bodyPr lIns="0" rIns="0" anchor="ctr"/>
          <a:lstStyle/>
          <a:p>
            <a:pPr algn="ctr">
              <a:defRPr/>
            </a:pPr>
            <a:r>
              <a:rPr lang="sv-SE" sz="1400" b="1" dirty="0">
                <a:solidFill>
                  <a:prstClr val="white"/>
                </a:solidFill>
                <a:latin typeface="Calibri" pitchFamily="34" charset="0"/>
              </a:rPr>
              <a:t>Budget-</a:t>
            </a:r>
          </a:p>
          <a:p>
            <a:pPr algn="ctr">
              <a:defRPr/>
            </a:pPr>
            <a:r>
              <a:rPr lang="sv-SE" sz="1400" b="1" dirty="0">
                <a:solidFill>
                  <a:prstClr val="white"/>
                </a:solidFill>
                <a:latin typeface="Calibri" pitchFamily="34" charset="0"/>
              </a:rPr>
              <a:t>underlag</a:t>
            </a:r>
            <a:endParaRPr lang="en-US" sz="1400" b="1" dirty="0">
              <a:solidFill>
                <a:prstClr val="white"/>
              </a:solidFill>
              <a:latin typeface="Calibri" pitchFamily="34" charset="0"/>
            </a:endParaRPr>
          </a:p>
        </p:txBody>
      </p:sp>
      <p:sp>
        <p:nvSpPr>
          <p:cNvPr id="16" name="AutoShape 5"/>
          <p:cNvSpPr>
            <a:spLocks noChangeArrowheads="1"/>
          </p:cNvSpPr>
          <p:nvPr/>
        </p:nvSpPr>
        <p:spPr bwMode="auto">
          <a:xfrm>
            <a:off x="3247069" y="1778468"/>
            <a:ext cx="1820235" cy="1512887"/>
          </a:xfrm>
          <a:prstGeom prst="chevron">
            <a:avLst>
              <a:gd name="adj" fmla="val 31532"/>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0" scaled="1"/>
            <a:tileRect/>
          </a:gradFill>
          <a:ln w="9525">
            <a:noFill/>
            <a:miter lim="800000"/>
            <a:headEnd/>
            <a:tailEnd/>
          </a:ln>
          <a:effectLst>
            <a:outerShdw blurRad="279400" dist="63500" dir="5400000" sx="90000" sy="-19000" rotWithShape="0">
              <a:prstClr val="black">
                <a:alpha val="15000"/>
              </a:prstClr>
            </a:outerShdw>
          </a:effectLst>
        </p:spPr>
        <p:txBody>
          <a:bodyPr lIns="0" rIns="0" anchor="ctr"/>
          <a:lstStyle/>
          <a:p>
            <a:pPr algn="ctr">
              <a:defRPr/>
            </a:pPr>
            <a:r>
              <a:rPr lang="sv-SE" sz="1400" b="1" dirty="0">
                <a:solidFill>
                  <a:prstClr val="white"/>
                </a:solidFill>
                <a:latin typeface="Calibri" pitchFamily="34" charset="0"/>
              </a:rPr>
              <a:t>Politisk budget-beredning/ </a:t>
            </a:r>
          </a:p>
          <a:p>
            <a:pPr algn="ctr">
              <a:defRPr/>
            </a:pPr>
            <a:r>
              <a:rPr lang="sv-SE" sz="1400" b="1" dirty="0" err="1">
                <a:solidFill>
                  <a:prstClr val="white"/>
                </a:solidFill>
                <a:latin typeface="Calibri" pitchFamily="34" charset="0"/>
              </a:rPr>
              <a:t>Budget-beslut</a:t>
            </a:r>
            <a:endParaRPr lang="en-US" sz="1400" b="1" dirty="0">
              <a:solidFill>
                <a:prstClr val="white"/>
              </a:solidFill>
              <a:latin typeface="Calibri" pitchFamily="34" charset="0"/>
            </a:endParaRPr>
          </a:p>
        </p:txBody>
      </p:sp>
      <p:sp>
        <p:nvSpPr>
          <p:cNvPr id="18" name="AutoShape 6"/>
          <p:cNvSpPr>
            <a:spLocks noChangeArrowheads="1"/>
          </p:cNvSpPr>
          <p:nvPr/>
        </p:nvSpPr>
        <p:spPr bwMode="auto">
          <a:xfrm>
            <a:off x="4579005" y="1778468"/>
            <a:ext cx="1760499" cy="1512887"/>
          </a:xfrm>
          <a:prstGeom prst="chevron">
            <a:avLst>
              <a:gd name="adj" fmla="val 31532"/>
            </a:avLst>
          </a:prstGeom>
          <a:gradFill flip="none" rotWithShape="1">
            <a:gsLst>
              <a:gs pos="0">
                <a:srgbClr val="1475B8">
                  <a:shade val="30000"/>
                  <a:satMod val="115000"/>
                </a:srgbClr>
              </a:gs>
              <a:gs pos="50000">
                <a:srgbClr val="1475B8">
                  <a:shade val="67500"/>
                  <a:satMod val="115000"/>
                </a:srgbClr>
              </a:gs>
              <a:gs pos="100000">
                <a:srgbClr val="1475B8">
                  <a:shade val="100000"/>
                  <a:satMod val="115000"/>
                </a:srgbClr>
              </a:gs>
            </a:gsLst>
            <a:lin ang="0" scaled="1"/>
            <a:tileRect/>
          </a:gradFill>
          <a:ln w="9525">
            <a:noFill/>
            <a:miter lim="800000"/>
            <a:headEnd/>
            <a:tailEnd/>
          </a:ln>
          <a:effectLst>
            <a:outerShdw blurRad="279400" dist="63500" dir="5400000" sx="90000" sy="-19000" rotWithShape="0">
              <a:prstClr val="black">
                <a:alpha val="15000"/>
              </a:prstClr>
            </a:outerShdw>
          </a:effectLst>
        </p:spPr>
        <p:txBody>
          <a:bodyPr lIns="0" rIns="0" anchor="ctr"/>
          <a:lstStyle/>
          <a:p>
            <a:pPr algn="ctr">
              <a:defRPr/>
            </a:pPr>
            <a:r>
              <a:rPr lang="sv-SE" sz="1400" b="1" dirty="0">
                <a:solidFill>
                  <a:prstClr val="white"/>
                </a:solidFill>
                <a:latin typeface="Calibri" pitchFamily="34" charset="0"/>
              </a:rPr>
              <a:t>Plan för uppfölj-nings-arbetet</a:t>
            </a:r>
            <a:endParaRPr lang="en-US" sz="1400" b="1" dirty="0">
              <a:solidFill>
                <a:prstClr val="white"/>
              </a:solidFill>
              <a:latin typeface="Calibri" pitchFamily="34" charset="0"/>
            </a:endParaRPr>
          </a:p>
        </p:txBody>
      </p:sp>
      <p:sp>
        <p:nvSpPr>
          <p:cNvPr id="19" name="AutoShape 7"/>
          <p:cNvSpPr>
            <a:spLocks noChangeArrowheads="1"/>
          </p:cNvSpPr>
          <p:nvPr/>
        </p:nvSpPr>
        <p:spPr bwMode="auto">
          <a:xfrm>
            <a:off x="5825215" y="1778468"/>
            <a:ext cx="1802644" cy="1512887"/>
          </a:xfrm>
          <a:prstGeom prst="chevron">
            <a:avLst>
              <a:gd name="adj" fmla="val 31532"/>
            </a:avLst>
          </a:prstGeom>
          <a:gradFill flip="none" rotWithShape="1">
            <a:gsLst>
              <a:gs pos="0">
                <a:srgbClr val="1475B8">
                  <a:shade val="30000"/>
                  <a:satMod val="115000"/>
                </a:srgbClr>
              </a:gs>
              <a:gs pos="50000">
                <a:srgbClr val="1475B8">
                  <a:shade val="67500"/>
                  <a:satMod val="115000"/>
                </a:srgbClr>
              </a:gs>
              <a:gs pos="100000">
                <a:srgbClr val="1475B8">
                  <a:shade val="100000"/>
                  <a:satMod val="115000"/>
                </a:srgbClr>
              </a:gs>
            </a:gsLst>
            <a:lin ang="0" scaled="1"/>
            <a:tileRect/>
          </a:gradFill>
          <a:ln w="9525">
            <a:noFill/>
            <a:miter lim="800000"/>
            <a:headEnd/>
            <a:tailEnd/>
          </a:ln>
          <a:effectLst>
            <a:outerShdw blurRad="279400" dist="63500" dir="5400000" sx="90000" sy="-19000" rotWithShape="0">
              <a:prstClr val="black">
                <a:alpha val="15000"/>
              </a:prstClr>
            </a:outerShdw>
          </a:effectLst>
        </p:spPr>
        <p:txBody>
          <a:bodyPr lIns="0" rIns="0" anchor="ctr"/>
          <a:lstStyle/>
          <a:p>
            <a:pPr algn="ctr">
              <a:defRPr/>
            </a:pPr>
            <a:r>
              <a:rPr lang="sv-SE" sz="1400" b="1" dirty="0">
                <a:solidFill>
                  <a:prstClr val="white"/>
                </a:solidFill>
                <a:latin typeface="Calibri" pitchFamily="34" charset="0"/>
              </a:rPr>
              <a:t>Uppfölj-nings-rapport-ering</a:t>
            </a:r>
            <a:endParaRPr lang="en-US" sz="1400" b="1" dirty="0">
              <a:solidFill>
                <a:prstClr val="white"/>
              </a:solidFill>
              <a:latin typeface="Calibri" pitchFamily="34" charset="0"/>
            </a:endParaRPr>
          </a:p>
        </p:txBody>
      </p:sp>
      <p:sp>
        <p:nvSpPr>
          <p:cNvPr id="20" name="AutoShape 8"/>
          <p:cNvSpPr>
            <a:spLocks noChangeArrowheads="1"/>
          </p:cNvSpPr>
          <p:nvPr/>
        </p:nvSpPr>
        <p:spPr bwMode="auto">
          <a:xfrm>
            <a:off x="7152384" y="1778468"/>
            <a:ext cx="1744717" cy="1512887"/>
          </a:xfrm>
          <a:prstGeom prst="chevron">
            <a:avLst>
              <a:gd name="adj" fmla="val 31532"/>
            </a:avLst>
          </a:prstGeom>
          <a:gradFill flip="none" rotWithShape="1">
            <a:gsLst>
              <a:gs pos="0">
                <a:srgbClr val="1475B8">
                  <a:shade val="30000"/>
                  <a:satMod val="115000"/>
                </a:srgbClr>
              </a:gs>
              <a:gs pos="50000">
                <a:srgbClr val="1475B8">
                  <a:shade val="67500"/>
                  <a:satMod val="115000"/>
                </a:srgbClr>
              </a:gs>
              <a:gs pos="100000">
                <a:srgbClr val="1475B8">
                  <a:shade val="100000"/>
                  <a:satMod val="115000"/>
                </a:srgbClr>
              </a:gs>
            </a:gsLst>
            <a:lin ang="0" scaled="1"/>
            <a:tileRect/>
          </a:gradFill>
          <a:ln w="9525">
            <a:noFill/>
            <a:miter lim="800000"/>
            <a:headEnd/>
            <a:tailEnd/>
          </a:ln>
          <a:effectLst>
            <a:outerShdw blurRad="279400" dist="63500" dir="5400000" sx="90000" sy="-19000" rotWithShape="0">
              <a:prstClr val="black">
                <a:alpha val="15000"/>
              </a:prstClr>
            </a:outerShdw>
          </a:effectLst>
        </p:spPr>
        <p:txBody>
          <a:bodyPr lIns="0" rIns="0" anchor="ctr"/>
          <a:lstStyle/>
          <a:p>
            <a:pPr algn="ctr">
              <a:defRPr/>
            </a:pPr>
            <a:r>
              <a:rPr lang="sv-SE" sz="1400" b="1" dirty="0">
                <a:solidFill>
                  <a:prstClr val="white"/>
                </a:solidFill>
                <a:latin typeface="Calibri" pitchFamily="34" charset="0"/>
              </a:rPr>
              <a:t>Åtgärder </a:t>
            </a:r>
          </a:p>
          <a:p>
            <a:pPr algn="ctr">
              <a:defRPr/>
            </a:pPr>
            <a:r>
              <a:rPr lang="sv-SE" sz="1400" b="1" dirty="0">
                <a:solidFill>
                  <a:prstClr val="white"/>
                </a:solidFill>
                <a:latin typeface="Calibri" pitchFamily="34" charset="0"/>
              </a:rPr>
              <a:t>m a </a:t>
            </a:r>
            <a:r>
              <a:rPr lang="sv-SE" sz="1400" b="1" dirty="0" err="1">
                <a:solidFill>
                  <a:prstClr val="white"/>
                </a:solidFill>
                <a:latin typeface="Calibri" pitchFamily="34" charset="0"/>
              </a:rPr>
              <a:t>a</a:t>
            </a:r>
            <a:r>
              <a:rPr lang="sv-SE" sz="1400" b="1" dirty="0">
                <a:solidFill>
                  <a:prstClr val="white"/>
                </a:solidFill>
                <a:latin typeface="Calibri" pitchFamily="34" charset="0"/>
              </a:rPr>
              <a:t> resultat och slutsatser</a:t>
            </a:r>
            <a:endParaRPr lang="en-US" sz="1400" b="1" dirty="0">
              <a:solidFill>
                <a:prstClr val="white"/>
              </a:solidFill>
              <a:latin typeface="Calibri" pitchFamily="34" charset="0"/>
            </a:endParaRPr>
          </a:p>
        </p:txBody>
      </p:sp>
      <p:sp>
        <p:nvSpPr>
          <p:cNvPr id="21" name="AutoShape 3"/>
          <p:cNvSpPr>
            <a:spLocks noChangeArrowheads="1"/>
          </p:cNvSpPr>
          <p:nvPr/>
        </p:nvSpPr>
        <p:spPr bwMode="auto">
          <a:xfrm>
            <a:off x="1073571" y="4302518"/>
            <a:ext cx="1729855" cy="1512887"/>
          </a:xfrm>
          <a:prstGeom prst="chevron">
            <a:avLst>
              <a:gd name="adj" fmla="val 31532"/>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1"/>
            <a:tileRect/>
          </a:gradFill>
          <a:ln w="9525">
            <a:noFill/>
            <a:miter lim="800000"/>
            <a:headEnd/>
            <a:tailEnd/>
          </a:ln>
          <a:effectLst>
            <a:outerShdw blurRad="279400" dist="63500" dir="5400000" sx="90000" sy="-19000" rotWithShape="0">
              <a:prstClr val="black">
                <a:alpha val="15000"/>
              </a:prstClr>
            </a:outerShdw>
          </a:effectLst>
        </p:spPr>
        <p:txBody>
          <a:bodyPr lIns="0" rIns="0" anchor="ctr"/>
          <a:lstStyle/>
          <a:p>
            <a:pPr algn="ctr">
              <a:defRPr/>
            </a:pPr>
            <a:r>
              <a:rPr lang="sv-SE" sz="1400" b="1" dirty="0">
                <a:solidFill>
                  <a:prstClr val="white"/>
                </a:solidFill>
                <a:latin typeface="Calibri" pitchFamily="34" charset="0"/>
              </a:rPr>
              <a:t>Nuläges-analys</a:t>
            </a:r>
            <a:endParaRPr lang="en-US" sz="1400" b="1" dirty="0">
              <a:solidFill>
                <a:prstClr val="white"/>
              </a:solidFill>
              <a:latin typeface="Calibri" pitchFamily="34" charset="0"/>
            </a:endParaRPr>
          </a:p>
        </p:txBody>
      </p:sp>
      <p:sp>
        <p:nvSpPr>
          <p:cNvPr id="22" name="AutoShape 4"/>
          <p:cNvSpPr>
            <a:spLocks noChangeArrowheads="1"/>
          </p:cNvSpPr>
          <p:nvPr/>
        </p:nvSpPr>
        <p:spPr bwMode="auto">
          <a:xfrm>
            <a:off x="2318093" y="4304100"/>
            <a:ext cx="1844475" cy="1512888"/>
          </a:xfrm>
          <a:prstGeom prst="chevron">
            <a:avLst>
              <a:gd name="adj" fmla="val 31532"/>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1"/>
            <a:tileRect/>
          </a:gradFill>
          <a:ln w="9525">
            <a:noFill/>
            <a:miter lim="800000"/>
            <a:headEnd/>
            <a:tailEnd/>
          </a:ln>
          <a:effectLst>
            <a:outerShdw blurRad="279400" dist="63500" dir="5400000" sx="90000" sy="-19000" rotWithShape="0">
              <a:prstClr val="black">
                <a:alpha val="15000"/>
              </a:prstClr>
            </a:outerShdw>
          </a:effectLst>
        </p:spPr>
        <p:txBody>
          <a:bodyPr lIns="0" rIns="0" anchor="ctr"/>
          <a:lstStyle/>
          <a:p>
            <a:pPr algn="ctr"/>
            <a:r>
              <a:rPr lang="sv-SE" sz="1400" b="1" dirty="0" smtClean="0">
                <a:solidFill>
                  <a:prstClr val="white"/>
                </a:solidFill>
                <a:latin typeface="Calibri" pitchFamily="34" charset="0"/>
                <a:cs typeface="Calibri" pitchFamily="34" charset="0"/>
              </a:rPr>
              <a:t>Bedömning och prioritering</a:t>
            </a:r>
            <a:endParaRPr lang="sv-SE" sz="1400" b="1" dirty="0">
              <a:solidFill>
                <a:prstClr val="white"/>
              </a:solidFill>
              <a:latin typeface="Calibri" pitchFamily="34" charset="0"/>
              <a:cs typeface="Calibri" pitchFamily="34" charset="0"/>
            </a:endParaRPr>
          </a:p>
        </p:txBody>
      </p:sp>
      <p:sp>
        <p:nvSpPr>
          <p:cNvPr id="23" name="AutoShape 5"/>
          <p:cNvSpPr>
            <a:spLocks noChangeArrowheads="1"/>
          </p:cNvSpPr>
          <p:nvPr/>
        </p:nvSpPr>
        <p:spPr bwMode="auto">
          <a:xfrm>
            <a:off x="3557705" y="4305693"/>
            <a:ext cx="1832291" cy="1512887"/>
          </a:xfrm>
          <a:prstGeom prst="chevron">
            <a:avLst>
              <a:gd name="adj" fmla="val 31532"/>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1"/>
            <a:tileRect/>
          </a:gradFill>
          <a:ln w="9525">
            <a:noFill/>
            <a:miter lim="800000"/>
            <a:headEnd/>
            <a:tailEnd/>
          </a:ln>
          <a:effectLst>
            <a:outerShdw blurRad="279400" dist="63500" dir="5400000" sx="90000" sy="-19000" rotWithShape="0">
              <a:prstClr val="black">
                <a:alpha val="15000"/>
              </a:prstClr>
            </a:outerShdw>
          </a:effectLst>
        </p:spPr>
        <p:txBody>
          <a:bodyPr lIns="0" rIns="0" anchor="ctr" anchorCtr="1"/>
          <a:lstStyle/>
          <a:p>
            <a:pPr algn="ctr">
              <a:defRPr/>
            </a:pPr>
            <a:r>
              <a:rPr lang="sv-SE" sz="1400" b="1" dirty="0">
                <a:solidFill>
                  <a:prstClr val="white"/>
                </a:solidFill>
                <a:latin typeface="Calibri" pitchFamily="34" charset="0"/>
              </a:rPr>
              <a:t>Budget/</a:t>
            </a:r>
          </a:p>
          <a:p>
            <a:pPr algn="ctr">
              <a:defRPr/>
            </a:pPr>
            <a:r>
              <a:rPr lang="sv-SE" sz="1400" b="1" dirty="0">
                <a:solidFill>
                  <a:prstClr val="white"/>
                </a:solidFill>
                <a:latin typeface="Calibri" pitchFamily="34" charset="0"/>
              </a:rPr>
              <a:t>Verksam-hetsplan</a:t>
            </a:r>
            <a:endParaRPr lang="en-US" sz="1400" b="1" dirty="0">
              <a:solidFill>
                <a:prstClr val="white"/>
              </a:solidFill>
              <a:latin typeface="Calibri" pitchFamily="34" charset="0"/>
            </a:endParaRPr>
          </a:p>
        </p:txBody>
      </p:sp>
      <p:sp>
        <p:nvSpPr>
          <p:cNvPr id="24" name="AutoShape 6"/>
          <p:cNvSpPr>
            <a:spLocks noChangeArrowheads="1"/>
          </p:cNvSpPr>
          <p:nvPr/>
        </p:nvSpPr>
        <p:spPr bwMode="auto">
          <a:xfrm>
            <a:off x="4908271" y="4305693"/>
            <a:ext cx="1915612" cy="1512887"/>
          </a:xfrm>
          <a:prstGeom prst="chevron">
            <a:avLst>
              <a:gd name="adj" fmla="val 31532"/>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1"/>
            <a:tileRect/>
          </a:gradFill>
          <a:ln w="9525">
            <a:noFill/>
            <a:miter lim="800000"/>
            <a:headEnd/>
            <a:tailEnd/>
          </a:ln>
          <a:effectLst>
            <a:outerShdw blurRad="279400" dist="63500" dir="5400000" sx="90000" sy="-19000" rotWithShape="0">
              <a:prstClr val="black">
                <a:alpha val="15000"/>
              </a:prstClr>
            </a:outerShdw>
          </a:effectLst>
        </p:spPr>
        <p:txBody>
          <a:bodyPr lIns="0" rIns="0" anchor="ctr"/>
          <a:lstStyle/>
          <a:p>
            <a:pPr algn="ctr">
              <a:defRPr/>
            </a:pPr>
            <a:r>
              <a:rPr lang="sv-SE" sz="1400" b="1" dirty="0" smtClean="0">
                <a:solidFill>
                  <a:prstClr val="white"/>
                </a:solidFill>
                <a:latin typeface="Calibri" pitchFamily="34" charset="0"/>
              </a:rPr>
              <a:t>Uppföljning</a:t>
            </a:r>
          </a:p>
          <a:p>
            <a:pPr algn="ctr">
              <a:defRPr/>
            </a:pPr>
            <a:r>
              <a:rPr lang="sv-SE" sz="1400" b="1" dirty="0" smtClean="0">
                <a:solidFill>
                  <a:prstClr val="white"/>
                </a:solidFill>
                <a:latin typeface="Calibri" pitchFamily="34" charset="0"/>
              </a:rPr>
              <a:t> och rapportering</a:t>
            </a:r>
            <a:endParaRPr lang="en-US" sz="1400" b="1" dirty="0">
              <a:solidFill>
                <a:prstClr val="white"/>
              </a:solidFill>
              <a:latin typeface="Calibri" pitchFamily="34" charset="0"/>
            </a:endParaRPr>
          </a:p>
        </p:txBody>
      </p:sp>
      <p:sp>
        <p:nvSpPr>
          <p:cNvPr id="25" name="AutoShape 7"/>
          <p:cNvSpPr>
            <a:spLocks noChangeArrowheads="1"/>
          </p:cNvSpPr>
          <p:nvPr/>
        </p:nvSpPr>
        <p:spPr bwMode="auto">
          <a:xfrm>
            <a:off x="6161368" y="4305693"/>
            <a:ext cx="1849869" cy="1512887"/>
          </a:xfrm>
          <a:prstGeom prst="chevron">
            <a:avLst>
              <a:gd name="adj" fmla="val 31532"/>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1"/>
            <a:tileRect/>
          </a:gradFill>
          <a:ln w="9525">
            <a:noFill/>
            <a:miter lim="800000"/>
            <a:headEnd/>
            <a:tailEnd/>
          </a:ln>
          <a:effectLst>
            <a:outerShdw blurRad="279400" dist="63500" dir="5400000" sx="90000" sy="-19000" rotWithShape="0">
              <a:prstClr val="black">
                <a:alpha val="15000"/>
              </a:prstClr>
            </a:outerShdw>
          </a:effectLst>
        </p:spPr>
        <p:txBody>
          <a:bodyPr lIns="0" rIns="0" anchor="ctr"/>
          <a:lstStyle/>
          <a:p>
            <a:pPr algn="ctr">
              <a:defRPr/>
            </a:pPr>
            <a:r>
              <a:rPr lang="sv-SE" sz="1400" b="1" dirty="0" smtClean="0">
                <a:solidFill>
                  <a:prstClr val="white"/>
                </a:solidFill>
                <a:latin typeface="Calibri" pitchFamily="34" charset="0"/>
              </a:rPr>
              <a:t>Åtgärder </a:t>
            </a:r>
          </a:p>
          <a:p>
            <a:pPr algn="ctr">
              <a:defRPr/>
            </a:pPr>
            <a:r>
              <a:rPr lang="sv-SE" sz="1400" b="1" dirty="0" smtClean="0">
                <a:solidFill>
                  <a:prstClr val="white"/>
                </a:solidFill>
                <a:latin typeface="Calibri" pitchFamily="34" charset="0"/>
              </a:rPr>
              <a:t>m a </a:t>
            </a:r>
            <a:r>
              <a:rPr lang="sv-SE" sz="1400" b="1" dirty="0" err="1" smtClean="0">
                <a:solidFill>
                  <a:prstClr val="white"/>
                </a:solidFill>
                <a:latin typeface="Calibri" pitchFamily="34" charset="0"/>
              </a:rPr>
              <a:t>a</a:t>
            </a:r>
            <a:r>
              <a:rPr lang="sv-SE" sz="1400" b="1" dirty="0" smtClean="0">
                <a:solidFill>
                  <a:prstClr val="white"/>
                </a:solidFill>
                <a:latin typeface="Calibri" pitchFamily="34" charset="0"/>
              </a:rPr>
              <a:t> resultat och slutsatser</a:t>
            </a:r>
            <a:endParaRPr lang="en-US" sz="1400" b="1" dirty="0">
              <a:solidFill>
                <a:prstClr val="white"/>
              </a:solidFill>
              <a:latin typeface="Calibri" pitchFamily="34" charset="0"/>
            </a:endParaRPr>
          </a:p>
        </p:txBody>
      </p:sp>
      <p:cxnSp>
        <p:nvCxnSpPr>
          <p:cNvPr id="27" name="Rak pil 26"/>
          <p:cNvCxnSpPr>
            <a:stCxn id="16" idx="2"/>
            <a:endCxn id="22" idx="0"/>
          </p:cNvCxnSpPr>
          <p:nvPr/>
        </p:nvCxnSpPr>
        <p:spPr>
          <a:xfrm flipH="1">
            <a:off x="3001811" y="3291352"/>
            <a:ext cx="916855" cy="1012748"/>
          </a:xfrm>
          <a:prstGeom prst="straightConnector1">
            <a:avLst/>
          </a:prstGeom>
          <a:ln w="38100">
            <a:solidFill>
              <a:schemeClr val="tx1">
                <a:lumMod val="60000"/>
                <a:lumOff val="40000"/>
              </a:schemeClr>
            </a:solidFill>
            <a:prstDash val="sysDot"/>
            <a:tailEnd type="arrow"/>
          </a:ln>
          <a:effectLst>
            <a:outerShdw blurRad="152400" dist="317500" dir="5400000" sx="90000" sy="-19000" rotWithShape="0">
              <a:prstClr val="black">
                <a:alpha val="15000"/>
              </a:prstClr>
            </a:outerShdw>
          </a:effectLst>
        </p:spPr>
        <p:style>
          <a:lnRef idx="2">
            <a:schemeClr val="accent1"/>
          </a:lnRef>
          <a:fillRef idx="0">
            <a:schemeClr val="accent1"/>
          </a:fillRef>
          <a:effectRef idx="1">
            <a:schemeClr val="accent1"/>
          </a:effectRef>
          <a:fontRef idx="minor">
            <a:schemeClr val="tx1"/>
          </a:fontRef>
        </p:style>
      </p:cxnSp>
      <p:sp>
        <p:nvSpPr>
          <p:cNvPr id="28" name="textruta 27"/>
          <p:cNvSpPr txBox="1"/>
          <p:nvPr/>
        </p:nvSpPr>
        <p:spPr>
          <a:xfrm>
            <a:off x="194715" y="1427761"/>
            <a:ext cx="418641" cy="2458441"/>
          </a:xfrm>
          <a:prstGeom prst="rect">
            <a:avLst/>
          </a:prstGeom>
          <a:noFill/>
        </p:spPr>
        <p:txBody>
          <a:bodyPr vert="wordArtVert" wrap="square" rtlCol="0">
            <a:spAutoFit/>
          </a:bodyPr>
          <a:lstStyle/>
          <a:p>
            <a:r>
              <a:rPr lang="sv-SE" sz="1400" b="1" spc="-400" dirty="0" smtClean="0">
                <a:solidFill>
                  <a:srgbClr val="575757">
                    <a:lumMod val="60000"/>
                    <a:lumOff val="40000"/>
                  </a:srgbClr>
                </a:solidFill>
                <a:cs typeface="Arial" panose="020B0604020202020204" pitchFamily="34" charset="0"/>
              </a:rPr>
              <a:t>CENTRAL NIVÅ</a:t>
            </a:r>
          </a:p>
        </p:txBody>
      </p:sp>
      <p:sp>
        <p:nvSpPr>
          <p:cNvPr id="31" name="textruta 30"/>
          <p:cNvSpPr txBox="1"/>
          <p:nvPr/>
        </p:nvSpPr>
        <p:spPr>
          <a:xfrm>
            <a:off x="161929" y="4113811"/>
            <a:ext cx="418641" cy="2458441"/>
          </a:xfrm>
          <a:prstGeom prst="rect">
            <a:avLst/>
          </a:prstGeom>
          <a:noFill/>
        </p:spPr>
        <p:txBody>
          <a:bodyPr vert="wordArtVert" wrap="square" rtlCol="0">
            <a:spAutoFit/>
          </a:bodyPr>
          <a:lstStyle/>
          <a:p>
            <a:r>
              <a:rPr lang="sv-SE" sz="1400" b="1" spc="-400" dirty="0" smtClean="0">
                <a:solidFill>
                  <a:srgbClr val="575757">
                    <a:lumMod val="60000"/>
                    <a:lumOff val="40000"/>
                  </a:srgbClr>
                </a:solidFill>
                <a:cs typeface="Arial" panose="020B0604020202020204" pitchFamily="34" charset="0"/>
              </a:rPr>
              <a:t>LOKAL NIVÅ</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863591" y="457200"/>
          <a:ext cx="7833556" cy="5811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ubrik 1"/>
          <p:cNvSpPr>
            <a:spLocks noGrp="1"/>
          </p:cNvSpPr>
          <p:nvPr>
            <p:ph type="title"/>
          </p:nvPr>
        </p:nvSpPr>
        <p:spPr>
          <a:xfrm>
            <a:off x="467544" y="157576"/>
            <a:ext cx="8229600" cy="1143000"/>
          </a:xfrm>
        </p:spPr>
        <p:txBody>
          <a:bodyPr>
            <a:normAutofit/>
          </a:bodyPr>
          <a:lstStyle/>
          <a:p>
            <a:r>
              <a:rPr lang="sv-SE" sz="2400" dirty="0" smtClean="0">
                <a:solidFill>
                  <a:schemeClr val="tx1"/>
                </a:solidFill>
                <a:latin typeface="+mj-lt"/>
              </a:rPr>
              <a:t>Den politiska viljans olika beslut </a:t>
            </a:r>
            <a:endParaRPr lang="sv-SE" sz="2400" dirty="0">
              <a:solidFill>
                <a:schemeClr val="tx1"/>
              </a:solidFill>
              <a:latin typeface="+mj-lt"/>
            </a:endParaRPr>
          </a:p>
        </p:txBody>
      </p:sp>
      <p:sp>
        <p:nvSpPr>
          <p:cNvPr id="11" name="Platshållare för sidfot 2"/>
          <p:cNvSpPr>
            <a:spLocks noGrp="1"/>
          </p:cNvSpPr>
          <p:nvPr>
            <p:ph type="ftr" sz="quarter" idx="10"/>
          </p:nvPr>
        </p:nvSpPr>
        <p:spPr>
          <a:xfrm>
            <a:off x="522000" y="6269053"/>
            <a:ext cx="2895600" cy="417575"/>
          </a:xfrm>
        </p:spPr>
        <p:txBody>
          <a:bodyPr anchor="ctr"/>
          <a:lstStyle/>
          <a:p>
            <a:r>
              <a:rPr lang="en-GB" sz="800" dirty="0" smtClean="0">
                <a:solidFill>
                  <a:schemeClr val="bg1"/>
                </a:solidFill>
              </a:rPr>
              <a:t>HÅLLBAR STAD – ÖPPEN FÖR VÄRLDEN </a:t>
            </a:r>
            <a:endParaRPr lang="en-GB" sz="800" dirty="0">
              <a:solidFill>
                <a:schemeClr val="bg1"/>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61193" y="763092"/>
            <a:ext cx="6738951" cy="695069"/>
          </a:xfrm>
        </p:spPr>
        <p:txBody>
          <a:bodyPr/>
          <a:lstStyle/>
          <a:p>
            <a:pPr>
              <a:lnSpc>
                <a:spcPct val="100000"/>
              </a:lnSpc>
              <a:spcBef>
                <a:spcPts val="600"/>
              </a:spcBef>
            </a:pPr>
            <a:r>
              <a:rPr lang="sv-SE" dirty="0" smtClean="0"/>
              <a:t>Nämnds och styrelsers ansvar för uppföljning </a:t>
            </a:r>
            <a:br>
              <a:rPr lang="sv-SE" dirty="0" smtClean="0"/>
            </a:br>
            <a:r>
              <a:rPr lang="sv-SE" sz="2000" dirty="0" smtClean="0"/>
              <a:t>- enligt budget och regler för budget och uppföljning</a:t>
            </a:r>
            <a:endParaRPr lang="sv-SE" dirty="0"/>
          </a:p>
        </p:txBody>
      </p:sp>
      <p:sp>
        <p:nvSpPr>
          <p:cNvPr id="3" name="Platshållare för innehåll 2"/>
          <p:cNvSpPr>
            <a:spLocks noGrp="1"/>
          </p:cNvSpPr>
          <p:nvPr>
            <p:ph idx="1"/>
          </p:nvPr>
        </p:nvSpPr>
        <p:spPr>
          <a:xfrm>
            <a:off x="528173" y="1913998"/>
            <a:ext cx="8023239" cy="3760046"/>
          </a:xfrm>
        </p:spPr>
        <p:txBody>
          <a:bodyPr/>
          <a:lstStyle/>
          <a:p>
            <a:pPr marL="0" indent="0">
              <a:spcBef>
                <a:spcPts val="1200"/>
              </a:spcBef>
              <a:buNone/>
            </a:pPr>
            <a:r>
              <a:rPr lang="sv-SE" dirty="0" smtClean="0"/>
              <a:t>Varje </a:t>
            </a:r>
            <a:r>
              <a:rPr lang="sv-SE" b="1" dirty="0" smtClean="0"/>
              <a:t>nämnd/styrelse ansvarar för uppföljningen </a:t>
            </a:r>
            <a:r>
              <a:rPr lang="sv-SE" dirty="0" smtClean="0"/>
              <a:t>av dels den egna verksamhetens uppdrag som beskrivs i reglemente och ägardirektiv, dels KF:s mål och inriktningar.</a:t>
            </a:r>
          </a:p>
          <a:p>
            <a:pPr marL="0" indent="0">
              <a:spcBef>
                <a:spcPts val="1200"/>
              </a:spcBef>
              <a:buNone/>
            </a:pPr>
            <a:r>
              <a:rPr lang="sv-SE" b="1" dirty="0" smtClean="0"/>
              <a:t>Rapportering </a:t>
            </a:r>
            <a:r>
              <a:rPr lang="sv-SE" dirty="0" smtClean="0"/>
              <a:t>sker till KS och KF och utifrån </a:t>
            </a:r>
            <a:r>
              <a:rPr lang="sv-SE" b="1" dirty="0" smtClean="0"/>
              <a:t>risk och väsentlighet </a:t>
            </a:r>
            <a:r>
              <a:rPr lang="sv-SE" dirty="0" smtClean="0"/>
              <a:t>vilket innebär att det i första hand är särskilt viktiga resultat, utvecklingsområden och händelser som ska rapporteras.</a:t>
            </a:r>
          </a:p>
          <a:p>
            <a:pPr marL="0" indent="0">
              <a:spcBef>
                <a:spcPts val="1200"/>
              </a:spcBef>
              <a:buNone/>
            </a:pPr>
            <a:r>
              <a:rPr lang="sv-SE" dirty="0" smtClean="0"/>
              <a:t>Den ska även innehålla viktiga mätresultat men framförallt </a:t>
            </a:r>
            <a:r>
              <a:rPr lang="sv-SE" b="1" dirty="0" smtClean="0"/>
              <a:t>analyser, slutsatser och kommentarer </a:t>
            </a:r>
            <a:r>
              <a:rPr lang="sv-SE" dirty="0" smtClean="0"/>
              <a:t>om vad det betyder för den egna verksamheten och Göteborgsstad som helhet</a:t>
            </a:r>
          </a:p>
        </p:txBody>
      </p:sp>
      <p:sp>
        <p:nvSpPr>
          <p:cNvPr id="4" name="Platshållare för sidfot 3"/>
          <p:cNvSpPr>
            <a:spLocks noGrp="1"/>
          </p:cNvSpPr>
          <p:nvPr>
            <p:ph type="ftr" sz="quarter" idx="10"/>
          </p:nvPr>
        </p:nvSpPr>
        <p:spPr/>
        <p:txBody>
          <a:bodyPr/>
          <a:lstStyle/>
          <a:p>
            <a:r>
              <a:rPr lang="sv-SE" smtClean="0">
                <a:solidFill>
                  <a:prstClr val="white"/>
                </a:solidFill>
              </a:rPr>
              <a:t>Hållbar stad - öppen för världen</a:t>
            </a:r>
            <a:endParaRPr lang="en-GB" dirty="0">
              <a:solidFill>
                <a:prstClr val="white"/>
              </a:solidFill>
            </a:endParaRPr>
          </a:p>
        </p:txBody>
      </p:sp>
      <p:sp>
        <p:nvSpPr>
          <p:cNvPr id="5" name="Platshållare för bildnummer 4"/>
          <p:cNvSpPr>
            <a:spLocks noGrp="1"/>
          </p:cNvSpPr>
          <p:nvPr>
            <p:ph type="sldNum" sz="quarter" idx="11"/>
          </p:nvPr>
        </p:nvSpPr>
        <p:spPr/>
        <p:txBody>
          <a:bodyPr/>
          <a:lstStyle/>
          <a:p>
            <a:fld id="{CCB980A4-8073-2E47-BD49-CDC58DACAC28}" type="slidenum">
              <a:rPr lang="sv-SE" smtClean="0">
                <a:solidFill>
                  <a:prstClr val="white"/>
                </a:solidFill>
              </a:rPr>
              <a:pPr/>
              <a:t>90</a:t>
            </a:fld>
            <a:endParaRPr lang="sv-SE" dirty="0">
              <a:solidFill>
                <a:prstClr val="white"/>
              </a:solidFill>
            </a:endParaRPr>
          </a:p>
        </p:txBody>
      </p:sp>
    </p:spTree>
  </p:cSld>
  <p:clrMapOvr>
    <a:masterClrMapping/>
  </p:clrMapOvr>
  <p:transition spd="med">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418640" y="388245"/>
            <a:ext cx="6738951" cy="695069"/>
          </a:xfrm>
        </p:spPr>
        <p:txBody>
          <a:bodyPr/>
          <a:lstStyle/>
          <a:p>
            <a:r>
              <a:rPr lang="sv-SE" dirty="0"/>
              <a:t>Vår systematik – </a:t>
            </a:r>
            <a:r>
              <a:rPr lang="sv-SE" dirty="0" smtClean="0"/>
              <a:t>omhändertagande</a:t>
            </a:r>
            <a:endParaRPr lang="sv-SE" dirty="0"/>
          </a:p>
        </p:txBody>
      </p:sp>
      <p:sp>
        <p:nvSpPr>
          <p:cNvPr id="5" name="Platshållare för sidfot 4"/>
          <p:cNvSpPr>
            <a:spLocks noGrp="1"/>
          </p:cNvSpPr>
          <p:nvPr>
            <p:ph type="ftr" sz="quarter" idx="14"/>
          </p:nvPr>
        </p:nvSpPr>
        <p:spPr/>
        <p:txBody>
          <a:bodyPr/>
          <a:lstStyle/>
          <a:p>
            <a:r>
              <a:rPr lang="en-GB">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5"/>
          </p:nvPr>
        </p:nvSpPr>
        <p:spPr/>
        <p:txBody>
          <a:bodyPr/>
          <a:lstStyle/>
          <a:p>
            <a:fld id="{CCB980A4-8073-2E47-BD49-CDC58DACAC28}" type="slidenum">
              <a:rPr lang="sv-SE">
                <a:solidFill>
                  <a:prstClr val="white"/>
                </a:solidFill>
              </a:rPr>
              <a:pPr/>
              <a:t>91</a:t>
            </a:fld>
            <a:endParaRPr lang="sv-SE" dirty="0">
              <a:solidFill>
                <a:prstClr val="white"/>
              </a:solidFill>
            </a:endParaRPr>
          </a:p>
        </p:txBody>
      </p:sp>
      <p:sp>
        <p:nvSpPr>
          <p:cNvPr id="9" name="Likbent triangel 8"/>
          <p:cNvSpPr/>
          <p:nvPr/>
        </p:nvSpPr>
        <p:spPr>
          <a:xfrm>
            <a:off x="2067189" y="2081430"/>
            <a:ext cx="4811283" cy="3911884"/>
          </a:xfrm>
          <a:prstGeom prst="triangle">
            <a:avLst>
              <a:gd name="adj" fmla="val 53117"/>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13" name="Text Box 13"/>
          <p:cNvSpPr txBox="1">
            <a:spLocks noChangeArrowheads="1"/>
          </p:cNvSpPr>
          <p:nvPr/>
        </p:nvSpPr>
        <p:spPr bwMode="auto">
          <a:xfrm>
            <a:off x="218856" y="1716895"/>
            <a:ext cx="2102929" cy="2693045"/>
          </a:xfrm>
          <a:prstGeom prst="rect">
            <a:avLst/>
          </a:prstGeom>
          <a:noFill/>
          <a:ln w="12700">
            <a:noFill/>
            <a:miter lim="800000"/>
            <a:headEnd type="none" w="sm" len="sm"/>
            <a:tailEnd type="none" w="sm" len="sm"/>
          </a:ln>
        </p:spPr>
        <p:txBody>
          <a:bodyPr wrap="square">
            <a:spAutoFit/>
          </a:bodyPr>
          <a:lstStyle/>
          <a:p>
            <a:pPr algn="r" defTabSz="762000">
              <a:spcAft>
                <a:spcPts val="600"/>
              </a:spcAft>
              <a:defRPr/>
            </a:pPr>
            <a:r>
              <a:rPr lang="sv-SE" sz="2000" b="1" dirty="0" smtClean="0">
                <a:solidFill>
                  <a:srgbClr val="747474"/>
                </a:solidFill>
                <a:cs typeface="Arial" charset="0"/>
              </a:rPr>
              <a:t>UPPFÖLJNING</a:t>
            </a:r>
            <a:endParaRPr lang="sv-SE" sz="1400" dirty="0">
              <a:solidFill>
                <a:srgbClr val="747474"/>
              </a:solidFill>
            </a:endParaRPr>
          </a:p>
          <a:p>
            <a:pPr algn="r" defTabSz="914400"/>
            <a:r>
              <a:rPr lang="sv-SE" sz="1600" dirty="0">
                <a:solidFill>
                  <a:srgbClr val="2C2C2C"/>
                </a:solidFill>
              </a:rPr>
              <a:t>Uppföljningen är dels ett sätt för varje nivå att analysera och lära av sin verksamhets resultat, dels ett underlag för att rapportera till nästa nivå</a:t>
            </a:r>
            <a:r>
              <a:rPr lang="sv-SE" sz="1400" dirty="0" smtClean="0">
                <a:solidFill>
                  <a:srgbClr val="747474"/>
                </a:solidFill>
              </a:rPr>
              <a:t>.</a:t>
            </a:r>
            <a:endParaRPr lang="sv-SE" sz="1400" dirty="0">
              <a:solidFill>
                <a:srgbClr val="747474"/>
              </a:solidFill>
            </a:endParaRPr>
          </a:p>
        </p:txBody>
      </p:sp>
      <p:sp>
        <p:nvSpPr>
          <p:cNvPr id="14" name="textruta 13"/>
          <p:cNvSpPr txBox="1"/>
          <p:nvPr/>
        </p:nvSpPr>
        <p:spPr>
          <a:xfrm>
            <a:off x="4169519" y="5423250"/>
            <a:ext cx="681597" cy="307777"/>
          </a:xfrm>
          <a:prstGeom prst="rect">
            <a:avLst/>
          </a:prstGeom>
          <a:noFill/>
        </p:spPr>
        <p:txBody>
          <a:bodyPr wrap="none" rtlCol="0">
            <a:spAutoFit/>
          </a:bodyPr>
          <a:lstStyle/>
          <a:p>
            <a:pPr defTabSz="914400"/>
            <a:r>
              <a:rPr lang="sv-SE" sz="1400" b="1" dirty="0">
                <a:solidFill>
                  <a:prstClr val="white"/>
                </a:solidFill>
                <a:cs typeface="Arial" panose="020B0604020202020204" pitchFamily="34" charset="0"/>
              </a:rPr>
              <a:t>Enhet</a:t>
            </a:r>
          </a:p>
        </p:txBody>
      </p:sp>
      <p:sp>
        <p:nvSpPr>
          <p:cNvPr id="16" name="textruta 15"/>
          <p:cNvSpPr txBox="1"/>
          <p:nvPr/>
        </p:nvSpPr>
        <p:spPr>
          <a:xfrm>
            <a:off x="3971192" y="4630709"/>
            <a:ext cx="1098378" cy="307777"/>
          </a:xfrm>
          <a:prstGeom prst="rect">
            <a:avLst/>
          </a:prstGeom>
          <a:noFill/>
        </p:spPr>
        <p:txBody>
          <a:bodyPr wrap="none" rtlCol="0">
            <a:spAutoFit/>
          </a:bodyPr>
          <a:lstStyle/>
          <a:p>
            <a:pPr defTabSz="914400"/>
            <a:r>
              <a:rPr lang="sv-SE" sz="1400" b="1" dirty="0">
                <a:solidFill>
                  <a:prstClr val="white"/>
                </a:solidFill>
                <a:cs typeface="Arial" panose="020B0604020202020204" pitchFamily="34" charset="0"/>
              </a:rPr>
              <a:t>Mellannivå</a:t>
            </a:r>
          </a:p>
        </p:txBody>
      </p:sp>
      <p:sp>
        <p:nvSpPr>
          <p:cNvPr id="17" name="textruta 16"/>
          <p:cNvSpPr txBox="1"/>
          <p:nvPr/>
        </p:nvSpPr>
        <p:spPr>
          <a:xfrm>
            <a:off x="4169515" y="3595678"/>
            <a:ext cx="782488" cy="523220"/>
          </a:xfrm>
          <a:prstGeom prst="rect">
            <a:avLst/>
          </a:prstGeom>
          <a:noFill/>
        </p:spPr>
        <p:txBody>
          <a:bodyPr wrap="square" rtlCol="0">
            <a:spAutoFit/>
          </a:bodyPr>
          <a:lstStyle/>
          <a:p>
            <a:pPr algn="ctr" defTabSz="914400"/>
            <a:r>
              <a:rPr lang="sv-SE" sz="1400" b="1" dirty="0">
                <a:solidFill>
                  <a:prstClr val="white"/>
                </a:solidFill>
                <a:cs typeface="Arial" panose="020B0604020202020204" pitchFamily="34" charset="0"/>
              </a:rPr>
              <a:t>VO</a:t>
            </a:r>
          </a:p>
          <a:p>
            <a:pPr algn="ctr" defTabSz="914400"/>
            <a:r>
              <a:rPr lang="sv-SE" sz="1400" b="1" dirty="0">
                <a:solidFill>
                  <a:prstClr val="white"/>
                </a:solidFill>
                <a:cs typeface="Arial" panose="020B0604020202020204" pitchFamily="34" charset="0"/>
              </a:rPr>
              <a:t>Sektor</a:t>
            </a:r>
          </a:p>
        </p:txBody>
      </p:sp>
      <p:sp>
        <p:nvSpPr>
          <p:cNvPr id="18" name="textruta 17"/>
          <p:cNvSpPr txBox="1"/>
          <p:nvPr/>
        </p:nvSpPr>
        <p:spPr>
          <a:xfrm>
            <a:off x="4260793" y="2906225"/>
            <a:ext cx="691215" cy="307777"/>
          </a:xfrm>
          <a:prstGeom prst="rect">
            <a:avLst/>
          </a:prstGeom>
          <a:noFill/>
        </p:spPr>
        <p:txBody>
          <a:bodyPr wrap="none" rtlCol="0">
            <a:spAutoFit/>
          </a:bodyPr>
          <a:lstStyle/>
          <a:p>
            <a:pPr defTabSz="914400"/>
            <a:r>
              <a:rPr lang="sv-SE" sz="1400" b="1" dirty="0">
                <a:solidFill>
                  <a:prstClr val="white"/>
                </a:solidFill>
                <a:cs typeface="Arial" panose="020B0604020202020204" pitchFamily="34" charset="0"/>
              </a:rPr>
              <a:t>FL/BL</a:t>
            </a:r>
          </a:p>
        </p:txBody>
      </p:sp>
      <p:cxnSp>
        <p:nvCxnSpPr>
          <p:cNvPr id="31" name="Rak pil 30"/>
          <p:cNvCxnSpPr/>
          <p:nvPr/>
        </p:nvCxnSpPr>
        <p:spPr>
          <a:xfrm>
            <a:off x="5393537" y="2048159"/>
            <a:ext cx="4335" cy="858063"/>
          </a:xfrm>
          <a:prstGeom prst="straightConnector1">
            <a:avLst/>
          </a:prstGeom>
          <a:ln w="76200">
            <a:solidFill>
              <a:schemeClr val="bg1"/>
            </a:solidFill>
            <a:tailEnd type="stealth"/>
          </a:ln>
        </p:spPr>
        <p:style>
          <a:lnRef idx="1">
            <a:schemeClr val="accent1"/>
          </a:lnRef>
          <a:fillRef idx="0">
            <a:schemeClr val="accent1"/>
          </a:fillRef>
          <a:effectRef idx="0">
            <a:schemeClr val="accent1"/>
          </a:effectRef>
          <a:fontRef idx="minor">
            <a:schemeClr val="tx1"/>
          </a:fontRef>
        </p:style>
      </p:cxnSp>
      <p:sp>
        <p:nvSpPr>
          <p:cNvPr id="32" name="Rektangel 31"/>
          <p:cNvSpPr/>
          <p:nvPr/>
        </p:nvSpPr>
        <p:spPr>
          <a:xfrm>
            <a:off x="6757276" y="1711063"/>
            <a:ext cx="1742673" cy="2939266"/>
          </a:xfrm>
          <a:prstGeom prst="rect">
            <a:avLst/>
          </a:prstGeom>
        </p:spPr>
        <p:txBody>
          <a:bodyPr wrap="square">
            <a:spAutoFit/>
          </a:bodyPr>
          <a:lstStyle/>
          <a:p>
            <a:pPr defTabSz="914400">
              <a:spcAft>
                <a:spcPts val="600"/>
              </a:spcAft>
            </a:pPr>
            <a:r>
              <a:rPr lang="sv-SE" sz="2000" b="1" dirty="0">
                <a:solidFill>
                  <a:srgbClr val="747474"/>
                </a:solidFill>
              </a:rPr>
              <a:t>PLANERING</a:t>
            </a:r>
          </a:p>
          <a:p>
            <a:pPr defTabSz="914400"/>
            <a:r>
              <a:rPr lang="sv-SE" sz="1600" dirty="0">
                <a:solidFill>
                  <a:srgbClr val="2C2C2C"/>
                </a:solidFill>
              </a:rPr>
              <a:t>Varje nivå planerar sin verksamhet utifrån vad nivån ovanför preciserat, därefter för behov den själv identifierat. </a:t>
            </a:r>
          </a:p>
          <a:p>
            <a:pPr defTabSz="914400"/>
            <a:endParaRPr lang="sv-SE" sz="1600" dirty="0">
              <a:solidFill>
                <a:srgbClr val="2C2C2C"/>
              </a:solidFill>
            </a:endParaRPr>
          </a:p>
        </p:txBody>
      </p:sp>
      <p:sp>
        <p:nvSpPr>
          <p:cNvPr id="36" name="U-svängd  35"/>
          <p:cNvSpPr/>
          <p:nvPr/>
        </p:nvSpPr>
        <p:spPr>
          <a:xfrm flipH="1" flipV="1">
            <a:off x="3417603" y="2081430"/>
            <a:ext cx="1975935" cy="3911884"/>
          </a:xfrm>
          <a:prstGeom prst="uturnArrow">
            <a:avLst>
              <a:gd name="adj1" fmla="val 11297"/>
              <a:gd name="adj2" fmla="val 21695"/>
              <a:gd name="adj3" fmla="val 21260"/>
              <a:gd name="adj4" fmla="val 27622"/>
              <a:gd name="adj5" fmla="val 9953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19"/>
            <a:endParaRPr lang="sv-SE">
              <a:solidFill>
                <a:srgbClr val="747474"/>
              </a:solidFill>
            </a:endParaRPr>
          </a:p>
        </p:txBody>
      </p:sp>
      <p:cxnSp>
        <p:nvCxnSpPr>
          <p:cNvPr id="15" name="Rak 14"/>
          <p:cNvCxnSpPr/>
          <p:nvPr/>
        </p:nvCxnSpPr>
        <p:spPr>
          <a:xfrm>
            <a:off x="2587192" y="4365218"/>
            <a:ext cx="3929725"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Rak 21"/>
          <p:cNvCxnSpPr/>
          <p:nvPr/>
        </p:nvCxnSpPr>
        <p:spPr>
          <a:xfrm>
            <a:off x="3641701" y="3421204"/>
            <a:ext cx="190831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Rak 22"/>
          <p:cNvCxnSpPr/>
          <p:nvPr/>
        </p:nvCxnSpPr>
        <p:spPr>
          <a:xfrm>
            <a:off x="2579245" y="5119995"/>
            <a:ext cx="390864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ruta 18"/>
          <p:cNvSpPr txBox="1"/>
          <p:nvPr/>
        </p:nvSpPr>
        <p:spPr>
          <a:xfrm>
            <a:off x="2611156" y="1033620"/>
            <a:ext cx="4131549" cy="477131"/>
          </a:xfrm>
          <a:prstGeom prst="roundRect">
            <a:avLst/>
          </a:prstGeom>
          <a:noFill/>
          <a:ln>
            <a:solidFill>
              <a:schemeClr val="accent3">
                <a:lumMod val="50000"/>
              </a:schemeClr>
            </a:solidFill>
          </a:ln>
          <a:effectLst/>
        </p:spPr>
        <p:txBody>
          <a:bodyPr wrap="square" lIns="0" tIns="216000" rIns="0" bIns="0" rtlCol="0" anchor="ctr" anchorCtr="0">
            <a:noAutofit/>
          </a:bodyPr>
          <a:lstStyle/>
          <a:p>
            <a:pPr algn="ctr" defTabSz="914400"/>
            <a:r>
              <a:rPr lang="sv-SE" sz="2800" b="1" kern="0" spc="50" baseline="30000" dirty="0">
                <a:solidFill>
                  <a:srgbClr val="89BEAE">
                    <a:lumMod val="50000"/>
                  </a:srgbClr>
                </a:solidFill>
                <a:cs typeface="Arial"/>
              </a:rPr>
              <a:t>Kommunfullmäktige</a:t>
            </a:r>
            <a:endParaRPr lang="sv-SE" sz="2400" b="1" kern="0" spc="50" baseline="30000" dirty="0">
              <a:solidFill>
                <a:srgbClr val="89BEAE">
                  <a:lumMod val="50000"/>
                </a:srgbClr>
              </a:solidFill>
              <a:cs typeface="Arial"/>
            </a:endParaRPr>
          </a:p>
        </p:txBody>
      </p:sp>
      <p:sp>
        <p:nvSpPr>
          <p:cNvPr id="21" name="Text Box 50"/>
          <p:cNvSpPr txBox="1">
            <a:spLocks noChangeArrowheads="1"/>
          </p:cNvSpPr>
          <p:nvPr/>
        </p:nvSpPr>
        <p:spPr bwMode="auto">
          <a:xfrm>
            <a:off x="3443731" y="1568953"/>
            <a:ext cx="2395712" cy="374571"/>
          </a:xfrm>
          <a:prstGeom prst="roundRect">
            <a:avLst/>
          </a:prstGeom>
          <a:noFill/>
          <a:ln w="9525">
            <a:solidFill>
              <a:schemeClr val="accent3">
                <a:lumMod val="50000"/>
              </a:schemeClr>
            </a:solidFill>
            <a:miter lim="800000"/>
            <a:headEnd/>
            <a:tailEnd/>
          </a:ln>
          <a:effectLst>
            <a:outerShdw blurRad="342900" dist="317500" dir="5400000" sx="92000" sy="92000" rotWithShape="0">
              <a:prstClr val="black">
                <a:alpha val="15000"/>
              </a:prstClr>
            </a:outerShdw>
          </a:effectLst>
        </p:spPr>
        <p:txBody>
          <a:bodyPr wrap="none">
            <a:spAutoFit/>
          </a:bodyPr>
          <a:lstStyle/>
          <a:p>
            <a:pPr algn="ctr" defTabSz="914400"/>
            <a:r>
              <a:rPr lang="sv-SE" sz="1600" b="1" dirty="0" smtClean="0">
                <a:solidFill>
                  <a:srgbClr val="89BEAE">
                    <a:lumMod val="50000"/>
                  </a:srgbClr>
                </a:solidFill>
              </a:rPr>
              <a:t>Nämnd/bolagsstyrelse</a:t>
            </a:r>
            <a:endParaRPr lang="en-US" sz="1600" b="1" dirty="0">
              <a:solidFill>
                <a:srgbClr val="89BEAE">
                  <a:lumMod val="50000"/>
                </a:srgbClr>
              </a:solidFill>
            </a:endParaRPr>
          </a:p>
        </p:txBody>
      </p:sp>
    </p:spTree>
  </p:cSld>
  <p:clrMapOvr>
    <a:masterClrMapping/>
  </p:clrMapOvr>
  <p:transition spd="med">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Varför uppföljning? </a:t>
            </a:r>
            <a:br>
              <a:rPr lang="sv-SE" dirty="0" smtClean="0"/>
            </a:br>
            <a:r>
              <a:rPr lang="sv-SE" sz="2400" dirty="0" smtClean="0"/>
              <a:t>Olika syfte på olika nivåer</a:t>
            </a:r>
            <a:endParaRPr lang="sv-SE" sz="2400" dirty="0"/>
          </a:p>
        </p:txBody>
      </p:sp>
      <p:sp>
        <p:nvSpPr>
          <p:cNvPr id="3" name="Platshållare för innehåll 2"/>
          <p:cNvSpPr>
            <a:spLocks noGrp="1"/>
          </p:cNvSpPr>
          <p:nvPr>
            <p:ph idx="1"/>
          </p:nvPr>
        </p:nvSpPr>
        <p:spPr/>
        <p:txBody>
          <a:bodyPr/>
          <a:lstStyle/>
          <a:p>
            <a:r>
              <a:rPr lang="sv-SE" dirty="0" smtClean="0"/>
              <a:t>Uppföljning utifrån varje nivås eget behov – </a:t>
            </a:r>
          </a:p>
          <a:p>
            <a:pPr>
              <a:buNone/>
            </a:pPr>
            <a:r>
              <a:rPr lang="sv-SE" dirty="0" smtClean="0"/>
              <a:t>	behoven är olika </a:t>
            </a:r>
          </a:p>
          <a:p>
            <a:r>
              <a:rPr lang="sv-SE" dirty="0" smtClean="0"/>
              <a:t>Rapportering sker uppåt i organisationen</a:t>
            </a:r>
          </a:p>
          <a:p>
            <a:r>
              <a:rPr lang="sv-SE" dirty="0" smtClean="0"/>
              <a:t>Koll på läget eller behövs beslut om åtgärder</a:t>
            </a:r>
          </a:p>
          <a:p>
            <a:r>
              <a:rPr lang="sv-SE" dirty="0" smtClean="0"/>
              <a:t>Underlag till förbättring och utveckling</a:t>
            </a:r>
          </a:p>
          <a:p>
            <a:endParaRPr lang="sv-SE" dirty="0"/>
          </a:p>
        </p:txBody>
      </p:sp>
      <p:sp>
        <p:nvSpPr>
          <p:cNvPr id="4" name="Platshållare för sidfot 3"/>
          <p:cNvSpPr>
            <a:spLocks noGrp="1"/>
          </p:cNvSpPr>
          <p:nvPr>
            <p:ph type="ftr" sz="quarter" idx="10"/>
          </p:nvPr>
        </p:nvSpPr>
        <p:spPr/>
        <p:txBody>
          <a:bodyPr/>
          <a:lstStyle/>
          <a:p>
            <a:r>
              <a:rPr lang="sv-SE" smtClean="0">
                <a:solidFill>
                  <a:prstClr val="white"/>
                </a:solidFill>
              </a:rPr>
              <a:t>Hållbar stad - öppen för världen</a:t>
            </a:r>
            <a:endParaRPr lang="en-GB" dirty="0">
              <a:solidFill>
                <a:prstClr val="white"/>
              </a:solidFill>
            </a:endParaRPr>
          </a:p>
        </p:txBody>
      </p:sp>
      <p:sp>
        <p:nvSpPr>
          <p:cNvPr id="5" name="Platshållare för bildnummer 4"/>
          <p:cNvSpPr>
            <a:spLocks noGrp="1"/>
          </p:cNvSpPr>
          <p:nvPr>
            <p:ph type="sldNum" sz="quarter" idx="11"/>
          </p:nvPr>
        </p:nvSpPr>
        <p:spPr/>
        <p:txBody>
          <a:bodyPr/>
          <a:lstStyle/>
          <a:p>
            <a:fld id="{CCB980A4-8073-2E47-BD49-CDC58DACAC28}" type="slidenum">
              <a:rPr lang="sv-SE" smtClean="0">
                <a:solidFill>
                  <a:prstClr val="white"/>
                </a:solidFill>
              </a:rPr>
              <a:pPr/>
              <a:t>92</a:t>
            </a:fld>
            <a:endParaRPr lang="sv-SE" dirty="0">
              <a:solidFill>
                <a:prstClr val="white"/>
              </a:solidFill>
            </a:endParaRPr>
          </a:p>
        </p:txBody>
      </p:sp>
    </p:spTree>
  </p:cSld>
  <p:clrMapOvr>
    <a:masterClrMapping/>
  </p:clrMapOvr>
  <p:transition spd="med">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ubrik 6"/>
          <p:cNvSpPr>
            <a:spLocks noGrp="1"/>
          </p:cNvSpPr>
          <p:nvPr>
            <p:ph type="title"/>
          </p:nvPr>
        </p:nvSpPr>
        <p:spPr/>
        <p:txBody>
          <a:bodyPr/>
          <a:lstStyle/>
          <a:p>
            <a:pPr eaLnBrk="1" hangingPunct="1"/>
            <a:r>
              <a:rPr lang="sv-SE" sz="2400" dirty="0" smtClean="0"/>
              <a:t>Kommunstyrelsens uppdrag</a:t>
            </a:r>
          </a:p>
        </p:txBody>
      </p:sp>
      <p:sp>
        <p:nvSpPr>
          <p:cNvPr id="8" name="Platshållare för innehåll 7"/>
          <p:cNvSpPr>
            <a:spLocks noGrp="1"/>
          </p:cNvSpPr>
          <p:nvPr>
            <p:ph type="body" sz="quarter" idx="13"/>
          </p:nvPr>
        </p:nvSpPr>
        <p:spPr/>
        <p:txBody>
          <a:bodyPr rtlCol="0">
            <a:noAutofit/>
          </a:bodyPr>
          <a:lstStyle/>
          <a:p>
            <a:pPr>
              <a:spcBef>
                <a:spcPts val="1200"/>
              </a:spcBef>
              <a:spcAft>
                <a:spcPts val="600"/>
              </a:spcAft>
              <a:buFont typeface="Arial" pitchFamily="34" charset="0"/>
              <a:buChar char="•"/>
              <a:defRPr/>
            </a:pPr>
            <a:r>
              <a:rPr lang="sv-SE" b="1" dirty="0" smtClean="0"/>
              <a:t>L</a:t>
            </a:r>
            <a:r>
              <a:rPr lang="sv-SE" dirty="0" smtClean="0"/>
              <a:t>eder och samordnar förvaltningen av kommunens angelägenheter och har </a:t>
            </a:r>
            <a:r>
              <a:rPr lang="sv-SE" b="1" dirty="0" smtClean="0"/>
              <a:t>uppsikt över övriga nämnders och kommunala bolags verksamhet</a:t>
            </a:r>
            <a:r>
              <a:rPr lang="sv-SE" dirty="0" smtClean="0"/>
              <a:t>.</a:t>
            </a:r>
          </a:p>
          <a:p>
            <a:pPr>
              <a:spcBef>
                <a:spcPts val="1200"/>
              </a:spcBef>
              <a:spcAft>
                <a:spcPts val="600"/>
              </a:spcAft>
              <a:buFont typeface="Arial" pitchFamily="34" charset="0"/>
              <a:buChar char="•"/>
              <a:defRPr/>
            </a:pPr>
            <a:r>
              <a:rPr lang="sv-SE" b="1" dirty="0" smtClean="0"/>
              <a:t>S</a:t>
            </a:r>
            <a:r>
              <a:rPr lang="sv-SE" dirty="0" smtClean="0"/>
              <a:t>ka i årliga beslut pröva om den verksamhet som bolagen har bedrivit varit förenlig med det fastställda </a:t>
            </a:r>
            <a:r>
              <a:rPr lang="sv-SE" b="1" dirty="0" smtClean="0"/>
              <a:t>kommunala ändamålet </a:t>
            </a:r>
            <a:r>
              <a:rPr lang="sv-SE" dirty="0" smtClean="0"/>
              <a:t>och utförts inom ramen för de kommunala befogenheterna. </a:t>
            </a:r>
          </a:p>
          <a:p>
            <a:pPr>
              <a:spcBef>
                <a:spcPts val="1200"/>
              </a:spcBef>
              <a:spcAft>
                <a:spcPts val="600"/>
              </a:spcAft>
              <a:buFont typeface="Arial" pitchFamily="34" charset="0"/>
              <a:buChar char="•"/>
              <a:defRPr/>
            </a:pPr>
            <a:r>
              <a:rPr lang="sv-SE" b="1" dirty="0" smtClean="0"/>
              <a:t>S</a:t>
            </a:r>
            <a:r>
              <a:rPr lang="sv-SE" dirty="0" smtClean="0"/>
              <a:t>kall uppmärksamt följa de frågor som kan inverka på kommunens utveckling och </a:t>
            </a:r>
            <a:r>
              <a:rPr lang="sv-SE" b="1" dirty="0" smtClean="0"/>
              <a:t>ekonomiska ställning</a:t>
            </a:r>
            <a:r>
              <a:rPr lang="sv-SE" dirty="0" smtClean="0"/>
              <a:t>.</a:t>
            </a:r>
          </a:p>
          <a:p>
            <a:pPr>
              <a:spcBef>
                <a:spcPts val="1200"/>
              </a:spcBef>
              <a:spcAft>
                <a:spcPts val="600"/>
              </a:spcAft>
              <a:buFont typeface="Arial" pitchFamily="34" charset="0"/>
              <a:buChar char="•"/>
              <a:defRPr/>
            </a:pPr>
            <a:r>
              <a:rPr lang="sv-SE" b="1" dirty="0" smtClean="0"/>
              <a:t>F</a:t>
            </a:r>
            <a:r>
              <a:rPr lang="sv-SE" dirty="0" smtClean="0"/>
              <a:t>år från övriga nämnder, beredningar och anställda i kommunen </a:t>
            </a:r>
            <a:r>
              <a:rPr lang="sv-SE" b="1" dirty="0" smtClean="0"/>
              <a:t>begära in de yttranden och upplysningar </a:t>
            </a:r>
            <a:r>
              <a:rPr lang="sv-SE" dirty="0" smtClean="0"/>
              <a:t>som behövs för att styrelsen skall kunna fullgöra sina uppgifter</a:t>
            </a:r>
            <a:r>
              <a:rPr lang="sv-SE" sz="1600" dirty="0" smtClean="0"/>
              <a:t>.</a:t>
            </a:r>
          </a:p>
        </p:txBody>
      </p:sp>
      <p:sp>
        <p:nvSpPr>
          <p:cNvPr id="4" name="textruta 3"/>
          <p:cNvSpPr txBox="1"/>
          <p:nvPr/>
        </p:nvSpPr>
        <p:spPr>
          <a:xfrm>
            <a:off x="638180" y="6419854"/>
            <a:ext cx="2867025" cy="461649"/>
          </a:xfrm>
          <a:prstGeom prst="rect">
            <a:avLst/>
          </a:prstGeom>
          <a:noFill/>
        </p:spPr>
        <p:txBody>
          <a:bodyPr wrap="square" lIns="91424" tIns="45712" rIns="91424" bIns="45712" rtlCol="0">
            <a:spAutoFit/>
          </a:bodyPr>
          <a:lstStyle/>
          <a:p>
            <a:pPr defTabSz="457119"/>
            <a:r>
              <a:rPr lang="en-GB" sz="800" b="1" kern="0" cap="all" spc="100" dirty="0" smtClean="0">
                <a:solidFill>
                  <a:prstClr val="white"/>
                </a:solidFill>
                <a:cs typeface="Arial"/>
              </a:rPr>
              <a:t>HÅLLBAR STAD – ÖPPEN FÖR VÄRLDEN </a:t>
            </a:r>
          </a:p>
          <a:p>
            <a:pPr defTabSz="457119"/>
            <a:endParaRPr lang="sv-SE" sz="1600" b="1" dirty="0" err="1" smtClean="0">
              <a:solidFill>
                <a:srgbClr val="747474"/>
              </a:solidFill>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bwMode="auto">
          <a:xfrm>
            <a:off x="827587" y="288137"/>
            <a:ext cx="7488832" cy="620589"/>
          </a:xfrm>
          <a:prstGeom prst="rect">
            <a:avLst/>
          </a:prstGeom>
          <a:noFill/>
          <a:ln w="9525">
            <a:noFill/>
            <a:miter lim="800000"/>
            <a:headEnd/>
            <a:tailEnd/>
          </a:ln>
          <a:effectLst/>
        </p:spPr>
        <p:txBody>
          <a:bodyPr vert="horz" wrap="square" lIns="91424" tIns="45712" rIns="91424" bIns="45712" numCol="1" anchor="ctr" anchorCtr="0" compatLnSpc="1">
            <a:prstTxWarp prst="textNoShape">
              <a:avLst/>
            </a:prstTxWarp>
          </a:bodyPr>
          <a:lstStyle/>
          <a:p>
            <a:pPr marL="431923" indent="-342839" defTabSz="914239" fontAlgn="base">
              <a:lnSpc>
                <a:spcPct val="80000"/>
              </a:lnSpc>
              <a:spcBef>
                <a:spcPct val="20000"/>
              </a:spcBef>
              <a:spcAft>
                <a:spcPct val="0"/>
              </a:spcAft>
              <a:tabLst>
                <a:tab pos="566638" algn="l"/>
              </a:tabLst>
              <a:defRPr/>
            </a:pPr>
            <a:endParaRPr lang="sv-SE" sz="2800" b="1" dirty="0">
              <a:solidFill>
                <a:prstClr val="black"/>
              </a:solidFill>
              <a:cs typeface="Arial" pitchFamily="34" charset="0"/>
            </a:endParaRPr>
          </a:p>
        </p:txBody>
      </p:sp>
      <p:grpSp>
        <p:nvGrpSpPr>
          <p:cNvPr id="2" name="Grupp 21"/>
          <p:cNvGrpSpPr/>
          <p:nvPr/>
        </p:nvGrpSpPr>
        <p:grpSpPr>
          <a:xfrm>
            <a:off x="133351" y="2884033"/>
            <a:ext cx="8856504" cy="2160000"/>
            <a:chOff x="107504" y="3141208"/>
            <a:chExt cx="8856504" cy="2160000"/>
          </a:xfrm>
        </p:grpSpPr>
        <p:sp>
          <p:nvSpPr>
            <p:cNvPr id="6" name="Ellips 5"/>
            <p:cNvSpPr/>
            <p:nvPr/>
          </p:nvSpPr>
          <p:spPr>
            <a:xfrm>
              <a:off x="4644008" y="3141208"/>
              <a:ext cx="4320000" cy="2160000"/>
            </a:xfrm>
            <a:prstGeom prst="ellipse">
              <a:avLst/>
            </a:prstGeom>
            <a:solidFill>
              <a:srgbClr val="C1C12A"/>
            </a:solidFill>
            <a:ln w="508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9" fontAlgn="base">
                <a:spcBef>
                  <a:spcPct val="0"/>
                </a:spcBef>
                <a:spcAft>
                  <a:spcPct val="0"/>
                </a:spcAft>
              </a:pPr>
              <a:endParaRPr lang="sv-SE" sz="2400" dirty="0">
                <a:solidFill>
                  <a:prstClr val="white"/>
                </a:solidFill>
              </a:endParaRPr>
            </a:p>
          </p:txBody>
        </p:sp>
        <p:sp>
          <p:nvSpPr>
            <p:cNvPr id="7" name="Ellips 6"/>
            <p:cNvSpPr/>
            <p:nvPr/>
          </p:nvSpPr>
          <p:spPr>
            <a:xfrm>
              <a:off x="107504" y="3141208"/>
              <a:ext cx="4320000" cy="2160000"/>
            </a:xfrm>
            <a:prstGeom prst="ellipse">
              <a:avLst/>
            </a:prstGeom>
            <a:solidFill>
              <a:srgbClr val="C1C12A"/>
            </a:solidFill>
            <a:ln w="508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9" fontAlgn="base">
                <a:spcBef>
                  <a:spcPct val="0"/>
                </a:spcBef>
                <a:spcAft>
                  <a:spcPct val="0"/>
                </a:spcAft>
              </a:pPr>
              <a:endParaRPr lang="sv-SE" sz="2400" dirty="0">
                <a:solidFill>
                  <a:prstClr val="white"/>
                </a:solidFill>
              </a:endParaRPr>
            </a:p>
          </p:txBody>
        </p:sp>
        <p:sp>
          <p:nvSpPr>
            <p:cNvPr id="8" name="Rektangel 7"/>
            <p:cNvSpPr/>
            <p:nvPr/>
          </p:nvSpPr>
          <p:spPr>
            <a:xfrm>
              <a:off x="1619673" y="3213216"/>
              <a:ext cx="1165704" cy="338554"/>
            </a:xfrm>
            <a:prstGeom prst="rect">
              <a:avLst/>
            </a:prstGeom>
            <a:noFill/>
          </p:spPr>
          <p:txBody>
            <a:bodyPr wrap="none" lIns="91440" tIns="45720" rIns="91440" bIns="45720">
              <a:spAutoFit/>
            </a:bodyPr>
            <a:lstStyle/>
            <a:p>
              <a:pPr algn="ctr" defTabSz="914239" fontAlgn="base">
                <a:spcBef>
                  <a:spcPct val="0"/>
                </a:spcBef>
                <a:spcAft>
                  <a:spcPct val="0"/>
                </a:spcAft>
              </a:pPr>
              <a:r>
                <a:rPr lang="sv-SE" sz="1600" b="1" cap="all" dirty="0" smtClean="0">
                  <a:ln w="9000" cmpd="sng">
                    <a:solidFill>
                      <a:srgbClr val="8064A2">
                        <a:shade val="50000"/>
                        <a:satMod val="120000"/>
                      </a:srgbClr>
                    </a:solidFill>
                    <a:prstDash val="solid"/>
                  </a:ln>
                  <a:solidFill>
                    <a:srgbClr val="747474"/>
                  </a:solidFill>
                  <a:effectLst>
                    <a:reflection blurRad="12700" stA="28000" endPos="45000" dist="1000" dir="5400000" sy="-100000" algn="bl" rotWithShape="0"/>
                  </a:effectLst>
                </a:rPr>
                <a:t>Ekonomi</a:t>
              </a:r>
              <a:endParaRPr lang="sv-SE" sz="1600" b="1" cap="all" dirty="0">
                <a:ln w="9000" cmpd="sng">
                  <a:solidFill>
                    <a:srgbClr val="8064A2">
                      <a:shade val="50000"/>
                      <a:satMod val="120000"/>
                    </a:srgbClr>
                  </a:solidFill>
                  <a:prstDash val="solid"/>
                </a:ln>
                <a:solidFill>
                  <a:srgbClr val="747474"/>
                </a:solidFill>
                <a:effectLst>
                  <a:reflection blurRad="12700" stA="28000" endPos="45000" dist="1000" dir="5400000" sy="-100000" algn="bl" rotWithShape="0"/>
                </a:effectLst>
              </a:endParaRPr>
            </a:p>
          </p:txBody>
        </p:sp>
        <p:sp>
          <p:nvSpPr>
            <p:cNvPr id="10" name="Rektangel 9"/>
            <p:cNvSpPr/>
            <p:nvPr/>
          </p:nvSpPr>
          <p:spPr>
            <a:xfrm>
              <a:off x="6084171" y="3213216"/>
              <a:ext cx="1616148" cy="338554"/>
            </a:xfrm>
            <a:prstGeom prst="rect">
              <a:avLst/>
            </a:prstGeom>
            <a:noFill/>
          </p:spPr>
          <p:txBody>
            <a:bodyPr wrap="none" lIns="91440" tIns="45720" rIns="91440" bIns="45720">
              <a:spAutoFit/>
            </a:bodyPr>
            <a:lstStyle/>
            <a:p>
              <a:pPr algn="ctr" defTabSz="914239" fontAlgn="base">
                <a:spcBef>
                  <a:spcPct val="0"/>
                </a:spcBef>
                <a:spcAft>
                  <a:spcPct val="0"/>
                </a:spcAft>
              </a:pPr>
              <a:r>
                <a:rPr lang="sv-SE" sz="1600" b="1" cap="all" dirty="0" smtClean="0">
                  <a:ln w="9000" cmpd="sng">
                    <a:solidFill>
                      <a:srgbClr val="8064A2">
                        <a:shade val="50000"/>
                        <a:satMod val="120000"/>
                      </a:srgbClr>
                    </a:solidFill>
                    <a:prstDash val="solid"/>
                  </a:ln>
                  <a:solidFill>
                    <a:srgbClr val="747474"/>
                  </a:solidFill>
                  <a:effectLst>
                    <a:reflection blurRad="12700" stA="28000" endPos="45000" dist="1000" dir="5400000" sy="-100000" algn="bl" rotWithShape="0"/>
                  </a:effectLst>
                </a:rPr>
                <a:t>Verksamhet</a:t>
              </a:r>
              <a:endParaRPr lang="sv-SE" sz="1600" b="1" cap="all" dirty="0">
                <a:ln w="9000" cmpd="sng">
                  <a:solidFill>
                    <a:srgbClr val="8064A2">
                      <a:shade val="50000"/>
                      <a:satMod val="120000"/>
                    </a:srgbClr>
                  </a:solidFill>
                  <a:prstDash val="solid"/>
                </a:ln>
                <a:solidFill>
                  <a:srgbClr val="747474"/>
                </a:solidFill>
                <a:effectLst>
                  <a:reflection blurRad="12700" stA="28000" endPos="45000" dist="1000" dir="5400000" sy="-100000" algn="bl" rotWithShape="0"/>
                </a:effectLst>
              </a:endParaRPr>
            </a:p>
          </p:txBody>
        </p:sp>
        <p:sp>
          <p:nvSpPr>
            <p:cNvPr id="11" name="Ellips 10"/>
            <p:cNvSpPr/>
            <p:nvPr/>
          </p:nvSpPr>
          <p:spPr>
            <a:xfrm>
              <a:off x="1572047" y="3664314"/>
              <a:ext cx="2880000" cy="1080000"/>
            </a:xfrm>
            <a:prstGeom prst="ellipse">
              <a:avLst/>
            </a:prstGeom>
            <a:solidFill>
              <a:srgbClr val="1399C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9" fontAlgn="base">
                <a:spcBef>
                  <a:spcPct val="0"/>
                </a:spcBef>
                <a:spcAft>
                  <a:spcPct val="0"/>
                </a:spcAft>
              </a:pPr>
              <a:endParaRPr lang="sv-SE" sz="2400" dirty="0">
                <a:solidFill>
                  <a:prstClr val="white"/>
                </a:solidFill>
              </a:endParaRPr>
            </a:p>
          </p:txBody>
        </p:sp>
        <p:sp>
          <p:nvSpPr>
            <p:cNvPr id="12" name="Ellips 11"/>
            <p:cNvSpPr/>
            <p:nvPr/>
          </p:nvSpPr>
          <p:spPr>
            <a:xfrm>
              <a:off x="4788024" y="3573016"/>
              <a:ext cx="2880000" cy="1080000"/>
            </a:xfrm>
            <a:prstGeom prst="ellipse">
              <a:avLst/>
            </a:prstGeom>
            <a:solidFill>
              <a:srgbClr val="1399C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9" fontAlgn="base">
                <a:spcBef>
                  <a:spcPct val="0"/>
                </a:spcBef>
                <a:spcAft>
                  <a:spcPct val="0"/>
                </a:spcAft>
              </a:pPr>
              <a:endParaRPr lang="sv-SE" sz="2400" dirty="0">
                <a:solidFill>
                  <a:prstClr val="white"/>
                </a:solidFill>
              </a:endParaRPr>
            </a:p>
          </p:txBody>
        </p:sp>
        <p:sp>
          <p:nvSpPr>
            <p:cNvPr id="3" name="Ellips 2"/>
            <p:cNvSpPr/>
            <p:nvPr/>
          </p:nvSpPr>
          <p:spPr>
            <a:xfrm>
              <a:off x="3995935" y="3573415"/>
              <a:ext cx="1157089" cy="1160509"/>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9" fontAlgn="base">
                <a:spcBef>
                  <a:spcPct val="0"/>
                </a:spcBef>
                <a:spcAft>
                  <a:spcPct val="0"/>
                </a:spcAft>
              </a:pPr>
              <a:endParaRPr lang="sv-SE" sz="2400" dirty="0">
                <a:solidFill>
                  <a:prstClr val="white"/>
                </a:solidFill>
              </a:endParaRPr>
            </a:p>
          </p:txBody>
        </p:sp>
        <p:sp>
          <p:nvSpPr>
            <p:cNvPr id="14" name="textruta 13"/>
            <p:cNvSpPr txBox="1"/>
            <p:nvPr/>
          </p:nvSpPr>
          <p:spPr>
            <a:xfrm>
              <a:off x="2411760" y="4005304"/>
              <a:ext cx="1440160" cy="415498"/>
            </a:xfrm>
            <a:prstGeom prst="rect">
              <a:avLst/>
            </a:prstGeom>
            <a:noFill/>
          </p:spPr>
          <p:txBody>
            <a:bodyPr wrap="square" rtlCol="0">
              <a:spAutoFit/>
            </a:bodyPr>
            <a:lstStyle/>
            <a:p>
              <a:pPr algn="ctr" defTabSz="914239" fontAlgn="base">
                <a:spcBef>
                  <a:spcPct val="0"/>
                </a:spcBef>
                <a:spcAft>
                  <a:spcPct val="0"/>
                </a:spcAft>
              </a:pPr>
              <a:r>
                <a:rPr lang="sv-SE" sz="1000" b="1" dirty="0" smtClean="0">
                  <a:solidFill>
                    <a:prstClr val="black"/>
                  </a:solidFill>
                </a:rPr>
                <a:t>Ekonomisk ställning</a:t>
              </a:r>
              <a:r>
                <a:rPr lang="sv-SE" sz="1000" dirty="0" smtClean="0">
                  <a:solidFill>
                    <a:prstClr val="black"/>
                  </a:solidFill>
                </a:rPr>
                <a:t/>
              </a:r>
              <a:br>
                <a:rPr lang="sv-SE" sz="1000" dirty="0" smtClean="0">
                  <a:solidFill>
                    <a:prstClr val="black"/>
                  </a:solidFill>
                </a:rPr>
              </a:br>
              <a:endParaRPr lang="sv-SE" sz="1000" dirty="0">
                <a:solidFill>
                  <a:prstClr val="black"/>
                </a:solidFill>
              </a:endParaRPr>
            </a:p>
          </p:txBody>
        </p:sp>
        <p:sp>
          <p:nvSpPr>
            <p:cNvPr id="15" name="textruta 14"/>
            <p:cNvSpPr txBox="1"/>
            <p:nvPr/>
          </p:nvSpPr>
          <p:spPr>
            <a:xfrm>
              <a:off x="5024239" y="3972854"/>
              <a:ext cx="2520280" cy="246221"/>
            </a:xfrm>
            <a:prstGeom prst="rect">
              <a:avLst/>
            </a:prstGeom>
            <a:noFill/>
          </p:spPr>
          <p:txBody>
            <a:bodyPr wrap="square" rtlCol="0">
              <a:spAutoFit/>
            </a:bodyPr>
            <a:lstStyle/>
            <a:p>
              <a:pPr algn="ctr" defTabSz="914239" fontAlgn="base">
                <a:spcBef>
                  <a:spcPct val="0"/>
                </a:spcBef>
                <a:spcAft>
                  <a:spcPct val="0"/>
                </a:spcAft>
              </a:pPr>
              <a:r>
                <a:rPr lang="sv-SE" sz="1000" b="1" dirty="0" smtClean="0">
                  <a:solidFill>
                    <a:prstClr val="black"/>
                  </a:solidFill>
                </a:rPr>
                <a:t>Kommunala ändamålet </a:t>
              </a:r>
            </a:p>
          </p:txBody>
        </p:sp>
        <p:sp>
          <p:nvSpPr>
            <p:cNvPr id="16" name="textruta 15"/>
            <p:cNvSpPr txBox="1"/>
            <p:nvPr/>
          </p:nvSpPr>
          <p:spPr>
            <a:xfrm>
              <a:off x="490787" y="3929104"/>
              <a:ext cx="1061789" cy="461665"/>
            </a:xfrm>
            <a:prstGeom prst="rect">
              <a:avLst/>
            </a:prstGeom>
            <a:noFill/>
          </p:spPr>
          <p:txBody>
            <a:bodyPr wrap="square" rtlCol="0">
              <a:spAutoFit/>
            </a:bodyPr>
            <a:lstStyle/>
            <a:p>
              <a:pPr algn="ctr" defTabSz="914239" fontAlgn="base">
                <a:spcBef>
                  <a:spcPct val="0"/>
                </a:spcBef>
                <a:spcAft>
                  <a:spcPct val="0"/>
                </a:spcAft>
              </a:pPr>
              <a:r>
                <a:rPr lang="sv-SE" sz="1200" dirty="0" smtClean="0">
                  <a:solidFill>
                    <a:srgbClr val="000000"/>
                  </a:solidFill>
                </a:rPr>
                <a:t>Ekonomisk  utveckling </a:t>
              </a:r>
              <a:endParaRPr lang="sv-SE" sz="1200" dirty="0">
                <a:solidFill>
                  <a:srgbClr val="000000"/>
                </a:solidFill>
              </a:endParaRPr>
            </a:p>
          </p:txBody>
        </p:sp>
        <p:sp>
          <p:nvSpPr>
            <p:cNvPr id="17" name="textruta 16"/>
            <p:cNvSpPr txBox="1"/>
            <p:nvPr/>
          </p:nvSpPr>
          <p:spPr>
            <a:xfrm>
              <a:off x="7759402" y="3767179"/>
              <a:ext cx="1079798" cy="646331"/>
            </a:xfrm>
            <a:prstGeom prst="rect">
              <a:avLst/>
            </a:prstGeom>
            <a:noFill/>
          </p:spPr>
          <p:txBody>
            <a:bodyPr wrap="square" rtlCol="0">
              <a:spAutoFit/>
            </a:bodyPr>
            <a:lstStyle/>
            <a:p>
              <a:pPr defTabSz="914239" fontAlgn="base">
                <a:spcBef>
                  <a:spcPct val="0"/>
                </a:spcBef>
                <a:spcAft>
                  <a:spcPct val="0"/>
                </a:spcAft>
              </a:pPr>
              <a:r>
                <a:rPr lang="sv-SE" sz="1200" dirty="0" smtClean="0">
                  <a:solidFill>
                    <a:srgbClr val="000000"/>
                  </a:solidFill>
                </a:rPr>
                <a:t>Lagstiftning</a:t>
              </a:r>
            </a:p>
            <a:p>
              <a:pPr defTabSz="914239" fontAlgn="base">
                <a:spcBef>
                  <a:spcPct val="0"/>
                </a:spcBef>
                <a:spcAft>
                  <a:spcPct val="0"/>
                </a:spcAft>
              </a:pPr>
              <a:r>
                <a:rPr lang="sv-SE" sz="1200" dirty="0" smtClean="0">
                  <a:solidFill>
                    <a:srgbClr val="000000"/>
                  </a:solidFill>
                </a:rPr>
                <a:t>Mål och riktlinjer </a:t>
              </a:r>
            </a:p>
          </p:txBody>
        </p:sp>
        <p:sp>
          <p:nvSpPr>
            <p:cNvPr id="18" name="textruta 17"/>
            <p:cNvSpPr txBox="1"/>
            <p:nvPr/>
          </p:nvSpPr>
          <p:spPr>
            <a:xfrm>
              <a:off x="4043561" y="3637713"/>
              <a:ext cx="1080120" cy="1031051"/>
            </a:xfrm>
            <a:prstGeom prst="rect">
              <a:avLst/>
            </a:prstGeom>
            <a:noFill/>
          </p:spPr>
          <p:txBody>
            <a:bodyPr wrap="square" rtlCol="0">
              <a:spAutoFit/>
            </a:bodyPr>
            <a:lstStyle/>
            <a:p>
              <a:pPr algn="ctr" defTabSz="914239" fontAlgn="base">
                <a:spcBef>
                  <a:spcPct val="0"/>
                </a:spcBef>
                <a:spcAft>
                  <a:spcPct val="0"/>
                </a:spcAft>
              </a:pPr>
              <a:r>
                <a:rPr lang="sv-SE" sz="1000" b="1" dirty="0" smtClean="0">
                  <a:solidFill>
                    <a:prstClr val="black"/>
                  </a:solidFill>
                </a:rPr>
                <a:t>Styrning, uppföljning &amp;</a:t>
              </a:r>
            </a:p>
            <a:p>
              <a:pPr algn="ctr" defTabSz="914239" fontAlgn="base">
                <a:spcBef>
                  <a:spcPct val="0"/>
                </a:spcBef>
                <a:spcAft>
                  <a:spcPct val="0"/>
                </a:spcAft>
              </a:pPr>
              <a:endParaRPr lang="sv-SE" sz="1000" dirty="0" smtClean="0">
                <a:solidFill>
                  <a:prstClr val="black"/>
                </a:solidFill>
              </a:endParaRPr>
            </a:p>
            <a:p>
              <a:pPr algn="ctr" defTabSz="914239" fontAlgn="base">
                <a:spcBef>
                  <a:spcPct val="0"/>
                </a:spcBef>
                <a:spcAft>
                  <a:spcPct val="0"/>
                </a:spcAft>
              </a:pPr>
              <a:r>
                <a:rPr lang="sv-SE" sz="1000" dirty="0" smtClean="0">
                  <a:solidFill>
                    <a:prstClr val="black"/>
                  </a:solidFill>
                </a:rPr>
                <a:t>’</a:t>
              </a:r>
            </a:p>
            <a:p>
              <a:pPr algn="ctr" defTabSz="914239" fontAlgn="base">
                <a:spcBef>
                  <a:spcPct val="0"/>
                </a:spcBef>
                <a:spcAft>
                  <a:spcPct val="0"/>
                </a:spcAft>
              </a:pPr>
              <a:r>
                <a:rPr lang="sv-SE" sz="1000" b="1" dirty="0" smtClean="0">
                  <a:solidFill>
                    <a:prstClr val="black"/>
                  </a:solidFill>
                </a:rPr>
                <a:t> kontroll </a:t>
              </a:r>
            </a:p>
            <a:p>
              <a:pPr algn="ctr" defTabSz="914239" fontAlgn="base">
                <a:spcBef>
                  <a:spcPct val="0"/>
                </a:spcBef>
                <a:spcAft>
                  <a:spcPct val="0"/>
                </a:spcAft>
              </a:pPr>
              <a:r>
                <a:rPr lang="sv-SE" sz="1000" b="1" dirty="0" smtClean="0">
                  <a:solidFill>
                    <a:prstClr val="black"/>
                  </a:solidFill>
                </a:rPr>
                <a:t>(systematik</a:t>
              </a:r>
              <a:r>
                <a:rPr lang="sv-SE" sz="1000" dirty="0" smtClean="0">
                  <a:solidFill>
                    <a:prstClr val="black"/>
                  </a:solidFill>
                </a:rPr>
                <a:t>)</a:t>
              </a:r>
              <a:endParaRPr lang="sv-SE" sz="1000" dirty="0">
                <a:solidFill>
                  <a:prstClr val="black"/>
                </a:solidFill>
              </a:endParaRPr>
            </a:p>
          </p:txBody>
        </p:sp>
        <p:sp>
          <p:nvSpPr>
            <p:cNvPr id="19" name="Ellips 18"/>
            <p:cNvSpPr/>
            <p:nvPr/>
          </p:nvSpPr>
          <p:spPr>
            <a:xfrm>
              <a:off x="4464008" y="4041328"/>
              <a:ext cx="180000" cy="18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9" fontAlgn="base">
                <a:spcBef>
                  <a:spcPct val="0"/>
                </a:spcBef>
                <a:spcAft>
                  <a:spcPct val="0"/>
                </a:spcAft>
              </a:pPr>
              <a:endParaRPr lang="sv-SE" sz="2400" dirty="0">
                <a:solidFill>
                  <a:prstClr val="white"/>
                </a:solidFill>
              </a:endParaRPr>
            </a:p>
          </p:txBody>
        </p:sp>
      </p:grpSp>
      <p:sp>
        <p:nvSpPr>
          <p:cNvPr id="21" name="textruta 20"/>
          <p:cNvSpPr txBox="1"/>
          <p:nvPr/>
        </p:nvSpPr>
        <p:spPr>
          <a:xfrm>
            <a:off x="285755" y="1430872"/>
            <a:ext cx="8620125" cy="646315"/>
          </a:xfrm>
          <a:prstGeom prst="rect">
            <a:avLst/>
          </a:prstGeom>
          <a:noFill/>
        </p:spPr>
        <p:txBody>
          <a:bodyPr wrap="square" lIns="91424" tIns="45712" rIns="91424" bIns="45712" rtlCol="0">
            <a:spAutoFit/>
          </a:bodyPr>
          <a:lstStyle/>
          <a:p>
            <a:pPr algn="ctr" defTabSz="914239" fontAlgn="base">
              <a:spcBef>
                <a:spcPct val="0"/>
              </a:spcBef>
              <a:spcAft>
                <a:spcPct val="0"/>
              </a:spcAft>
            </a:pPr>
            <a:r>
              <a:rPr lang="sv-SE" dirty="0" smtClean="0">
                <a:solidFill>
                  <a:prstClr val="black"/>
                </a:solidFill>
              </a:rPr>
              <a:t>En ändamålsenlig och kostnadseffektiv verksamhet (god ekonomisk hushållning) med en tillfredsställande intern kontroll</a:t>
            </a:r>
            <a:endParaRPr lang="sv-SE" dirty="0">
              <a:solidFill>
                <a:prstClr val="black"/>
              </a:solidFill>
            </a:endParaRPr>
          </a:p>
        </p:txBody>
      </p:sp>
      <p:sp>
        <p:nvSpPr>
          <p:cNvPr id="20" name="textruta 19"/>
          <p:cNvSpPr txBox="1"/>
          <p:nvPr/>
        </p:nvSpPr>
        <p:spPr>
          <a:xfrm>
            <a:off x="409575" y="6372233"/>
            <a:ext cx="2705100" cy="461649"/>
          </a:xfrm>
          <a:prstGeom prst="rect">
            <a:avLst/>
          </a:prstGeom>
          <a:noFill/>
        </p:spPr>
        <p:txBody>
          <a:bodyPr wrap="square" lIns="91424" tIns="45712" rIns="91424" bIns="45712" rtlCol="0">
            <a:spAutoFit/>
          </a:bodyPr>
          <a:lstStyle/>
          <a:p>
            <a:pPr defTabSz="457119"/>
            <a:r>
              <a:rPr lang="en-GB" sz="800" b="1" kern="0" cap="all" spc="100" dirty="0" smtClean="0">
                <a:solidFill>
                  <a:prstClr val="white"/>
                </a:solidFill>
                <a:cs typeface="Arial"/>
              </a:rPr>
              <a:t>HÅLLBAR STAD – ÖPPEN FÖR VÄRLDEN </a:t>
            </a:r>
          </a:p>
          <a:p>
            <a:pPr defTabSz="457119"/>
            <a:endParaRPr lang="sv-SE" sz="1600" b="1" dirty="0" err="1" smtClean="0">
              <a:solidFill>
                <a:srgbClr val="747474"/>
              </a:solidFill>
              <a:cs typeface="Arial" panose="020B0604020202020204" pitchFamily="34" charset="0"/>
            </a:endParaRPr>
          </a:p>
        </p:txBody>
      </p:sp>
      <p:sp>
        <p:nvSpPr>
          <p:cNvPr id="22" name="Rubrik 1"/>
          <p:cNvSpPr>
            <a:spLocks noGrp="1"/>
          </p:cNvSpPr>
          <p:nvPr>
            <p:ph type="title"/>
          </p:nvPr>
        </p:nvSpPr>
        <p:spPr>
          <a:xfrm>
            <a:off x="522003" y="475712"/>
            <a:ext cx="6738951" cy="695069"/>
          </a:xfrm>
        </p:spPr>
        <p:txBody>
          <a:bodyPr/>
          <a:lstStyle/>
          <a:p>
            <a:r>
              <a:rPr lang="sv-SE" dirty="0" smtClean="0"/>
              <a:t>Fokusområden i uppsikten</a:t>
            </a:r>
            <a:endParaRPr lang="sv-SE" dirty="0"/>
          </a:p>
        </p:txBody>
      </p:sp>
      <p:sp>
        <p:nvSpPr>
          <p:cNvPr id="23" name="Rektangel 22"/>
          <p:cNvSpPr/>
          <p:nvPr/>
        </p:nvSpPr>
        <p:spPr>
          <a:xfrm>
            <a:off x="5348003" y="5120240"/>
            <a:ext cx="1912951" cy="415471"/>
          </a:xfrm>
          <a:prstGeom prst="rect">
            <a:avLst/>
          </a:prstGeom>
        </p:spPr>
        <p:txBody>
          <a:bodyPr wrap="square" lIns="91402" tIns="45702" rIns="91402" bIns="45702">
            <a:spAutoFit/>
          </a:bodyPr>
          <a:lstStyle/>
          <a:p>
            <a:pPr algn="ctr" defTabSz="914019" fontAlgn="base">
              <a:spcBef>
                <a:spcPct val="0"/>
              </a:spcBef>
              <a:spcAft>
                <a:spcPct val="0"/>
              </a:spcAft>
            </a:pPr>
            <a:r>
              <a:rPr lang="sv-SE" sz="1000" dirty="0" smtClean="0">
                <a:solidFill>
                  <a:prstClr val="black"/>
                </a:solidFill>
              </a:rPr>
              <a:t>Reglemente</a:t>
            </a:r>
            <a:br>
              <a:rPr lang="sv-SE" sz="1000" dirty="0" smtClean="0">
                <a:solidFill>
                  <a:prstClr val="black"/>
                </a:solidFill>
              </a:rPr>
            </a:br>
            <a:r>
              <a:rPr lang="sv-SE" sz="1000" dirty="0" smtClean="0">
                <a:solidFill>
                  <a:prstClr val="black"/>
                </a:solidFill>
              </a:rPr>
              <a:t>bolagsordning/ägardirektiv</a:t>
            </a:r>
            <a:endParaRPr lang="sv-SE" sz="1000" dirty="0">
              <a:solidFill>
                <a:prstClr val="black"/>
              </a:solidFill>
            </a:endParaRPr>
          </a:p>
        </p:txBody>
      </p:sp>
      <p:sp>
        <p:nvSpPr>
          <p:cNvPr id="25" name="Rektangel 24"/>
          <p:cNvSpPr/>
          <p:nvPr/>
        </p:nvSpPr>
        <p:spPr>
          <a:xfrm>
            <a:off x="3661940" y="4662973"/>
            <a:ext cx="1686065" cy="553961"/>
          </a:xfrm>
          <a:prstGeom prst="rect">
            <a:avLst/>
          </a:prstGeom>
        </p:spPr>
        <p:txBody>
          <a:bodyPr wrap="square" lIns="91402" tIns="45702" rIns="91402" bIns="45702">
            <a:spAutoFit/>
          </a:bodyPr>
          <a:lstStyle/>
          <a:p>
            <a:pPr algn="ctr" defTabSz="914019" fontAlgn="base">
              <a:spcBef>
                <a:spcPct val="0"/>
              </a:spcBef>
              <a:spcAft>
                <a:spcPct val="0"/>
              </a:spcAft>
            </a:pPr>
            <a:r>
              <a:rPr lang="sv-SE" sz="1000" dirty="0" smtClean="0">
                <a:solidFill>
                  <a:prstClr val="black"/>
                </a:solidFill>
              </a:rPr>
              <a:t>Regler för budget och uppföljning</a:t>
            </a:r>
          </a:p>
          <a:p>
            <a:pPr algn="ctr" defTabSz="914019" fontAlgn="base">
              <a:spcBef>
                <a:spcPct val="0"/>
              </a:spcBef>
              <a:spcAft>
                <a:spcPct val="0"/>
              </a:spcAft>
            </a:pPr>
            <a:r>
              <a:rPr lang="sv-SE" sz="1000" dirty="0" smtClean="0">
                <a:solidFill>
                  <a:prstClr val="black"/>
                </a:solidFill>
              </a:rPr>
              <a:t>Riktlinjer för intern kontroll</a:t>
            </a:r>
          </a:p>
        </p:txBody>
      </p:sp>
      <p:sp>
        <p:nvSpPr>
          <p:cNvPr id="26" name="Rektangel 25"/>
          <p:cNvSpPr/>
          <p:nvPr/>
        </p:nvSpPr>
        <p:spPr>
          <a:xfrm>
            <a:off x="2026353" y="5110711"/>
            <a:ext cx="1686065" cy="415471"/>
          </a:xfrm>
          <a:prstGeom prst="rect">
            <a:avLst/>
          </a:prstGeom>
        </p:spPr>
        <p:txBody>
          <a:bodyPr wrap="square" lIns="91402" tIns="45702" rIns="91402" bIns="45702">
            <a:spAutoFit/>
          </a:bodyPr>
          <a:lstStyle/>
          <a:p>
            <a:pPr algn="ctr" defTabSz="914019" fontAlgn="base">
              <a:spcBef>
                <a:spcPct val="0"/>
              </a:spcBef>
              <a:spcAft>
                <a:spcPct val="0"/>
              </a:spcAft>
            </a:pPr>
            <a:r>
              <a:rPr lang="sv-SE" sz="1000" dirty="0" smtClean="0">
                <a:solidFill>
                  <a:prstClr val="black"/>
                </a:solidFill>
              </a:rPr>
              <a:t>Regler för budget och uppföljning</a:t>
            </a:r>
          </a:p>
        </p:txBody>
      </p:sp>
    </p:spTree>
  </p:cSld>
  <p:clrMapOvr>
    <a:masterClrMapping/>
  </p:clrMapOvr>
  <p:transition spd="med">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nvGraphicFramePr>
        <p:xfrm>
          <a:off x="320045" y="1112507"/>
          <a:ext cx="8280919" cy="5053929"/>
        </p:xfrm>
        <a:graphic>
          <a:graphicData uri="http://schemas.openxmlformats.org/drawingml/2006/table">
            <a:tbl>
              <a:tblPr firstRow="1" bandRow="1">
                <a:tableStyleId>{5C22544A-7EE6-4342-B048-85BDC9FD1C3A}</a:tableStyleId>
              </a:tblPr>
              <a:tblGrid>
                <a:gridCol w="1036320"/>
                <a:gridCol w="1783080"/>
                <a:gridCol w="1798320"/>
                <a:gridCol w="1790992"/>
                <a:gridCol w="1872207"/>
              </a:tblGrid>
              <a:tr h="355191">
                <a:tc>
                  <a:txBody>
                    <a:bodyPr/>
                    <a:lstStyle/>
                    <a:p>
                      <a:endParaRPr lang="sv-SE" sz="1800" dirty="0"/>
                    </a:p>
                  </a:txBody>
                  <a:tcPr/>
                </a:tc>
                <a:tc>
                  <a:txBody>
                    <a:bodyPr/>
                    <a:lstStyle/>
                    <a:p>
                      <a:r>
                        <a:rPr lang="sv-SE" sz="1800" dirty="0" smtClean="0"/>
                        <a:t>2015</a:t>
                      </a:r>
                      <a:endParaRPr lang="sv-SE" sz="1800" dirty="0"/>
                    </a:p>
                  </a:txBody>
                  <a:tcPr/>
                </a:tc>
                <a:tc>
                  <a:txBody>
                    <a:bodyPr/>
                    <a:lstStyle/>
                    <a:p>
                      <a:r>
                        <a:rPr lang="sv-SE" sz="1800" dirty="0" smtClean="0"/>
                        <a:t>2016</a:t>
                      </a:r>
                      <a:endParaRPr lang="sv-SE" sz="1800" dirty="0"/>
                    </a:p>
                  </a:txBody>
                  <a:tcPr/>
                </a:tc>
                <a:tc>
                  <a:txBody>
                    <a:bodyPr/>
                    <a:lstStyle/>
                    <a:p>
                      <a:r>
                        <a:rPr lang="sv-SE" sz="1800" dirty="0" smtClean="0"/>
                        <a:t>2017</a:t>
                      </a:r>
                      <a:endParaRPr lang="sv-SE" sz="1800" dirty="0"/>
                    </a:p>
                  </a:txBody>
                  <a:tcPr/>
                </a:tc>
                <a:tc>
                  <a:txBody>
                    <a:bodyPr/>
                    <a:lstStyle/>
                    <a:p>
                      <a:r>
                        <a:rPr lang="sv-SE" sz="1800" dirty="0" smtClean="0"/>
                        <a:t>2018</a:t>
                      </a:r>
                      <a:endParaRPr lang="sv-SE" sz="1800" dirty="0"/>
                    </a:p>
                  </a:txBody>
                  <a:tcPr/>
                </a:tc>
              </a:tr>
              <a:tr h="799881">
                <a:tc>
                  <a:txBody>
                    <a:bodyPr/>
                    <a:lstStyle/>
                    <a:p>
                      <a:pPr algn="l" rtl="0" fontAlgn="t"/>
                      <a:r>
                        <a:rPr lang="sv-SE" sz="1400" b="1" i="0" u="none" strike="noStrike" dirty="0">
                          <a:solidFill>
                            <a:srgbClr val="000000"/>
                          </a:solidFill>
                          <a:latin typeface="Calibri"/>
                        </a:rPr>
                        <a:t>UR1</a:t>
                      </a:r>
                    </a:p>
                  </a:txBody>
                  <a:tcPr marL="5680" marR="5680" marT="5680" marB="0"/>
                </a:tc>
                <a:tc>
                  <a:txBody>
                    <a:bodyPr/>
                    <a:lstStyle/>
                    <a:p>
                      <a:pPr marL="92075" indent="-92075" algn="l" rtl="0" fontAlgn="t"/>
                      <a:r>
                        <a:rPr lang="sv-SE" sz="1200" b="1" i="0" u="none" strike="noStrike" dirty="0" smtClean="0">
                          <a:solidFill>
                            <a:srgbClr val="000000"/>
                          </a:solidFill>
                          <a:latin typeface="+mn-lt"/>
                        </a:rPr>
                        <a:t>  Del </a:t>
                      </a:r>
                      <a:r>
                        <a:rPr lang="sv-SE" sz="1200" b="1" i="0" u="none" strike="noStrike" dirty="0">
                          <a:solidFill>
                            <a:srgbClr val="000000"/>
                          </a:solidFill>
                          <a:latin typeface="+mn-lt"/>
                        </a:rPr>
                        <a:t>1 </a:t>
                      </a:r>
                      <a:r>
                        <a:rPr lang="sv-SE" sz="1200" b="0" i="0" u="none" strike="noStrike" dirty="0" smtClean="0">
                          <a:solidFill>
                            <a:srgbClr val="000000"/>
                          </a:solidFill>
                          <a:latin typeface="+mn-lt"/>
                        </a:rPr>
                        <a:t> </a:t>
                      </a:r>
                      <a:r>
                        <a:rPr lang="sv-SE" sz="1200" b="1" i="0" u="none" strike="noStrike" dirty="0" smtClean="0">
                          <a:solidFill>
                            <a:srgbClr val="000000"/>
                          </a:solidFill>
                          <a:latin typeface="+mn-lt"/>
                        </a:rPr>
                        <a:t>Övergripande</a:t>
                      </a:r>
                      <a:r>
                        <a:rPr lang="sv-SE" sz="1200" b="0" i="0" u="none" strike="noStrike" dirty="0" smtClean="0">
                          <a:solidFill>
                            <a:srgbClr val="000000"/>
                          </a:solidFill>
                          <a:latin typeface="+mn-lt"/>
                        </a:rPr>
                        <a:t> ekonomi</a:t>
                      </a:r>
                      <a:r>
                        <a:rPr lang="sv-SE" sz="1200" b="0" i="0" u="none" strike="noStrike" baseline="0" dirty="0" smtClean="0">
                          <a:solidFill>
                            <a:srgbClr val="000000"/>
                          </a:solidFill>
                          <a:latin typeface="+mn-lt"/>
                        </a:rPr>
                        <a:t>, </a:t>
                      </a:r>
                      <a:r>
                        <a:rPr lang="sv-SE" sz="1200" b="0" i="0" u="none" strike="noStrike" dirty="0" smtClean="0">
                          <a:solidFill>
                            <a:srgbClr val="000000"/>
                          </a:solidFill>
                          <a:latin typeface="+mn-lt"/>
                        </a:rPr>
                        <a:t>personal</a:t>
                      </a:r>
                      <a:r>
                        <a:rPr lang="sv-SE" sz="1200" b="0" i="0" u="none" strike="noStrike" baseline="0" dirty="0" smtClean="0">
                          <a:solidFill>
                            <a:srgbClr val="000000"/>
                          </a:solidFill>
                          <a:latin typeface="+mn-lt"/>
                        </a:rPr>
                        <a:t> o övrig uppsikt</a:t>
                      </a:r>
                      <a:endParaRPr lang="sv-SE" sz="1200" b="0" i="0" u="none" strike="noStrike" dirty="0">
                        <a:solidFill>
                          <a:srgbClr val="000000"/>
                        </a:solidFill>
                        <a:latin typeface="+mn-lt"/>
                      </a:endParaRPr>
                    </a:p>
                  </a:txBody>
                  <a:tcPr marL="5680" marR="5680" marT="5680" marB="0"/>
                </a:tc>
                <a:tc>
                  <a:txBody>
                    <a:bodyPr/>
                    <a:lstStyle/>
                    <a:p>
                      <a:pPr marL="92075" indent="0" algn="l" defTabSz="457200" rtl="0" eaLnBrk="1" fontAlgn="b" latinLnBrk="0" hangingPunct="1"/>
                      <a:r>
                        <a:rPr lang="sv-SE" sz="1200" b="1" i="0" u="none" strike="noStrike" kern="1200" dirty="0" smtClean="0">
                          <a:solidFill>
                            <a:srgbClr val="000000"/>
                          </a:solidFill>
                          <a:latin typeface="+mn-lt"/>
                          <a:ea typeface="+mn-ea"/>
                          <a:cs typeface="+mn-cs"/>
                        </a:rPr>
                        <a:t>Del </a:t>
                      </a:r>
                      <a:r>
                        <a:rPr lang="sv-SE" sz="1200" b="1" i="0" u="none" strike="noStrike" kern="1200" dirty="0">
                          <a:solidFill>
                            <a:srgbClr val="000000"/>
                          </a:solidFill>
                          <a:latin typeface="+mn-lt"/>
                          <a:ea typeface="+mn-ea"/>
                          <a:cs typeface="+mn-cs"/>
                        </a:rPr>
                        <a:t>1 </a:t>
                      </a:r>
                      <a:r>
                        <a:rPr lang="sv-SE" sz="1200" b="1" i="0" u="none" strike="noStrike" kern="1200" dirty="0" smtClean="0">
                          <a:solidFill>
                            <a:srgbClr val="000000"/>
                          </a:solidFill>
                          <a:latin typeface="+mn-lt"/>
                          <a:ea typeface="+mn-ea"/>
                          <a:cs typeface="+mn-cs"/>
                        </a:rPr>
                        <a:t>Övergripande</a:t>
                      </a:r>
                      <a:r>
                        <a:rPr lang="sv-SE" sz="1200" b="0" i="0" u="none" strike="noStrike" kern="1200" dirty="0" smtClean="0">
                          <a:solidFill>
                            <a:srgbClr val="000000"/>
                          </a:solidFill>
                          <a:latin typeface="+mn-lt"/>
                          <a:ea typeface="+mn-ea"/>
                          <a:cs typeface="+mn-cs"/>
                        </a:rPr>
                        <a:t> ekonomi, personal och övrig uppsikt</a:t>
                      </a:r>
                      <a:endParaRPr lang="sv-SE" sz="1200" b="0" i="0" u="none" strike="noStrike" kern="1200" dirty="0">
                        <a:solidFill>
                          <a:srgbClr val="000000"/>
                        </a:solidFill>
                        <a:latin typeface="+mn-lt"/>
                        <a:ea typeface="+mn-ea"/>
                        <a:cs typeface="+mn-cs"/>
                      </a:endParaRPr>
                    </a:p>
                  </a:txBody>
                  <a:tcPr marL="5680" marR="5680" marT="5680" marB="0"/>
                </a:tc>
                <a:tc>
                  <a:txBody>
                    <a:bodyPr/>
                    <a:lstStyle/>
                    <a:p>
                      <a:pPr marL="92075" indent="0" algn="l" rtl="0" fontAlgn="t"/>
                      <a:r>
                        <a:rPr lang="sv-SE" sz="1200" b="1" i="0" u="none" strike="noStrike" dirty="0">
                          <a:solidFill>
                            <a:srgbClr val="000000"/>
                          </a:solidFill>
                          <a:latin typeface="+mn-lt"/>
                        </a:rPr>
                        <a:t>Del 1 </a:t>
                      </a:r>
                      <a:r>
                        <a:rPr lang="sv-SE" sz="1200" b="1" i="0" u="none" strike="noStrike" dirty="0" smtClean="0">
                          <a:solidFill>
                            <a:srgbClr val="000000"/>
                          </a:solidFill>
                          <a:latin typeface="+mn-lt"/>
                        </a:rPr>
                        <a:t>Övergripande </a:t>
                      </a:r>
                      <a:r>
                        <a:rPr lang="sv-SE" sz="1200" b="0" i="0" u="none" strike="noStrike" dirty="0" smtClean="0">
                          <a:solidFill>
                            <a:srgbClr val="000000"/>
                          </a:solidFill>
                          <a:latin typeface="+mn-lt"/>
                        </a:rPr>
                        <a:t>ekonomi</a:t>
                      </a:r>
                      <a:r>
                        <a:rPr lang="sv-SE" sz="1200" b="0" i="0" u="none" strike="noStrike" baseline="0" dirty="0" smtClean="0">
                          <a:solidFill>
                            <a:srgbClr val="000000"/>
                          </a:solidFill>
                          <a:latin typeface="+mn-lt"/>
                        </a:rPr>
                        <a:t>, </a:t>
                      </a:r>
                      <a:r>
                        <a:rPr lang="sv-SE" sz="1200" b="0" i="0" u="none" strike="noStrike" dirty="0" smtClean="0">
                          <a:solidFill>
                            <a:srgbClr val="000000"/>
                          </a:solidFill>
                          <a:latin typeface="+mn-lt"/>
                        </a:rPr>
                        <a:t>personal</a:t>
                      </a:r>
                      <a:r>
                        <a:rPr lang="sv-SE" sz="1200" b="0" i="0" u="none" strike="noStrike" baseline="0" dirty="0" smtClean="0">
                          <a:solidFill>
                            <a:srgbClr val="000000"/>
                          </a:solidFill>
                          <a:latin typeface="+mn-lt"/>
                        </a:rPr>
                        <a:t> o övrig uppsikt</a:t>
                      </a:r>
                      <a:endParaRPr lang="sv-SE" sz="1200" b="0" i="0" u="none" strike="noStrike" dirty="0">
                        <a:solidFill>
                          <a:srgbClr val="000000"/>
                        </a:solidFill>
                        <a:latin typeface="+mn-lt"/>
                      </a:endParaRPr>
                    </a:p>
                  </a:txBody>
                  <a:tcPr marL="5680" marR="5680" marT="5680" marB="0"/>
                </a:tc>
                <a:tc>
                  <a:txBody>
                    <a:bodyPr/>
                    <a:lstStyle/>
                    <a:p>
                      <a:pPr marL="92075" indent="0" algn="l" rtl="0" fontAlgn="t"/>
                      <a:r>
                        <a:rPr lang="sv-SE" sz="1200" b="1" i="0" u="none" strike="noStrike" dirty="0">
                          <a:solidFill>
                            <a:srgbClr val="000000"/>
                          </a:solidFill>
                          <a:latin typeface="+mn-lt"/>
                        </a:rPr>
                        <a:t>Del 1</a:t>
                      </a:r>
                      <a:r>
                        <a:rPr lang="sv-SE" sz="1200" b="0" i="0" u="none" strike="noStrike" dirty="0">
                          <a:solidFill>
                            <a:srgbClr val="000000"/>
                          </a:solidFill>
                          <a:latin typeface="+mn-lt"/>
                        </a:rPr>
                        <a:t> </a:t>
                      </a:r>
                      <a:r>
                        <a:rPr lang="sv-SE" sz="1200" b="1" i="0" u="none" strike="noStrike" dirty="0" smtClean="0">
                          <a:solidFill>
                            <a:srgbClr val="000000"/>
                          </a:solidFill>
                          <a:latin typeface="+mn-lt"/>
                        </a:rPr>
                        <a:t>Övergripande </a:t>
                      </a:r>
                      <a:r>
                        <a:rPr lang="sv-SE" sz="1200" b="0" i="0" u="none" strike="noStrike" dirty="0" smtClean="0">
                          <a:solidFill>
                            <a:srgbClr val="000000"/>
                          </a:solidFill>
                          <a:latin typeface="+mn-lt"/>
                        </a:rPr>
                        <a:t>ekonomi</a:t>
                      </a:r>
                      <a:r>
                        <a:rPr lang="sv-SE" sz="1200" b="0" i="0" u="none" strike="noStrike" baseline="0" dirty="0" smtClean="0">
                          <a:solidFill>
                            <a:srgbClr val="000000"/>
                          </a:solidFill>
                          <a:latin typeface="+mn-lt"/>
                        </a:rPr>
                        <a:t>, </a:t>
                      </a:r>
                      <a:r>
                        <a:rPr lang="sv-SE" sz="1200" b="0" i="0" u="none" strike="noStrike" dirty="0" smtClean="0">
                          <a:solidFill>
                            <a:srgbClr val="000000"/>
                          </a:solidFill>
                          <a:latin typeface="+mn-lt"/>
                        </a:rPr>
                        <a:t>personal</a:t>
                      </a:r>
                      <a:r>
                        <a:rPr lang="sv-SE" sz="1200" b="0" i="0" u="none" strike="noStrike" baseline="0" dirty="0" smtClean="0">
                          <a:solidFill>
                            <a:srgbClr val="000000"/>
                          </a:solidFill>
                          <a:latin typeface="+mn-lt"/>
                        </a:rPr>
                        <a:t> och övrig uppsikt</a:t>
                      </a:r>
                      <a:endParaRPr lang="sv-SE" sz="1200" b="0" i="0" u="none" strike="noStrike" dirty="0">
                        <a:solidFill>
                          <a:srgbClr val="000000"/>
                        </a:solidFill>
                        <a:latin typeface="+mn-lt"/>
                      </a:endParaRPr>
                    </a:p>
                  </a:txBody>
                  <a:tcPr marL="5680" marR="5680" marT="5680" marB="0"/>
                </a:tc>
              </a:tr>
              <a:tr h="799181">
                <a:tc>
                  <a:txBody>
                    <a:bodyPr/>
                    <a:lstStyle/>
                    <a:p>
                      <a:pPr marL="0" algn="l" defTabSz="457200" rtl="0" eaLnBrk="1" fontAlgn="t" latinLnBrk="0" hangingPunct="1"/>
                      <a:r>
                        <a:rPr lang="sv-SE" sz="1400" b="1" i="0" u="none" strike="noStrike" kern="1200" dirty="0" smtClean="0">
                          <a:solidFill>
                            <a:srgbClr val="000000"/>
                          </a:solidFill>
                          <a:latin typeface="Calibri"/>
                          <a:ea typeface="+mn-ea"/>
                          <a:cs typeface="+mn-cs"/>
                        </a:rPr>
                        <a:t>UR2</a:t>
                      </a:r>
                      <a:endParaRPr lang="sv-SE" sz="1400" b="1" i="0" u="none" strike="noStrike" kern="1200" dirty="0">
                        <a:solidFill>
                          <a:srgbClr val="000000"/>
                        </a:solidFill>
                        <a:latin typeface="Calibri"/>
                        <a:ea typeface="+mn-ea"/>
                        <a:cs typeface="+mn-cs"/>
                      </a:endParaRPr>
                    </a:p>
                  </a:txBody>
                  <a:tcPr/>
                </a:tc>
                <a:tc>
                  <a:txBody>
                    <a:bodyPr/>
                    <a:lstStyle/>
                    <a:p>
                      <a:pPr algn="l" rtl="0" fontAlgn="t"/>
                      <a:r>
                        <a:rPr lang="sv-SE" sz="1200" b="1" i="0" u="none" strike="noStrike" dirty="0" smtClean="0">
                          <a:solidFill>
                            <a:srgbClr val="000000"/>
                          </a:solidFill>
                          <a:latin typeface="+mn-lt"/>
                        </a:rPr>
                        <a:t>Delårsrapport</a:t>
                      </a:r>
                    </a:p>
                    <a:p>
                      <a:pPr algn="l" rtl="0" fontAlgn="t"/>
                      <a:r>
                        <a:rPr lang="sv-SE" sz="1200" b="1" i="0" u="none" strike="noStrike" dirty="0" smtClean="0">
                          <a:solidFill>
                            <a:srgbClr val="000000"/>
                          </a:solidFill>
                          <a:latin typeface="+mn-lt"/>
                        </a:rPr>
                        <a:t>Priomål </a:t>
                      </a:r>
                    </a:p>
                    <a:p>
                      <a:endParaRPr lang="sv-SE" sz="1200" baseline="0" dirty="0" smtClean="0"/>
                    </a:p>
                  </a:txBody>
                  <a:tcPr/>
                </a:tc>
                <a:tc>
                  <a:txBody>
                    <a:bodyPr/>
                    <a:lstStyle/>
                    <a:p>
                      <a:pPr algn="l" rtl="0" fontAlgn="t"/>
                      <a:r>
                        <a:rPr lang="sv-SE" sz="1200" b="1" i="0" u="none" strike="noStrike" dirty="0" smtClean="0">
                          <a:solidFill>
                            <a:srgbClr val="000000"/>
                          </a:solidFill>
                          <a:latin typeface="+mn-lt"/>
                        </a:rPr>
                        <a:t>Delårsrapport</a:t>
                      </a:r>
                    </a:p>
                    <a:p>
                      <a:pPr algn="l" rtl="0" fontAlgn="t"/>
                      <a:r>
                        <a:rPr lang="sv-SE" sz="1200" b="1" i="0" u="none" strike="noStrike" dirty="0" smtClean="0">
                          <a:solidFill>
                            <a:srgbClr val="000000"/>
                          </a:solidFill>
                          <a:latin typeface="+mn-lt"/>
                        </a:rPr>
                        <a:t>KF</a:t>
                      </a:r>
                      <a:r>
                        <a:rPr lang="sv-SE" sz="1200" b="1" i="0" u="none" strike="noStrike" baseline="0" dirty="0" smtClean="0">
                          <a:solidFill>
                            <a:srgbClr val="000000"/>
                          </a:solidFill>
                          <a:latin typeface="+mn-lt"/>
                        </a:rPr>
                        <a:t> </a:t>
                      </a:r>
                      <a:r>
                        <a:rPr lang="sv-SE" sz="1200" b="1" i="0" u="none" strike="noStrike" dirty="0" smtClean="0">
                          <a:solidFill>
                            <a:srgbClr val="000000"/>
                          </a:solidFill>
                          <a:latin typeface="+mn-lt"/>
                        </a:rPr>
                        <a:t>mål</a:t>
                      </a:r>
                    </a:p>
                    <a:p>
                      <a:pPr algn="l" rtl="0" fontAlgn="t"/>
                      <a:r>
                        <a:rPr lang="sv-SE" sz="1200" b="1" i="0" u="none" strike="noStrike" dirty="0" smtClean="0">
                          <a:solidFill>
                            <a:srgbClr val="000000"/>
                          </a:solidFill>
                          <a:latin typeface="+mn-lt"/>
                        </a:rPr>
                        <a:t>Kärnverksamhet </a:t>
                      </a:r>
                      <a:r>
                        <a:rPr lang="sv-SE" sz="1200" b="0" i="0" u="none" strike="noStrike" dirty="0" smtClean="0">
                          <a:solidFill>
                            <a:srgbClr val="000000"/>
                          </a:solidFill>
                          <a:latin typeface="+mn-lt"/>
                        </a:rPr>
                        <a:t> fördjupning av vissa</a:t>
                      </a:r>
                      <a:endParaRPr lang="sv-SE" sz="1200" b="0" i="0" u="none" strike="noStrike" dirty="0">
                        <a:solidFill>
                          <a:srgbClr val="000000"/>
                        </a:solidFill>
                        <a:latin typeface="+mn-lt"/>
                      </a:endParaRPr>
                    </a:p>
                  </a:txBody>
                  <a:tcPr/>
                </a:tc>
                <a:tc>
                  <a:txBody>
                    <a:bodyPr/>
                    <a:lstStyle/>
                    <a:p>
                      <a:pPr algn="l" rtl="0" fontAlgn="t"/>
                      <a:r>
                        <a:rPr lang="sv-SE" sz="1200" b="1" i="0" u="none" strike="noStrike" dirty="0" smtClean="0">
                          <a:solidFill>
                            <a:srgbClr val="000000"/>
                          </a:solidFill>
                          <a:latin typeface="+mn-lt"/>
                        </a:rPr>
                        <a:t>Delårsrapport</a:t>
                      </a:r>
                    </a:p>
                    <a:p>
                      <a:pPr algn="l" rtl="0" fontAlgn="t"/>
                      <a:r>
                        <a:rPr lang="sv-SE" sz="1200" b="1" i="0" u="none" strike="noStrike" dirty="0" smtClean="0">
                          <a:solidFill>
                            <a:srgbClr val="000000"/>
                          </a:solidFill>
                          <a:latin typeface="+mn-lt"/>
                        </a:rPr>
                        <a:t>KF</a:t>
                      </a:r>
                      <a:r>
                        <a:rPr lang="sv-SE" sz="1200" b="1" i="0" u="none" strike="noStrike" baseline="0" dirty="0" smtClean="0">
                          <a:solidFill>
                            <a:srgbClr val="000000"/>
                          </a:solidFill>
                          <a:latin typeface="+mn-lt"/>
                        </a:rPr>
                        <a:t> </a:t>
                      </a:r>
                      <a:r>
                        <a:rPr lang="sv-SE" sz="1200" b="1" i="0" u="none" strike="noStrike" dirty="0" smtClean="0">
                          <a:solidFill>
                            <a:srgbClr val="000000"/>
                          </a:solidFill>
                          <a:latin typeface="+mn-lt"/>
                        </a:rPr>
                        <a:t>mål</a:t>
                      </a:r>
                    </a:p>
                  </a:txBody>
                  <a:tcPr/>
                </a:tc>
                <a:tc>
                  <a:txBody>
                    <a:bodyPr/>
                    <a:lstStyle/>
                    <a:p>
                      <a:pPr algn="l" rtl="0" fontAlgn="t"/>
                      <a:r>
                        <a:rPr lang="sv-SE" sz="1200" b="1" i="0" u="none" strike="noStrike" dirty="0" smtClean="0">
                          <a:solidFill>
                            <a:srgbClr val="000000"/>
                          </a:solidFill>
                          <a:latin typeface="+mn-lt"/>
                        </a:rPr>
                        <a:t>Delårsrapport</a:t>
                      </a:r>
                    </a:p>
                    <a:p>
                      <a:pPr algn="l" rtl="0" fontAlgn="t"/>
                      <a:r>
                        <a:rPr lang="sv-SE" sz="1200" b="1" i="0" u="none" strike="noStrike" dirty="0" smtClean="0">
                          <a:solidFill>
                            <a:srgbClr val="000000"/>
                          </a:solidFill>
                          <a:latin typeface="+mn-lt"/>
                        </a:rPr>
                        <a:t>KF mål </a:t>
                      </a:r>
                    </a:p>
                    <a:p>
                      <a:pPr marL="0" marR="0" indent="0" algn="l" defTabSz="914400" rtl="0" eaLnBrk="1" fontAlgn="t" latinLnBrk="0" hangingPunct="1">
                        <a:lnSpc>
                          <a:spcPct val="100000"/>
                        </a:lnSpc>
                        <a:spcBef>
                          <a:spcPts val="0"/>
                        </a:spcBef>
                        <a:spcAft>
                          <a:spcPts val="0"/>
                        </a:spcAft>
                        <a:buClrTx/>
                        <a:buSzTx/>
                        <a:buFontTx/>
                        <a:buNone/>
                        <a:tabLst/>
                        <a:defRPr/>
                      </a:pPr>
                      <a:r>
                        <a:rPr lang="sv-SE" sz="1200" b="1" i="0" u="none" strike="noStrike" dirty="0" smtClean="0">
                          <a:solidFill>
                            <a:srgbClr val="000000"/>
                          </a:solidFill>
                          <a:latin typeface="+mn-lt"/>
                        </a:rPr>
                        <a:t>Kärnverksamhet </a:t>
                      </a:r>
                      <a:r>
                        <a:rPr lang="sv-SE" sz="1200" b="0" i="0" u="none" strike="noStrike" dirty="0" smtClean="0">
                          <a:solidFill>
                            <a:srgbClr val="000000"/>
                          </a:solidFill>
                          <a:latin typeface="+mn-lt"/>
                        </a:rPr>
                        <a:t>fördjupning</a:t>
                      </a:r>
                      <a:r>
                        <a:rPr lang="sv-SE" sz="1200" b="0" i="0" u="none" strike="noStrike" baseline="0" dirty="0" smtClean="0">
                          <a:solidFill>
                            <a:srgbClr val="000000"/>
                          </a:solidFill>
                          <a:latin typeface="+mn-lt"/>
                        </a:rPr>
                        <a:t> av </a:t>
                      </a:r>
                      <a:r>
                        <a:rPr lang="sv-SE" sz="1200" b="0" i="0" u="none" strike="noStrike" dirty="0" smtClean="0">
                          <a:solidFill>
                            <a:srgbClr val="000000"/>
                          </a:solidFill>
                          <a:latin typeface="+mn-lt"/>
                        </a:rPr>
                        <a:t>vissa</a:t>
                      </a:r>
                    </a:p>
                  </a:txBody>
                  <a:tcPr/>
                </a:tc>
              </a:tr>
              <a:tr h="933595">
                <a:tc>
                  <a:txBody>
                    <a:bodyPr/>
                    <a:lstStyle/>
                    <a:p>
                      <a:pPr algn="l" rtl="0" fontAlgn="t"/>
                      <a:r>
                        <a:rPr lang="sv-SE" sz="1400" b="1" i="0" u="none" strike="noStrike" dirty="0">
                          <a:solidFill>
                            <a:srgbClr val="000000"/>
                          </a:solidFill>
                          <a:latin typeface="Calibri"/>
                        </a:rPr>
                        <a:t>UR3 </a:t>
                      </a:r>
                    </a:p>
                  </a:txBody>
                  <a:tcPr marL="5680" marR="5680" marT="5680" marB="0"/>
                </a:tc>
                <a:tc>
                  <a:txBody>
                    <a:bodyPr/>
                    <a:lstStyle/>
                    <a:p>
                      <a:pPr marL="92075" indent="-92075" algn="l" rtl="0" fontAlgn="t"/>
                      <a:r>
                        <a:rPr lang="sv-SE" sz="1200" b="1" i="0" u="none" strike="noStrike" dirty="0" smtClean="0">
                          <a:solidFill>
                            <a:srgbClr val="000000"/>
                          </a:solidFill>
                          <a:latin typeface="+mn-lt"/>
                        </a:rPr>
                        <a:t>  Del 1 Övergripande</a:t>
                      </a:r>
                      <a:r>
                        <a:rPr lang="sv-SE" sz="1200" b="0" i="0" u="none" strike="noStrike" dirty="0" smtClean="0">
                          <a:solidFill>
                            <a:srgbClr val="000000"/>
                          </a:solidFill>
                          <a:latin typeface="+mn-lt"/>
                        </a:rPr>
                        <a:t> ekonomi</a:t>
                      </a:r>
                      <a:r>
                        <a:rPr lang="sv-SE" sz="1200" b="0" i="0" u="none" strike="noStrike" baseline="0" dirty="0" smtClean="0">
                          <a:solidFill>
                            <a:srgbClr val="000000"/>
                          </a:solidFill>
                          <a:latin typeface="+mn-lt"/>
                        </a:rPr>
                        <a:t>, </a:t>
                      </a:r>
                      <a:r>
                        <a:rPr lang="sv-SE" sz="1200" b="0" i="0" u="none" strike="noStrike" dirty="0" smtClean="0">
                          <a:solidFill>
                            <a:srgbClr val="000000"/>
                          </a:solidFill>
                          <a:latin typeface="+mn-lt"/>
                        </a:rPr>
                        <a:t>personal</a:t>
                      </a:r>
                      <a:r>
                        <a:rPr lang="sv-SE" sz="1200" b="0" i="0" u="none" strike="noStrike" baseline="0" dirty="0" smtClean="0">
                          <a:solidFill>
                            <a:srgbClr val="000000"/>
                          </a:solidFill>
                          <a:latin typeface="+mn-lt"/>
                        </a:rPr>
                        <a:t> o övrig uppsikt</a:t>
                      </a:r>
                      <a:endParaRPr lang="sv-SE" sz="1200" b="0" i="0" u="none" strike="noStrike" dirty="0" smtClean="0">
                        <a:solidFill>
                          <a:srgbClr val="000000"/>
                        </a:solidFill>
                        <a:latin typeface="+mn-lt"/>
                      </a:endParaRPr>
                    </a:p>
                    <a:p>
                      <a:pPr marL="92075" indent="0" algn="l" rtl="0" fontAlgn="t"/>
                      <a:r>
                        <a:rPr lang="sv-SE" sz="1200" b="1" i="0" u="none" strike="noStrike" dirty="0" smtClean="0">
                          <a:solidFill>
                            <a:srgbClr val="000000"/>
                          </a:solidFill>
                          <a:latin typeface="+mn-lt"/>
                        </a:rPr>
                        <a:t>Kärnverksamhet </a:t>
                      </a:r>
                      <a:r>
                        <a:rPr lang="sv-SE" sz="1200" b="0" i="0" u="none" strike="noStrike" baseline="0" dirty="0" smtClean="0">
                          <a:solidFill>
                            <a:srgbClr val="000000"/>
                          </a:solidFill>
                          <a:latin typeface="+mn-lt"/>
                        </a:rPr>
                        <a:t> -fördjupning av vissa </a:t>
                      </a:r>
                      <a:endParaRPr lang="sv-SE" sz="1200" b="0" i="0" u="none" strike="noStrike" dirty="0">
                        <a:solidFill>
                          <a:srgbClr val="000000"/>
                        </a:solidFill>
                        <a:latin typeface="+mn-lt"/>
                      </a:endParaRPr>
                    </a:p>
                  </a:txBody>
                  <a:tcPr marL="5680" marR="5680" marT="5680" marB="0"/>
                </a:tc>
                <a:tc>
                  <a:txBody>
                    <a:bodyPr/>
                    <a:lstStyle/>
                    <a:p>
                      <a:pPr marL="92075" indent="0" algn="l" rtl="0" fontAlgn="t"/>
                      <a:r>
                        <a:rPr lang="sv-SE" sz="1200" b="1" i="0" u="none" strike="noStrike" dirty="0">
                          <a:solidFill>
                            <a:srgbClr val="000000"/>
                          </a:solidFill>
                          <a:latin typeface="+mn-lt"/>
                        </a:rPr>
                        <a:t>Del 1</a:t>
                      </a:r>
                      <a:r>
                        <a:rPr lang="sv-SE" sz="1200" b="0" i="0" u="none" strike="noStrike" dirty="0">
                          <a:solidFill>
                            <a:srgbClr val="000000"/>
                          </a:solidFill>
                          <a:latin typeface="+mn-lt"/>
                        </a:rPr>
                        <a:t> </a:t>
                      </a:r>
                      <a:r>
                        <a:rPr lang="sv-SE" sz="1200" b="1" i="0" u="none" strike="noStrike" dirty="0" smtClean="0">
                          <a:solidFill>
                            <a:srgbClr val="000000"/>
                          </a:solidFill>
                          <a:latin typeface="+mn-lt"/>
                        </a:rPr>
                        <a:t>Övergripande </a:t>
                      </a:r>
                      <a:r>
                        <a:rPr lang="sv-SE" sz="1200" b="0" i="0" u="none" strike="noStrike" dirty="0" smtClean="0">
                          <a:solidFill>
                            <a:srgbClr val="000000"/>
                          </a:solidFill>
                          <a:latin typeface="+mn-lt"/>
                        </a:rPr>
                        <a:t>ekonomi</a:t>
                      </a:r>
                      <a:r>
                        <a:rPr lang="sv-SE" sz="1200" b="0" i="0" u="none" strike="noStrike" baseline="0" dirty="0" smtClean="0">
                          <a:solidFill>
                            <a:srgbClr val="000000"/>
                          </a:solidFill>
                          <a:latin typeface="+mn-lt"/>
                        </a:rPr>
                        <a:t>,</a:t>
                      </a:r>
                      <a:r>
                        <a:rPr lang="sv-SE" sz="1200" b="0" i="0" u="none" strike="noStrike" dirty="0" smtClean="0">
                          <a:solidFill>
                            <a:srgbClr val="000000"/>
                          </a:solidFill>
                          <a:latin typeface="+mn-lt"/>
                        </a:rPr>
                        <a:t> personal</a:t>
                      </a:r>
                      <a:r>
                        <a:rPr lang="sv-SE" sz="1200" b="0" i="0" u="none" strike="noStrike" baseline="0" dirty="0" smtClean="0">
                          <a:solidFill>
                            <a:srgbClr val="000000"/>
                          </a:solidFill>
                          <a:latin typeface="+mn-lt"/>
                        </a:rPr>
                        <a:t> o övrig uppsikt</a:t>
                      </a:r>
                      <a:endParaRPr lang="sv-SE" sz="1200" b="0" i="0" u="none" strike="noStrike" dirty="0" smtClean="0">
                        <a:solidFill>
                          <a:srgbClr val="000000"/>
                        </a:solidFill>
                        <a:latin typeface="+mn-lt"/>
                      </a:endParaRPr>
                    </a:p>
                    <a:p>
                      <a:pPr marL="92075" indent="0" algn="l" rtl="0" fontAlgn="t"/>
                      <a:r>
                        <a:rPr lang="sv-SE" sz="1200" b="1" i="0" u="none" strike="noStrike" dirty="0" smtClean="0">
                          <a:solidFill>
                            <a:srgbClr val="000000"/>
                          </a:solidFill>
                          <a:latin typeface="+mn-lt"/>
                        </a:rPr>
                        <a:t>Kärnverksamhet </a:t>
                      </a:r>
                      <a:r>
                        <a:rPr lang="sv-SE" sz="1200" b="0" i="0" u="none" strike="noStrike" dirty="0" smtClean="0">
                          <a:solidFill>
                            <a:srgbClr val="000000"/>
                          </a:solidFill>
                          <a:latin typeface="+mn-lt"/>
                        </a:rPr>
                        <a:t>-</a:t>
                      </a:r>
                      <a:r>
                        <a:rPr lang="sv-SE" sz="1200" b="0" i="0" u="none" strike="noStrike" baseline="0" dirty="0" smtClean="0">
                          <a:solidFill>
                            <a:srgbClr val="000000"/>
                          </a:solidFill>
                          <a:latin typeface="+mn-lt"/>
                        </a:rPr>
                        <a:t>fördjupning av vissa </a:t>
                      </a:r>
                      <a:endParaRPr lang="sv-SE" sz="1200" b="0" i="0" u="none" strike="noStrike" dirty="0">
                        <a:solidFill>
                          <a:srgbClr val="000000"/>
                        </a:solidFill>
                        <a:latin typeface="+mn-lt"/>
                      </a:endParaRPr>
                    </a:p>
                  </a:txBody>
                  <a:tcPr marL="5680" marR="5680" marT="5680" marB="0"/>
                </a:tc>
                <a:tc>
                  <a:txBody>
                    <a:bodyPr/>
                    <a:lstStyle/>
                    <a:p>
                      <a:pPr marL="92075" indent="0" algn="l" rtl="0" fontAlgn="t"/>
                      <a:r>
                        <a:rPr lang="sv-SE" sz="1200" b="1" i="0" u="none" strike="noStrike" dirty="0">
                          <a:solidFill>
                            <a:srgbClr val="000000"/>
                          </a:solidFill>
                          <a:latin typeface="+mn-lt"/>
                        </a:rPr>
                        <a:t>Del  </a:t>
                      </a:r>
                      <a:r>
                        <a:rPr lang="sv-SE" sz="1200" b="1" i="0" u="none" strike="noStrike" dirty="0" smtClean="0">
                          <a:solidFill>
                            <a:srgbClr val="000000"/>
                          </a:solidFill>
                          <a:latin typeface="+mn-lt"/>
                        </a:rPr>
                        <a:t>1</a:t>
                      </a:r>
                      <a:r>
                        <a:rPr lang="sv-SE" sz="1200" b="1" i="0" u="none" strike="noStrike" baseline="0" dirty="0" smtClean="0">
                          <a:solidFill>
                            <a:srgbClr val="000000"/>
                          </a:solidFill>
                          <a:latin typeface="+mn-lt"/>
                        </a:rPr>
                        <a:t> Ö</a:t>
                      </a:r>
                      <a:r>
                        <a:rPr lang="sv-SE" sz="1200" b="1" i="0" u="none" strike="noStrike" dirty="0" smtClean="0">
                          <a:solidFill>
                            <a:srgbClr val="000000"/>
                          </a:solidFill>
                          <a:latin typeface="+mn-lt"/>
                        </a:rPr>
                        <a:t>vergripande </a:t>
                      </a:r>
                      <a:r>
                        <a:rPr lang="sv-SE" sz="1200" b="0" i="0" u="none" strike="noStrike" dirty="0" smtClean="0">
                          <a:solidFill>
                            <a:srgbClr val="000000"/>
                          </a:solidFill>
                          <a:latin typeface="+mn-lt"/>
                        </a:rPr>
                        <a:t>ekonomi</a:t>
                      </a:r>
                      <a:r>
                        <a:rPr lang="sv-SE" sz="1200" b="0" i="0" u="none" strike="noStrike" baseline="0" dirty="0" smtClean="0">
                          <a:solidFill>
                            <a:srgbClr val="000000"/>
                          </a:solidFill>
                          <a:latin typeface="+mn-lt"/>
                        </a:rPr>
                        <a:t>, </a:t>
                      </a:r>
                      <a:r>
                        <a:rPr lang="sv-SE" sz="1200" b="0" i="0" u="none" strike="noStrike" dirty="0" smtClean="0">
                          <a:solidFill>
                            <a:srgbClr val="000000"/>
                          </a:solidFill>
                          <a:latin typeface="+mn-lt"/>
                        </a:rPr>
                        <a:t>personal</a:t>
                      </a:r>
                      <a:r>
                        <a:rPr lang="sv-SE" sz="1200" b="0" i="0" u="none" strike="noStrike" baseline="0" dirty="0" smtClean="0">
                          <a:solidFill>
                            <a:srgbClr val="000000"/>
                          </a:solidFill>
                          <a:latin typeface="+mn-lt"/>
                        </a:rPr>
                        <a:t> o övrig uppsikt</a:t>
                      </a:r>
                      <a:endParaRPr lang="sv-SE" sz="1200" b="0" i="0" u="none" strike="noStrike" dirty="0" smtClean="0">
                        <a:solidFill>
                          <a:srgbClr val="000000"/>
                        </a:solidFill>
                        <a:latin typeface="+mn-lt"/>
                      </a:endParaRPr>
                    </a:p>
                    <a:p>
                      <a:pPr marL="92075" indent="0" algn="l" rtl="0" fontAlgn="t"/>
                      <a:r>
                        <a:rPr lang="sv-SE" sz="1200" b="1" i="0" u="none" strike="noStrike" dirty="0" smtClean="0">
                          <a:solidFill>
                            <a:srgbClr val="000000"/>
                          </a:solidFill>
                          <a:latin typeface="+mn-lt"/>
                        </a:rPr>
                        <a:t>Kärnverksamhet</a:t>
                      </a:r>
                      <a:r>
                        <a:rPr lang="sv-SE" sz="1200" b="0" i="0" u="none" strike="noStrike" dirty="0" smtClean="0">
                          <a:solidFill>
                            <a:srgbClr val="000000"/>
                          </a:solidFill>
                          <a:latin typeface="+mn-lt"/>
                        </a:rPr>
                        <a:t> -</a:t>
                      </a:r>
                      <a:r>
                        <a:rPr lang="sv-SE" sz="1200" b="0" i="0" u="none" strike="noStrike" baseline="0" dirty="0" smtClean="0">
                          <a:solidFill>
                            <a:srgbClr val="000000"/>
                          </a:solidFill>
                          <a:latin typeface="+mn-lt"/>
                        </a:rPr>
                        <a:t>fördjupning av vissa </a:t>
                      </a:r>
                      <a:endParaRPr lang="sv-SE" sz="1200" b="0" i="0" u="none" strike="noStrike" dirty="0">
                        <a:solidFill>
                          <a:srgbClr val="000000"/>
                        </a:solidFill>
                        <a:latin typeface="+mn-lt"/>
                      </a:endParaRPr>
                    </a:p>
                  </a:txBody>
                  <a:tcPr marL="5680" marR="5680" marT="5680" marB="0"/>
                </a:tc>
                <a:tc>
                  <a:txBody>
                    <a:bodyPr/>
                    <a:lstStyle/>
                    <a:p>
                      <a:pPr marL="92075" indent="0" algn="l" rtl="0" fontAlgn="t"/>
                      <a:r>
                        <a:rPr lang="sv-SE" sz="1200" b="1" i="0" u="none" strike="noStrike" dirty="0" smtClean="0">
                          <a:solidFill>
                            <a:srgbClr val="000000"/>
                          </a:solidFill>
                          <a:latin typeface="+mn-lt"/>
                        </a:rPr>
                        <a:t> Del </a:t>
                      </a:r>
                      <a:r>
                        <a:rPr lang="sv-SE" sz="1200" b="1" i="0" u="none" strike="noStrike" dirty="0">
                          <a:solidFill>
                            <a:srgbClr val="000000"/>
                          </a:solidFill>
                          <a:latin typeface="+mn-lt"/>
                        </a:rPr>
                        <a:t>1 </a:t>
                      </a:r>
                      <a:r>
                        <a:rPr lang="sv-SE" sz="1200" b="1" i="0" u="none" strike="noStrike" dirty="0" smtClean="0">
                          <a:solidFill>
                            <a:srgbClr val="000000"/>
                          </a:solidFill>
                          <a:latin typeface="+mn-lt"/>
                        </a:rPr>
                        <a:t>Övergripande      </a:t>
                      </a:r>
                      <a:r>
                        <a:rPr lang="sv-SE" sz="1200" b="0" i="0" u="none" strike="noStrike" dirty="0" smtClean="0">
                          <a:solidFill>
                            <a:srgbClr val="000000"/>
                          </a:solidFill>
                          <a:latin typeface="+mn-lt"/>
                        </a:rPr>
                        <a:t>ekonomi</a:t>
                      </a:r>
                      <a:r>
                        <a:rPr lang="sv-SE" sz="1200" b="0" i="0" u="none" strike="noStrike" baseline="0" dirty="0" smtClean="0">
                          <a:solidFill>
                            <a:srgbClr val="000000"/>
                          </a:solidFill>
                          <a:latin typeface="+mn-lt"/>
                        </a:rPr>
                        <a:t>, </a:t>
                      </a:r>
                      <a:r>
                        <a:rPr lang="sv-SE" sz="1200" b="0" i="0" u="none" strike="noStrike" dirty="0" smtClean="0">
                          <a:solidFill>
                            <a:srgbClr val="000000"/>
                          </a:solidFill>
                          <a:latin typeface="+mn-lt"/>
                        </a:rPr>
                        <a:t>personal</a:t>
                      </a:r>
                      <a:r>
                        <a:rPr lang="sv-SE" sz="1200" b="0" i="0" u="none" strike="noStrike" baseline="0" dirty="0" smtClean="0">
                          <a:solidFill>
                            <a:srgbClr val="000000"/>
                          </a:solidFill>
                          <a:latin typeface="+mn-lt"/>
                        </a:rPr>
                        <a:t> o övrig uppsikt</a:t>
                      </a:r>
                      <a:endParaRPr lang="sv-SE" sz="1200" b="0" i="0" u="none" strike="noStrike" dirty="0" smtClean="0">
                        <a:solidFill>
                          <a:srgbClr val="000000"/>
                        </a:solidFill>
                        <a:latin typeface="+mn-lt"/>
                      </a:endParaRPr>
                    </a:p>
                    <a:p>
                      <a:pPr marL="92075" indent="0" algn="l" rtl="0" fontAlgn="t"/>
                      <a:r>
                        <a:rPr lang="sv-SE" sz="1200" b="1" i="0" u="none" strike="noStrike" dirty="0" smtClean="0">
                          <a:solidFill>
                            <a:srgbClr val="000000"/>
                          </a:solidFill>
                          <a:latin typeface="+mn-lt"/>
                        </a:rPr>
                        <a:t>Kärnverksamhet </a:t>
                      </a:r>
                      <a:r>
                        <a:rPr lang="sv-SE" sz="1200" b="0" i="0" u="none" strike="noStrike" dirty="0" smtClean="0">
                          <a:solidFill>
                            <a:srgbClr val="000000"/>
                          </a:solidFill>
                          <a:latin typeface="+mn-lt"/>
                        </a:rPr>
                        <a:t>-</a:t>
                      </a:r>
                      <a:r>
                        <a:rPr lang="sv-SE" sz="1200" b="0" i="0" u="none" strike="noStrike" baseline="0" dirty="0" smtClean="0">
                          <a:solidFill>
                            <a:srgbClr val="000000"/>
                          </a:solidFill>
                          <a:latin typeface="+mn-lt"/>
                        </a:rPr>
                        <a:t>fördjupning av vissa </a:t>
                      </a:r>
                      <a:endParaRPr lang="sv-SE" sz="1200" b="0" i="0" u="none" strike="noStrike" dirty="0">
                        <a:solidFill>
                          <a:srgbClr val="000000"/>
                        </a:solidFill>
                        <a:latin typeface="+mn-lt"/>
                      </a:endParaRPr>
                    </a:p>
                  </a:txBody>
                  <a:tcPr marL="5680" marR="5680" marT="5680" marB="0"/>
                </a:tc>
              </a:tr>
              <a:tr h="1331968">
                <a:tc>
                  <a:txBody>
                    <a:bodyPr/>
                    <a:lstStyle/>
                    <a:p>
                      <a:r>
                        <a:rPr lang="sv-SE" sz="1400" b="1" i="0" u="none" strike="noStrike" kern="1200" dirty="0" smtClean="0">
                          <a:solidFill>
                            <a:srgbClr val="000000"/>
                          </a:solidFill>
                          <a:latin typeface="Calibri"/>
                          <a:ea typeface="+mn-ea"/>
                          <a:cs typeface="+mn-cs"/>
                        </a:rPr>
                        <a:t>ÅR</a:t>
                      </a:r>
                      <a:endParaRPr lang="sv-SE" sz="1400" b="1" i="0" u="none" strike="noStrike" kern="1200" dirty="0">
                        <a:solidFill>
                          <a:srgbClr val="000000"/>
                        </a:solidFill>
                        <a:latin typeface="Calibri"/>
                        <a:ea typeface="+mn-ea"/>
                        <a:cs typeface="+mn-cs"/>
                      </a:endParaRPr>
                    </a:p>
                  </a:txBody>
                  <a:tcPr/>
                </a:tc>
                <a:tc>
                  <a:txBody>
                    <a:bodyPr/>
                    <a:lstStyle/>
                    <a:p>
                      <a:pPr algn="l" fontAlgn="t"/>
                      <a:r>
                        <a:rPr lang="sv-SE" sz="1200" b="1" i="0" u="none" strike="noStrike" dirty="0" smtClean="0">
                          <a:solidFill>
                            <a:srgbClr val="000000"/>
                          </a:solidFill>
                          <a:latin typeface="+mn-lt"/>
                        </a:rPr>
                        <a:t>Årsredovisning</a:t>
                      </a:r>
                    </a:p>
                    <a:p>
                      <a:pPr algn="l" fontAlgn="t"/>
                      <a:r>
                        <a:rPr lang="sv-SE" sz="1200" b="1" i="0" u="none" strike="noStrike" dirty="0" smtClean="0">
                          <a:solidFill>
                            <a:srgbClr val="000000"/>
                          </a:solidFill>
                          <a:latin typeface="+mn-lt"/>
                        </a:rPr>
                        <a:t>UR 4 (</a:t>
                      </a:r>
                      <a:r>
                        <a:rPr lang="sv-SE" sz="1200" b="1" i="0" u="none" strike="noStrike" baseline="0" dirty="0" smtClean="0">
                          <a:solidFill>
                            <a:srgbClr val="000000"/>
                          </a:solidFill>
                          <a:latin typeface="+mn-lt"/>
                        </a:rPr>
                        <a:t> </a:t>
                      </a:r>
                      <a:r>
                        <a:rPr lang="sv-SE" sz="1200" b="0" i="0" u="none" strike="noStrike" baseline="0" dirty="0" smtClean="0">
                          <a:solidFill>
                            <a:srgbClr val="000000"/>
                          </a:solidFill>
                          <a:latin typeface="+mn-lt"/>
                        </a:rPr>
                        <a:t>enbart i KS</a:t>
                      </a:r>
                      <a:r>
                        <a:rPr lang="sv-SE" sz="1200" b="1" i="0" u="none" strike="noStrike" baseline="0" dirty="0" smtClean="0">
                          <a:solidFill>
                            <a:srgbClr val="000000"/>
                          </a:solidFill>
                          <a:latin typeface="+mn-lt"/>
                        </a:rPr>
                        <a:t>)</a:t>
                      </a:r>
                    </a:p>
                    <a:p>
                      <a:pPr algn="l" fontAlgn="t"/>
                      <a:endParaRPr lang="sv-SE" sz="1200" b="0" i="0" u="none" strike="noStrike" baseline="0" dirty="0" smtClean="0">
                        <a:solidFill>
                          <a:srgbClr val="000000"/>
                        </a:solidFill>
                        <a:latin typeface="+mn-lt"/>
                      </a:endParaRPr>
                    </a:p>
                    <a:p>
                      <a:pPr algn="l" fontAlgn="t"/>
                      <a:r>
                        <a:rPr lang="sv-SE" sz="1200" b="1" i="0" u="none" strike="noStrike" baseline="0" dirty="0" smtClean="0">
                          <a:solidFill>
                            <a:srgbClr val="000000"/>
                          </a:solidFill>
                          <a:latin typeface="+mn-lt"/>
                        </a:rPr>
                        <a:t>Direktkommunikation </a:t>
                      </a:r>
                      <a:r>
                        <a:rPr lang="sv-SE" sz="1200" b="0" i="0" u="none" strike="noStrike" baseline="0" dirty="0" smtClean="0">
                          <a:solidFill>
                            <a:srgbClr val="000000"/>
                          </a:solidFill>
                          <a:latin typeface="+mn-lt"/>
                        </a:rPr>
                        <a:t>nämnd/styrelse</a:t>
                      </a:r>
                    </a:p>
                    <a:p>
                      <a:pPr algn="l" fontAlgn="t"/>
                      <a:r>
                        <a:rPr lang="sv-SE" sz="1200" b="0" i="0" u="none" strike="noStrike" baseline="0" dirty="0" smtClean="0">
                          <a:solidFill>
                            <a:srgbClr val="000000"/>
                          </a:solidFill>
                          <a:latin typeface="+mn-lt"/>
                        </a:rPr>
                        <a:t>genom sammanfattning  i ÅR</a:t>
                      </a:r>
                      <a:endParaRPr lang="sv-SE" sz="1200" dirty="0" smtClean="0"/>
                    </a:p>
                  </a:txBody>
                  <a:tcPr/>
                </a:tc>
                <a:tc>
                  <a:txBody>
                    <a:bodyPr/>
                    <a:lstStyle/>
                    <a:p>
                      <a:pPr algn="l" fontAlgn="t"/>
                      <a:r>
                        <a:rPr lang="sv-SE" sz="1200" b="1" i="0" u="none" strike="noStrike" dirty="0" smtClean="0">
                          <a:solidFill>
                            <a:srgbClr val="000000"/>
                          </a:solidFill>
                          <a:latin typeface="+mn-lt"/>
                        </a:rPr>
                        <a:t>Årsredovisning</a:t>
                      </a:r>
                    </a:p>
                    <a:p>
                      <a:pPr marL="0" marR="0" indent="0" algn="l" defTabSz="914400" rtl="0" eaLnBrk="1" fontAlgn="t" latinLnBrk="0" hangingPunct="1">
                        <a:lnSpc>
                          <a:spcPct val="100000"/>
                        </a:lnSpc>
                        <a:spcBef>
                          <a:spcPts val="0"/>
                        </a:spcBef>
                        <a:spcAft>
                          <a:spcPts val="0"/>
                        </a:spcAft>
                        <a:buClrTx/>
                        <a:buSzTx/>
                        <a:buFontTx/>
                        <a:buNone/>
                        <a:tabLst/>
                        <a:defRPr/>
                      </a:pPr>
                      <a:r>
                        <a:rPr lang="sv-SE" sz="1200" b="1" i="0" u="none" strike="noStrike" dirty="0" smtClean="0">
                          <a:solidFill>
                            <a:srgbClr val="000000"/>
                          </a:solidFill>
                          <a:latin typeface="+mn-lt"/>
                        </a:rPr>
                        <a:t>UR 4 </a:t>
                      </a:r>
                      <a:r>
                        <a:rPr lang="sv-SE" sz="1200" b="0" i="0" u="none" strike="noStrike" dirty="0" smtClean="0">
                          <a:solidFill>
                            <a:srgbClr val="000000"/>
                          </a:solidFill>
                          <a:latin typeface="+mn-lt"/>
                        </a:rPr>
                        <a:t>(</a:t>
                      </a:r>
                      <a:r>
                        <a:rPr lang="sv-SE" sz="1200" b="0" i="0" u="none" strike="noStrike" baseline="0" dirty="0" smtClean="0">
                          <a:solidFill>
                            <a:srgbClr val="000000"/>
                          </a:solidFill>
                          <a:latin typeface="+mn-lt"/>
                        </a:rPr>
                        <a:t> enbart i KS)</a:t>
                      </a:r>
                      <a:endParaRPr lang="sv-SE" sz="1200" b="1" i="0" u="none" strike="noStrike" dirty="0" smtClean="0">
                        <a:solidFill>
                          <a:srgbClr val="000000"/>
                        </a:solidFill>
                        <a:latin typeface="+mn-lt"/>
                      </a:endParaRPr>
                    </a:p>
                    <a:p>
                      <a:pPr algn="l" fontAlgn="t"/>
                      <a:endParaRPr lang="sv-SE" sz="1200" b="1" i="0" u="none" strike="noStrike" dirty="0" smtClean="0">
                        <a:solidFill>
                          <a:srgbClr val="000000"/>
                        </a:solidFill>
                        <a:latin typeface="+mn-lt"/>
                      </a:endParaRPr>
                    </a:p>
                    <a:p>
                      <a:pPr marL="0" marR="0" indent="0" algn="l" defTabSz="914400" rtl="0" eaLnBrk="1" fontAlgn="t" latinLnBrk="0" hangingPunct="1">
                        <a:lnSpc>
                          <a:spcPct val="100000"/>
                        </a:lnSpc>
                        <a:spcBef>
                          <a:spcPts val="0"/>
                        </a:spcBef>
                        <a:spcAft>
                          <a:spcPts val="0"/>
                        </a:spcAft>
                        <a:buClrTx/>
                        <a:buSzTx/>
                        <a:buFontTx/>
                        <a:buNone/>
                        <a:tabLst/>
                        <a:defRPr/>
                      </a:pPr>
                      <a:r>
                        <a:rPr lang="sv-SE" sz="1200" b="1" i="0" u="none" strike="noStrike" baseline="0" dirty="0" smtClean="0">
                          <a:solidFill>
                            <a:srgbClr val="000000"/>
                          </a:solidFill>
                          <a:latin typeface="+mn-lt"/>
                        </a:rPr>
                        <a:t>Direktkommunikation </a:t>
                      </a:r>
                      <a:r>
                        <a:rPr lang="sv-SE" sz="1200" b="0" i="0" u="none" strike="noStrike" baseline="0" dirty="0" smtClean="0">
                          <a:solidFill>
                            <a:srgbClr val="000000"/>
                          </a:solidFill>
                          <a:latin typeface="+mn-lt"/>
                        </a:rPr>
                        <a:t>nämnd/styrelse </a:t>
                      </a:r>
                    </a:p>
                    <a:p>
                      <a:pPr marL="0" marR="0" indent="0" algn="l" defTabSz="914400" rtl="0" eaLnBrk="1" fontAlgn="t" latinLnBrk="0" hangingPunct="1">
                        <a:lnSpc>
                          <a:spcPct val="100000"/>
                        </a:lnSpc>
                        <a:spcBef>
                          <a:spcPts val="0"/>
                        </a:spcBef>
                        <a:spcAft>
                          <a:spcPts val="0"/>
                        </a:spcAft>
                        <a:buClrTx/>
                        <a:buSzTx/>
                        <a:buFontTx/>
                        <a:buNone/>
                        <a:tabLst/>
                        <a:defRPr/>
                      </a:pPr>
                      <a:r>
                        <a:rPr lang="sv-SE" sz="1200" b="0" i="0" u="none" strike="noStrike" baseline="0" dirty="0" smtClean="0">
                          <a:solidFill>
                            <a:srgbClr val="000000"/>
                          </a:solidFill>
                          <a:latin typeface="+mn-lt"/>
                        </a:rPr>
                        <a:t>genom sammanfattning i ÅR</a:t>
                      </a:r>
                      <a:endParaRPr lang="sv-SE" sz="1200" b="1" dirty="0"/>
                    </a:p>
                  </a:txBody>
                  <a:tcPr/>
                </a:tc>
                <a:tc>
                  <a:txBody>
                    <a:bodyPr/>
                    <a:lstStyle/>
                    <a:p>
                      <a:pPr algn="l" fontAlgn="t"/>
                      <a:r>
                        <a:rPr lang="sv-SE" sz="1200" b="1" i="0" u="none" strike="noStrike" dirty="0" smtClean="0">
                          <a:solidFill>
                            <a:srgbClr val="000000"/>
                          </a:solidFill>
                          <a:latin typeface="+mn-lt"/>
                        </a:rPr>
                        <a:t>Årsredovisning</a:t>
                      </a:r>
                    </a:p>
                    <a:p>
                      <a:pPr marL="0" marR="0" indent="0" algn="l" defTabSz="914400" rtl="0" eaLnBrk="1" fontAlgn="t" latinLnBrk="0" hangingPunct="1">
                        <a:lnSpc>
                          <a:spcPct val="100000"/>
                        </a:lnSpc>
                        <a:spcBef>
                          <a:spcPts val="0"/>
                        </a:spcBef>
                        <a:spcAft>
                          <a:spcPts val="0"/>
                        </a:spcAft>
                        <a:buClrTx/>
                        <a:buSzTx/>
                        <a:buFontTx/>
                        <a:buNone/>
                        <a:tabLst/>
                        <a:defRPr/>
                      </a:pPr>
                      <a:r>
                        <a:rPr lang="sv-SE" sz="1200" b="1" i="0" u="none" strike="noStrike" dirty="0" smtClean="0">
                          <a:solidFill>
                            <a:srgbClr val="000000"/>
                          </a:solidFill>
                          <a:latin typeface="+mn-lt"/>
                        </a:rPr>
                        <a:t>UR 4 </a:t>
                      </a:r>
                      <a:r>
                        <a:rPr lang="sv-SE" sz="1200" b="0" i="0" u="none" strike="noStrike" dirty="0" smtClean="0">
                          <a:solidFill>
                            <a:srgbClr val="000000"/>
                          </a:solidFill>
                          <a:latin typeface="+mn-lt"/>
                        </a:rPr>
                        <a:t>(</a:t>
                      </a:r>
                      <a:r>
                        <a:rPr lang="sv-SE" sz="1200" b="0" i="0" u="none" strike="noStrike" baseline="0" dirty="0" smtClean="0">
                          <a:solidFill>
                            <a:srgbClr val="000000"/>
                          </a:solidFill>
                          <a:latin typeface="+mn-lt"/>
                        </a:rPr>
                        <a:t> enbart KS)</a:t>
                      </a:r>
                      <a:endParaRPr lang="sv-SE" sz="1200" b="1" i="0" u="none" strike="noStrike" dirty="0" smtClean="0">
                        <a:solidFill>
                          <a:srgbClr val="000000"/>
                        </a:solidFill>
                        <a:latin typeface="+mn-lt"/>
                      </a:endParaRPr>
                    </a:p>
                    <a:p>
                      <a:pPr algn="l" fontAlgn="t"/>
                      <a:endParaRPr lang="sv-SE" sz="1200" b="1" i="0" u="none" strike="noStrike" dirty="0" smtClean="0">
                        <a:solidFill>
                          <a:srgbClr val="000000"/>
                        </a:solidFill>
                        <a:latin typeface="+mn-lt"/>
                      </a:endParaRPr>
                    </a:p>
                    <a:p>
                      <a:pPr marL="0" marR="0" indent="0" algn="l" defTabSz="914400" rtl="0" eaLnBrk="1" fontAlgn="t" latinLnBrk="0" hangingPunct="1">
                        <a:lnSpc>
                          <a:spcPct val="100000"/>
                        </a:lnSpc>
                        <a:spcBef>
                          <a:spcPts val="0"/>
                        </a:spcBef>
                        <a:spcAft>
                          <a:spcPts val="0"/>
                        </a:spcAft>
                        <a:buClrTx/>
                        <a:buSzTx/>
                        <a:buFontTx/>
                        <a:buNone/>
                        <a:tabLst/>
                        <a:defRPr/>
                      </a:pPr>
                      <a:r>
                        <a:rPr lang="sv-SE" sz="1200" b="1" i="0" u="none" strike="noStrike" baseline="0" dirty="0" smtClean="0">
                          <a:solidFill>
                            <a:srgbClr val="000000"/>
                          </a:solidFill>
                          <a:latin typeface="+mn-lt"/>
                        </a:rPr>
                        <a:t>Direktkommunikation</a:t>
                      </a:r>
                      <a:r>
                        <a:rPr lang="sv-SE" sz="1200" b="0" i="0" u="none" strike="noStrike" baseline="0" dirty="0" smtClean="0">
                          <a:solidFill>
                            <a:srgbClr val="000000"/>
                          </a:solidFill>
                          <a:latin typeface="+mn-lt"/>
                        </a:rPr>
                        <a:t> nämnd/styrelse </a:t>
                      </a:r>
                    </a:p>
                    <a:p>
                      <a:pPr marL="0" marR="0" indent="0" algn="l" defTabSz="914400" rtl="0" eaLnBrk="1" fontAlgn="t" latinLnBrk="0" hangingPunct="1">
                        <a:lnSpc>
                          <a:spcPct val="100000"/>
                        </a:lnSpc>
                        <a:spcBef>
                          <a:spcPts val="0"/>
                        </a:spcBef>
                        <a:spcAft>
                          <a:spcPts val="0"/>
                        </a:spcAft>
                        <a:buClrTx/>
                        <a:buSzTx/>
                        <a:buFontTx/>
                        <a:buNone/>
                        <a:tabLst/>
                        <a:defRPr/>
                      </a:pPr>
                      <a:r>
                        <a:rPr lang="sv-SE" sz="1200" b="0" i="0" u="none" strike="noStrike" baseline="0" dirty="0" smtClean="0">
                          <a:solidFill>
                            <a:srgbClr val="000000"/>
                          </a:solidFill>
                          <a:latin typeface="+mn-lt"/>
                        </a:rPr>
                        <a:t>genom sammanfattning  i ÅR</a:t>
                      </a:r>
                      <a:endParaRPr lang="sv-SE" sz="1200" b="1" i="0" u="none" strike="noStrike" dirty="0" smtClean="0">
                        <a:solidFill>
                          <a:srgbClr val="000000"/>
                        </a:solidFill>
                        <a:latin typeface="+mn-lt"/>
                      </a:endParaRPr>
                    </a:p>
                  </a:txBody>
                  <a:tcPr/>
                </a:tc>
                <a:tc>
                  <a:txBody>
                    <a:bodyPr/>
                    <a:lstStyle/>
                    <a:p>
                      <a:pPr algn="l" fontAlgn="t"/>
                      <a:r>
                        <a:rPr lang="sv-SE" sz="1200" b="1" i="0" u="none" strike="noStrike" dirty="0" smtClean="0">
                          <a:solidFill>
                            <a:srgbClr val="000000"/>
                          </a:solidFill>
                          <a:latin typeface="+mn-lt"/>
                        </a:rPr>
                        <a:t>Årsredovisning</a:t>
                      </a:r>
                    </a:p>
                    <a:p>
                      <a:pPr marL="0" marR="0" indent="0" algn="l" defTabSz="914400" rtl="0" eaLnBrk="1" fontAlgn="t" latinLnBrk="0" hangingPunct="1">
                        <a:lnSpc>
                          <a:spcPct val="100000"/>
                        </a:lnSpc>
                        <a:spcBef>
                          <a:spcPts val="0"/>
                        </a:spcBef>
                        <a:spcAft>
                          <a:spcPts val="0"/>
                        </a:spcAft>
                        <a:buClrTx/>
                        <a:buSzTx/>
                        <a:buFontTx/>
                        <a:buNone/>
                        <a:tabLst/>
                        <a:defRPr/>
                      </a:pPr>
                      <a:r>
                        <a:rPr lang="sv-SE" sz="1200" b="1" i="0" u="none" strike="noStrike" dirty="0" smtClean="0">
                          <a:solidFill>
                            <a:srgbClr val="000000"/>
                          </a:solidFill>
                          <a:latin typeface="+mn-lt"/>
                        </a:rPr>
                        <a:t>UR 4 </a:t>
                      </a:r>
                      <a:r>
                        <a:rPr lang="sv-SE" sz="1200" b="0" i="0" u="none" strike="noStrike" dirty="0" smtClean="0">
                          <a:solidFill>
                            <a:srgbClr val="000000"/>
                          </a:solidFill>
                          <a:latin typeface="+mn-lt"/>
                        </a:rPr>
                        <a:t>(</a:t>
                      </a:r>
                      <a:r>
                        <a:rPr lang="sv-SE" sz="1200" b="0" i="0" u="none" strike="noStrike" baseline="0" dirty="0" smtClean="0">
                          <a:solidFill>
                            <a:srgbClr val="000000"/>
                          </a:solidFill>
                          <a:latin typeface="+mn-lt"/>
                        </a:rPr>
                        <a:t> enbart KS)</a:t>
                      </a:r>
                      <a:endParaRPr lang="sv-SE" sz="1200" b="1" i="0" u="none" strike="noStrike" dirty="0" smtClean="0">
                        <a:solidFill>
                          <a:srgbClr val="000000"/>
                        </a:solidFill>
                        <a:latin typeface="+mn-lt"/>
                      </a:endParaRPr>
                    </a:p>
                    <a:p>
                      <a:pPr algn="l" fontAlgn="t"/>
                      <a:endParaRPr lang="sv-SE" sz="1200" b="1" i="0" u="none" strike="noStrike" dirty="0" smtClean="0">
                        <a:solidFill>
                          <a:srgbClr val="000000"/>
                        </a:solidFill>
                        <a:latin typeface="+mn-lt"/>
                      </a:endParaRPr>
                    </a:p>
                    <a:p>
                      <a:pPr marL="0" marR="0" indent="0" algn="l" defTabSz="914400" rtl="0" eaLnBrk="1" fontAlgn="t" latinLnBrk="0" hangingPunct="1">
                        <a:lnSpc>
                          <a:spcPct val="100000"/>
                        </a:lnSpc>
                        <a:spcBef>
                          <a:spcPts val="0"/>
                        </a:spcBef>
                        <a:spcAft>
                          <a:spcPts val="0"/>
                        </a:spcAft>
                        <a:buClrTx/>
                        <a:buSzTx/>
                        <a:buFontTx/>
                        <a:buNone/>
                        <a:tabLst/>
                        <a:defRPr/>
                      </a:pPr>
                      <a:r>
                        <a:rPr lang="sv-SE" sz="1200" b="1" i="0" u="none" strike="noStrike" baseline="0" dirty="0" smtClean="0">
                          <a:solidFill>
                            <a:srgbClr val="000000"/>
                          </a:solidFill>
                          <a:latin typeface="+mn-lt"/>
                        </a:rPr>
                        <a:t>Direktkommunikation</a:t>
                      </a:r>
                      <a:r>
                        <a:rPr lang="sv-SE" sz="1200" b="0" i="0" u="none" strike="noStrike" baseline="0" dirty="0" smtClean="0">
                          <a:solidFill>
                            <a:srgbClr val="000000"/>
                          </a:solidFill>
                          <a:latin typeface="+mn-lt"/>
                        </a:rPr>
                        <a:t> nämnd/styrelse </a:t>
                      </a:r>
                    </a:p>
                    <a:p>
                      <a:pPr marL="0" marR="0" indent="0" algn="l" defTabSz="914400" rtl="0" eaLnBrk="1" fontAlgn="t" latinLnBrk="0" hangingPunct="1">
                        <a:lnSpc>
                          <a:spcPct val="100000"/>
                        </a:lnSpc>
                        <a:spcBef>
                          <a:spcPts val="0"/>
                        </a:spcBef>
                        <a:spcAft>
                          <a:spcPts val="0"/>
                        </a:spcAft>
                        <a:buClrTx/>
                        <a:buSzTx/>
                        <a:buFontTx/>
                        <a:buNone/>
                        <a:tabLst/>
                        <a:defRPr/>
                      </a:pPr>
                      <a:r>
                        <a:rPr lang="sv-SE" sz="1200" b="0" i="0" u="none" strike="noStrike" baseline="0" dirty="0" smtClean="0">
                          <a:solidFill>
                            <a:srgbClr val="000000"/>
                          </a:solidFill>
                          <a:latin typeface="+mn-lt"/>
                        </a:rPr>
                        <a:t>genom sammanfattning i ÅR</a:t>
                      </a:r>
                      <a:endParaRPr lang="sv-SE" sz="1200" dirty="0" smtClean="0"/>
                    </a:p>
                  </a:txBody>
                  <a:tcPr/>
                </a:tc>
              </a:tr>
              <a:tr h="760133">
                <a:tc>
                  <a:txBody>
                    <a:bodyPr/>
                    <a:lstStyle/>
                    <a:p>
                      <a:pPr algn="l" fontAlgn="b"/>
                      <a:r>
                        <a:rPr lang="sv-SE" sz="1400" b="1" i="0" u="none" strike="noStrike" dirty="0" smtClean="0">
                          <a:solidFill>
                            <a:srgbClr val="000000"/>
                          </a:solidFill>
                          <a:latin typeface="Calibri"/>
                        </a:rPr>
                        <a:t>Integreras</a:t>
                      </a:r>
                      <a:r>
                        <a:rPr lang="sv-SE" sz="1400" b="1" i="0" u="none" strike="noStrike" baseline="0" dirty="0" smtClean="0">
                          <a:solidFill>
                            <a:srgbClr val="000000"/>
                          </a:solidFill>
                          <a:latin typeface="Calibri"/>
                        </a:rPr>
                        <a:t> i ovanstående </a:t>
                      </a:r>
                      <a:endParaRPr lang="sv-SE" sz="1400" b="1" i="0" u="none" strike="noStrike" dirty="0">
                        <a:solidFill>
                          <a:srgbClr val="000000"/>
                        </a:solidFill>
                        <a:latin typeface="Calibri"/>
                      </a:endParaRPr>
                    </a:p>
                  </a:txBody>
                  <a:tcPr marL="5680" marR="5680" marT="5680" marB="0"/>
                </a:tc>
                <a:tc>
                  <a:txBody>
                    <a:bodyPr/>
                    <a:lstStyle/>
                    <a:p>
                      <a:pPr marL="92075" indent="0" algn="l" fontAlgn="b"/>
                      <a:r>
                        <a:rPr lang="sv-SE" sz="1200" b="0" i="0" u="none" strike="noStrike" dirty="0" smtClean="0">
                          <a:solidFill>
                            <a:srgbClr val="000000"/>
                          </a:solidFill>
                          <a:latin typeface="+mn-lt"/>
                        </a:rPr>
                        <a:t>Kvalitativ</a:t>
                      </a:r>
                      <a:r>
                        <a:rPr lang="sv-SE" sz="1200" b="0" i="0" u="none" strike="noStrike" baseline="0" dirty="0" smtClean="0">
                          <a:solidFill>
                            <a:srgbClr val="000000"/>
                          </a:solidFill>
                          <a:latin typeface="+mn-lt"/>
                        </a:rPr>
                        <a:t> uppföljning av program o planer</a:t>
                      </a:r>
                      <a:endParaRPr lang="sv-SE" sz="1200" b="0" i="0" u="none" strike="noStrike" dirty="0">
                        <a:solidFill>
                          <a:srgbClr val="000000"/>
                        </a:solidFill>
                        <a:latin typeface="+mn-lt"/>
                      </a:endParaRPr>
                    </a:p>
                  </a:txBody>
                  <a:tcPr marL="5680" marR="5680" marT="5680" marB="0"/>
                </a:tc>
                <a:tc>
                  <a:txBody>
                    <a:bodyPr/>
                    <a:lstStyle/>
                    <a:p>
                      <a:pPr marL="92075" indent="0" algn="l" fontAlgn="b"/>
                      <a:r>
                        <a:rPr lang="sv-SE" sz="1200" b="0" i="0" u="none" strike="noStrike" dirty="0" smtClean="0">
                          <a:solidFill>
                            <a:srgbClr val="000000"/>
                          </a:solidFill>
                          <a:latin typeface="+mn-lt"/>
                        </a:rPr>
                        <a:t>Kvalitativ</a:t>
                      </a:r>
                      <a:r>
                        <a:rPr lang="sv-SE" sz="1200" b="0" i="0" u="none" strike="noStrike" baseline="0" dirty="0" smtClean="0">
                          <a:solidFill>
                            <a:srgbClr val="000000"/>
                          </a:solidFill>
                          <a:latin typeface="+mn-lt"/>
                        </a:rPr>
                        <a:t> uppföljning av  program o planer</a:t>
                      </a:r>
                      <a:endParaRPr lang="sv-SE" sz="1200" b="0" i="0" u="none" strike="noStrike" dirty="0">
                        <a:solidFill>
                          <a:srgbClr val="000000"/>
                        </a:solidFill>
                        <a:latin typeface="+mn-lt"/>
                      </a:endParaRPr>
                    </a:p>
                  </a:txBody>
                  <a:tcPr marL="5680" marR="5680" marT="5680" marB="0"/>
                </a:tc>
                <a:tc>
                  <a:txBody>
                    <a:bodyPr/>
                    <a:lstStyle/>
                    <a:p>
                      <a:pPr marL="92075" indent="0" algn="l" fontAlgn="b"/>
                      <a:r>
                        <a:rPr lang="sv-SE" sz="1200" b="0" i="0" u="none" strike="noStrike" dirty="0" smtClean="0">
                          <a:solidFill>
                            <a:srgbClr val="000000"/>
                          </a:solidFill>
                          <a:latin typeface="+mn-lt"/>
                        </a:rPr>
                        <a:t>Kvalitativ</a:t>
                      </a:r>
                      <a:r>
                        <a:rPr lang="sv-SE" sz="1200" b="0" i="0" u="none" strike="noStrike" baseline="0" dirty="0" smtClean="0">
                          <a:solidFill>
                            <a:srgbClr val="000000"/>
                          </a:solidFill>
                          <a:latin typeface="+mn-lt"/>
                        </a:rPr>
                        <a:t> uppföljning av program o planer</a:t>
                      </a:r>
                      <a:endParaRPr lang="sv-SE" sz="1200" b="0" i="0" u="none" strike="noStrike" dirty="0">
                        <a:solidFill>
                          <a:srgbClr val="000000"/>
                        </a:solidFill>
                        <a:latin typeface="+mn-lt"/>
                      </a:endParaRPr>
                    </a:p>
                  </a:txBody>
                  <a:tcPr marL="5680" marR="5680" marT="5680" marB="0"/>
                </a:tc>
                <a:tc>
                  <a:txBody>
                    <a:bodyPr/>
                    <a:lstStyle/>
                    <a:p>
                      <a:pPr marL="92075" indent="0" algn="l" fontAlgn="b"/>
                      <a:r>
                        <a:rPr lang="sv-SE" sz="1200" b="0" i="0" u="none" strike="noStrike" dirty="0" smtClean="0">
                          <a:solidFill>
                            <a:srgbClr val="000000"/>
                          </a:solidFill>
                          <a:latin typeface="+mn-lt"/>
                        </a:rPr>
                        <a:t>Kvalitativ</a:t>
                      </a:r>
                      <a:r>
                        <a:rPr lang="sv-SE" sz="1200" b="0" i="0" u="none" strike="noStrike" baseline="0" dirty="0" smtClean="0">
                          <a:solidFill>
                            <a:srgbClr val="000000"/>
                          </a:solidFill>
                          <a:latin typeface="+mn-lt"/>
                        </a:rPr>
                        <a:t> uppföljning av  program o planer</a:t>
                      </a:r>
                      <a:endParaRPr lang="sv-SE" sz="1200" b="0" i="0" u="none" strike="noStrike" dirty="0">
                        <a:solidFill>
                          <a:srgbClr val="000000"/>
                        </a:solidFill>
                        <a:latin typeface="+mn-lt"/>
                      </a:endParaRPr>
                    </a:p>
                  </a:txBody>
                  <a:tcPr marL="5680" marR="5680" marT="5680" marB="0"/>
                </a:tc>
              </a:tr>
            </a:tbl>
          </a:graphicData>
        </a:graphic>
      </p:graphicFrame>
      <p:sp>
        <p:nvSpPr>
          <p:cNvPr id="4" name="textruta 3"/>
          <p:cNvSpPr txBox="1"/>
          <p:nvPr/>
        </p:nvSpPr>
        <p:spPr>
          <a:xfrm>
            <a:off x="2035277" y="216311"/>
            <a:ext cx="3962400" cy="646315"/>
          </a:xfrm>
          <a:prstGeom prst="rect">
            <a:avLst/>
          </a:prstGeom>
          <a:noFill/>
        </p:spPr>
        <p:txBody>
          <a:bodyPr wrap="square" lIns="91424" tIns="45712" rIns="91424" bIns="45712" rtlCol="0">
            <a:spAutoFit/>
          </a:bodyPr>
          <a:lstStyle/>
          <a:p>
            <a:pPr algn="ctr" defTabSz="457119"/>
            <a:r>
              <a:rPr lang="sv-SE" b="1" dirty="0">
                <a:solidFill>
                  <a:srgbClr val="575757"/>
                </a:solidFill>
                <a:cs typeface="Arial" panose="020B0604020202020204" pitchFamily="34" charset="0"/>
              </a:rPr>
              <a:t>Uppföljning till </a:t>
            </a:r>
            <a:r>
              <a:rPr lang="sv-SE" b="1" dirty="0" smtClean="0">
                <a:solidFill>
                  <a:srgbClr val="575757"/>
                </a:solidFill>
                <a:cs typeface="Arial" panose="020B0604020202020204" pitchFamily="34" charset="0"/>
              </a:rPr>
              <a:t>KS/KF under mandatperioden</a:t>
            </a:r>
            <a:endParaRPr lang="sv-SE" b="1" dirty="0">
              <a:solidFill>
                <a:srgbClr val="575757"/>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smtClean="0"/>
              <a:t>Nämndens/styrelsens årshjul med fokus på uppföljning till KS/KF</a:t>
            </a:r>
            <a:endParaRPr lang="sv-SE" dirty="0"/>
          </a:p>
        </p:txBody>
      </p:sp>
      <p:sp>
        <p:nvSpPr>
          <p:cNvPr id="4" name="Platshållare för bildnummer 3"/>
          <p:cNvSpPr>
            <a:spLocks noGrp="1"/>
          </p:cNvSpPr>
          <p:nvPr>
            <p:ph type="sldNum" sz="quarter" idx="14"/>
          </p:nvPr>
        </p:nvSpPr>
        <p:spPr/>
        <p:txBody>
          <a:bodyPr/>
          <a:lstStyle/>
          <a:p>
            <a:fld id="{CCB980A4-8073-2E47-BD49-CDC58DACAC28}" type="slidenum">
              <a:rPr lang="sv-SE">
                <a:solidFill>
                  <a:prstClr val="white"/>
                </a:solidFill>
              </a:rPr>
              <a:pPr/>
              <a:t>96</a:t>
            </a:fld>
            <a:endParaRPr lang="sv-SE" dirty="0">
              <a:solidFill>
                <a:prstClr val="white"/>
              </a:solidFill>
            </a:endParaRPr>
          </a:p>
        </p:txBody>
      </p:sp>
      <p:sp>
        <p:nvSpPr>
          <p:cNvPr id="5" name="Platshållare för sidfot 4"/>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grpSp>
        <p:nvGrpSpPr>
          <p:cNvPr id="2" name="Group 7"/>
          <p:cNvGrpSpPr>
            <a:grpSpLocks/>
          </p:cNvGrpSpPr>
          <p:nvPr/>
        </p:nvGrpSpPr>
        <p:grpSpPr bwMode="auto">
          <a:xfrm>
            <a:off x="2124075" y="1297168"/>
            <a:ext cx="4751388" cy="4749800"/>
            <a:chOff x="1826" y="1105"/>
            <a:chExt cx="2109" cy="2109"/>
          </a:xfrm>
        </p:grpSpPr>
        <p:grpSp>
          <p:nvGrpSpPr>
            <p:cNvPr id="6" name="Group 8"/>
            <p:cNvGrpSpPr>
              <a:grpSpLocks/>
            </p:cNvGrpSpPr>
            <p:nvPr/>
          </p:nvGrpSpPr>
          <p:grpSpPr bwMode="auto">
            <a:xfrm>
              <a:off x="1826" y="1105"/>
              <a:ext cx="2109" cy="2109"/>
              <a:chOff x="1384" y="664"/>
              <a:chExt cx="2992" cy="2992"/>
            </a:xfrm>
          </p:grpSpPr>
          <p:sp>
            <p:nvSpPr>
              <p:cNvPr id="20" name="Freeform 9"/>
              <p:cNvSpPr>
                <a:spLocks/>
              </p:cNvSpPr>
              <p:nvPr/>
            </p:nvSpPr>
            <p:spPr bwMode="auto">
              <a:xfrm>
                <a:off x="1771" y="1051"/>
                <a:ext cx="1062" cy="1062"/>
              </a:xfrm>
              <a:custGeom>
                <a:avLst/>
                <a:gdLst>
                  <a:gd name="T0" fmla="*/ 0 w 6370"/>
                  <a:gd name="T1" fmla="*/ 0 h 6373"/>
                  <a:gd name="T2" fmla="*/ 0 w 6370"/>
                  <a:gd name="T3" fmla="*/ 0 h 6373"/>
                  <a:gd name="T4" fmla="*/ 0 w 6370"/>
                  <a:gd name="T5" fmla="*/ 0 h 6373"/>
                  <a:gd name="T6" fmla="*/ 0 w 6370"/>
                  <a:gd name="T7" fmla="*/ 0 h 6373"/>
                  <a:gd name="T8" fmla="*/ 0 w 6370"/>
                  <a:gd name="T9" fmla="*/ 0 h 6373"/>
                  <a:gd name="T10" fmla="*/ 0 w 6370"/>
                  <a:gd name="T11" fmla="*/ 0 h 6373"/>
                  <a:gd name="T12" fmla="*/ 0 w 6370"/>
                  <a:gd name="T13" fmla="*/ 0 h 6373"/>
                  <a:gd name="T14" fmla="*/ 0 w 6370"/>
                  <a:gd name="T15" fmla="*/ 0 h 6373"/>
                  <a:gd name="T16" fmla="*/ 0 w 6370"/>
                  <a:gd name="T17" fmla="*/ 0 h 6373"/>
                  <a:gd name="T18" fmla="*/ 0 w 6370"/>
                  <a:gd name="T19" fmla="*/ 0 h 6373"/>
                  <a:gd name="T20" fmla="*/ 0 w 6370"/>
                  <a:gd name="T21" fmla="*/ 0 h 6373"/>
                  <a:gd name="T22" fmla="*/ 0 w 6370"/>
                  <a:gd name="T23" fmla="*/ 0 h 6373"/>
                  <a:gd name="T24" fmla="*/ 0 w 6370"/>
                  <a:gd name="T25" fmla="*/ 0 h 6373"/>
                  <a:gd name="T26" fmla="*/ 0 w 6370"/>
                  <a:gd name="T27" fmla="*/ 0 h 6373"/>
                  <a:gd name="T28" fmla="*/ 0 w 6370"/>
                  <a:gd name="T29" fmla="*/ 0 h 6373"/>
                  <a:gd name="T30" fmla="*/ 0 w 6370"/>
                  <a:gd name="T31" fmla="*/ 0 h 6373"/>
                  <a:gd name="T32" fmla="*/ 0 w 6370"/>
                  <a:gd name="T33" fmla="*/ 0 h 6373"/>
                  <a:gd name="T34" fmla="*/ 0 w 6370"/>
                  <a:gd name="T35" fmla="*/ 0 h 6373"/>
                  <a:gd name="T36" fmla="*/ 0 w 6370"/>
                  <a:gd name="T37" fmla="*/ 0 h 6373"/>
                  <a:gd name="T38" fmla="*/ 0 w 6370"/>
                  <a:gd name="T39" fmla="*/ 0 h 6373"/>
                  <a:gd name="T40" fmla="*/ 0 w 6370"/>
                  <a:gd name="T41" fmla="*/ 0 h 6373"/>
                  <a:gd name="T42" fmla="*/ 0 w 6370"/>
                  <a:gd name="T43" fmla="*/ 0 h 6373"/>
                  <a:gd name="T44" fmla="*/ 0 w 6370"/>
                  <a:gd name="T45" fmla="*/ 0 h 6373"/>
                  <a:gd name="T46" fmla="*/ 0 w 6370"/>
                  <a:gd name="T47" fmla="*/ 0 h 6373"/>
                  <a:gd name="T48" fmla="*/ 0 w 6370"/>
                  <a:gd name="T49" fmla="*/ 0 h 6373"/>
                  <a:gd name="T50" fmla="*/ 0 w 6370"/>
                  <a:gd name="T51" fmla="*/ 0 h 6373"/>
                  <a:gd name="T52" fmla="*/ 0 w 6370"/>
                  <a:gd name="T53" fmla="*/ 0 h 6373"/>
                  <a:gd name="T54" fmla="*/ 0 w 6370"/>
                  <a:gd name="T55" fmla="*/ 0 h 6373"/>
                  <a:gd name="T56" fmla="*/ 0 w 6370"/>
                  <a:gd name="T57" fmla="*/ 0 h 6373"/>
                  <a:gd name="T58" fmla="*/ 0 w 6370"/>
                  <a:gd name="T59" fmla="*/ 0 h 6373"/>
                  <a:gd name="T60" fmla="*/ 0 w 6370"/>
                  <a:gd name="T61" fmla="*/ 0 h 6373"/>
                  <a:gd name="T62" fmla="*/ 0 w 6370"/>
                  <a:gd name="T63" fmla="*/ 0 h 6373"/>
                  <a:gd name="T64" fmla="*/ 0 w 6370"/>
                  <a:gd name="T65" fmla="*/ 0 h 6373"/>
                  <a:gd name="T66" fmla="*/ 0 w 6370"/>
                  <a:gd name="T67" fmla="*/ 0 h 6373"/>
                  <a:gd name="T68" fmla="*/ 0 w 6370"/>
                  <a:gd name="T69" fmla="*/ 0 h 63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70"/>
                  <a:gd name="T106" fmla="*/ 0 h 6373"/>
                  <a:gd name="T107" fmla="*/ 6370 w 6370"/>
                  <a:gd name="T108" fmla="*/ 6373 h 63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70" h="6373">
                    <a:moveTo>
                      <a:pt x="0" y="2695"/>
                    </a:moveTo>
                    <a:lnTo>
                      <a:pt x="60" y="2594"/>
                    </a:lnTo>
                    <a:lnTo>
                      <a:pt x="123" y="2495"/>
                    </a:lnTo>
                    <a:lnTo>
                      <a:pt x="187" y="2396"/>
                    </a:lnTo>
                    <a:lnTo>
                      <a:pt x="252" y="2298"/>
                    </a:lnTo>
                    <a:lnTo>
                      <a:pt x="318" y="2201"/>
                    </a:lnTo>
                    <a:lnTo>
                      <a:pt x="387" y="2105"/>
                    </a:lnTo>
                    <a:lnTo>
                      <a:pt x="457" y="2010"/>
                    </a:lnTo>
                    <a:lnTo>
                      <a:pt x="528" y="1916"/>
                    </a:lnTo>
                    <a:lnTo>
                      <a:pt x="601" y="1823"/>
                    </a:lnTo>
                    <a:lnTo>
                      <a:pt x="676" y="1731"/>
                    </a:lnTo>
                    <a:lnTo>
                      <a:pt x="753" y="1639"/>
                    </a:lnTo>
                    <a:lnTo>
                      <a:pt x="830" y="1549"/>
                    </a:lnTo>
                    <a:lnTo>
                      <a:pt x="908" y="1460"/>
                    </a:lnTo>
                    <a:lnTo>
                      <a:pt x="989" y="1372"/>
                    </a:lnTo>
                    <a:lnTo>
                      <a:pt x="1071" y="1285"/>
                    </a:lnTo>
                    <a:lnTo>
                      <a:pt x="1155" y="1200"/>
                    </a:lnTo>
                    <a:lnTo>
                      <a:pt x="1241" y="1115"/>
                    </a:lnTo>
                    <a:lnTo>
                      <a:pt x="1327" y="1032"/>
                    </a:lnTo>
                    <a:lnTo>
                      <a:pt x="1415" y="950"/>
                    </a:lnTo>
                    <a:lnTo>
                      <a:pt x="1504" y="869"/>
                    </a:lnTo>
                    <a:lnTo>
                      <a:pt x="1595" y="789"/>
                    </a:lnTo>
                    <a:lnTo>
                      <a:pt x="1687" y="711"/>
                    </a:lnTo>
                    <a:lnTo>
                      <a:pt x="1781" y="633"/>
                    </a:lnTo>
                    <a:lnTo>
                      <a:pt x="1877" y="558"/>
                    </a:lnTo>
                    <a:lnTo>
                      <a:pt x="1973" y="483"/>
                    </a:lnTo>
                    <a:lnTo>
                      <a:pt x="2072" y="410"/>
                    </a:lnTo>
                    <a:lnTo>
                      <a:pt x="2171" y="338"/>
                    </a:lnTo>
                    <a:lnTo>
                      <a:pt x="2273" y="267"/>
                    </a:lnTo>
                    <a:lnTo>
                      <a:pt x="2375" y="199"/>
                    </a:lnTo>
                    <a:lnTo>
                      <a:pt x="2478" y="132"/>
                    </a:lnTo>
                    <a:lnTo>
                      <a:pt x="2584" y="65"/>
                    </a:lnTo>
                    <a:lnTo>
                      <a:pt x="2690" y="0"/>
                    </a:lnTo>
                    <a:lnTo>
                      <a:pt x="6370" y="6373"/>
                    </a:lnTo>
                    <a:lnTo>
                      <a:pt x="0" y="2695"/>
                    </a:lnTo>
                    <a:close/>
                  </a:path>
                </a:pathLst>
              </a:custGeom>
              <a:solidFill>
                <a:srgbClr val="99CCFF"/>
              </a:solidFill>
              <a:ln w="9525">
                <a:noFill/>
                <a:round/>
                <a:headEnd/>
                <a:tailEnd/>
              </a:ln>
            </p:spPr>
            <p:txBody>
              <a:bodyPr/>
              <a:lstStyle/>
              <a:p>
                <a:pPr defTabSz="914239"/>
                <a:endParaRPr lang="sv-SE" dirty="0">
                  <a:solidFill>
                    <a:srgbClr val="747474"/>
                  </a:solidFill>
                </a:endParaRPr>
              </a:p>
            </p:txBody>
          </p:sp>
          <p:sp>
            <p:nvSpPr>
              <p:cNvPr id="21" name="Freeform 10"/>
              <p:cNvSpPr>
                <a:spLocks/>
              </p:cNvSpPr>
              <p:nvPr/>
            </p:nvSpPr>
            <p:spPr bwMode="auto">
              <a:xfrm>
                <a:off x="1590" y="1530"/>
                <a:ext cx="1226" cy="613"/>
              </a:xfrm>
              <a:custGeom>
                <a:avLst/>
                <a:gdLst>
                  <a:gd name="T0" fmla="*/ 0 w 7356"/>
                  <a:gd name="T1" fmla="*/ 0 h 3678"/>
                  <a:gd name="T2" fmla="*/ 0 w 7356"/>
                  <a:gd name="T3" fmla="*/ 0 h 3678"/>
                  <a:gd name="T4" fmla="*/ 0 w 7356"/>
                  <a:gd name="T5" fmla="*/ 0 h 3678"/>
                  <a:gd name="T6" fmla="*/ 0 w 7356"/>
                  <a:gd name="T7" fmla="*/ 0 h 3678"/>
                  <a:gd name="T8" fmla="*/ 0 w 7356"/>
                  <a:gd name="T9" fmla="*/ 0 h 3678"/>
                  <a:gd name="T10" fmla="*/ 0 w 7356"/>
                  <a:gd name="T11" fmla="*/ 0 h 3678"/>
                  <a:gd name="T12" fmla="*/ 0 w 7356"/>
                  <a:gd name="T13" fmla="*/ 0 h 3678"/>
                  <a:gd name="T14" fmla="*/ 0 w 7356"/>
                  <a:gd name="T15" fmla="*/ 0 h 3678"/>
                  <a:gd name="T16" fmla="*/ 0 w 7356"/>
                  <a:gd name="T17" fmla="*/ 0 h 3678"/>
                  <a:gd name="T18" fmla="*/ 0 w 7356"/>
                  <a:gd name="T19" fmla="*/ 0 h 3678"/>
                  <a:gd name="T20" fmla="*/ 0 w 7356"/>
                  <a:gd name="T21" fmla="*/ 0 h 3678"/>
                  <a:gd name="T22" fmla="*/ 0 w 7356"/>
                  <a:gd name="T23" fmla="*/ 0 h 3678"/>
                  <a:gd name="T24" fmla="*/ 0 w 7356"/>
                  <a:gd name="T25" fmla="*/ 0 h 3678"/>
                  <a:gd name="T26" fmla="*/ 0 w 7356"/>
                  <a:gd name="T27" fmla="*/ 0 h 3678"/>
                  <a:gd name="T28" fmla="*/ 0 w 7356"/>
                  <a:gd name="T29" fmla="*/ 0 h 3678"/>
                  <a:gd name="T30" fmla="*/ 0 w 7356"/>
                  <a:gd name="T31" fmla="*/ 0 h 3678"/>
                  <a:gd name="T32" fmla="*/ 0 w 7356"/>
                  <a:gd name="T33" fmla="*/ 0 h 3678"/>
                  <a:gd name="T34" fmla="*/ 0 w 7356"/>
                  <a:gd name="T35" fmla="*/ 0 h 3678"/>
                  <a:gd name="T36" fmla="*/ 0 w 7356"/>
                  <a:gd name="T37" fmla="*/ 0 h 3678"/>
                  <a:gd name="T38" fmla="*/ 0 w 7356"/>
                  <a:gd name="T39" fmla="*/ 0 h 3678"/>
                  <a:gd name="T40" fmla="*/ 0 w 7356"/>
                  <a:gd name="T41" fmla="*/ 0 h 3678"/>
                  <a:gd name="T42" fmla="*/ 0 w 7356"/>
                  <a:gd name="T43" fmla="*/ 0 h 3678"/>
                  <a:gd name="T44" fmla="*/ 0 w 7356"/>
                  <a:gd name="T45" fmla="*/ 0 h 3678"/>
                  <a:gd name="T46" fmla="*/ 0 w 7356"/>
                  <a:gd name="T47" fmla="*/ 0 h 3678"/>
                  <a:gd name="T48" fmla="*/ 0 w 7356"/>
                  <a:gd name="T49" fmla="*/ 0 h 3678"/>
                  <a:gd name="T50" fmla="*/ 0 w 7356"/>
                  <a:gd name="T51" fmla="*/ 0 h 3678"/>
                  <a:gd name="T52" fmla="*/ 0 w 7356"/>
                  <a:gd name="T53" fmla="*/ 0 h 3678"/>
                  <a:gd name="T54" fmla="*/ 0 w 7356"/>
                  <a:gd name="T55" fmla="*/ 0 h 3678"/>
                  <a:gd name="T56" fmla="*/ 0 w 7356"/>
                  <a:gd name="T57" fmla="*/ 0 h 3678"/>
                  <a:gd name="T58" fmla="*/ 0 w 7356"/>
                  <a:gd name="T59" fmla="*/ 0 h 3678"/>
                  <a:gd name="T60" fmla="*/ 0 w 7356"/>
                  <a:gd name="T61" fmla="*/ 0 h 3678"/>
                  <a:gd name="T62" fmla="*/ 0 w 7356"/>
                  <a:gd name="T63" fmla="*/ 0 h 3678"/>
                  <a:gd name="T64" fmla="*/ 0 w 7356"/>
                  <a:gd name="T65" fmla="*/ 0 h 3678"/>
                  <a:gd name="T66" fmla="*/ 0 w 7356"/>
                  <a:gd name="T67" fmla="*/ 0 h 3678"/>
                  <a:gd name="T68" fmla="*/ 0 w 7356"/>
                  <a:gd name="T69" fmla="*/ 0 h 36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356"/>
                  <a:gd name="T106" fmla="*/ 0 h 3678"/>
                  <a:gd name="T107" fmla="*/ 7356 w 7356"/>
                  <a:gd name="T108" fmla="*/ 3678 h 36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356" h="3678">
                    <a:moveTo>
                      <a:pt x="0" y="3678"/>
                    </a:moveTo>
                    <a:lnTo>
                      <a:pt x="4" y="3558"/>
                    </a:lnTo>
                    <a:lnTo>
                      <a:pt x="8" y="3437"/>
                    </a:lnTo>
                    <a:lnTo>
                      <a:pt x="15" y="3316"/>
                    </a:lnTo>
                    <a:lnTo>
                      <a:pt x="23" y="3196"/>
                    </a:lnTo>
                    <a:lnTo>
                      <a:pt x="34" y="3076"/>
                    </a:lnTo>
                    <a:lnTo>
                      <a:pt x="45" y="2957"/>
                    </a:lnTo>
                    <a:lnTo>
                      <a:pt x="60" y="2837"/>
                    </a:lnTo>
                    <a:lnTo>
                      <a:pt x="75" y="2718"/>
                    </a:lnTo>
                    <a:lnTo>
                      <a:pt x="92" y="2600"/>
                    </a:lnTo>
                    <a:lnTo>
                      <a:pt x="113" y="2482"/>
                    </a:lnTo>
                    <a:lnTo>
                      <a:pt x="134" y="2363"/>
                    </a:lnTo>
                    <a:lnTo>
                      <a:pt x="156" y="2245"/>
                    </a:lnTo>
                    <a:lnTo>
                      <a:pt x="181" y="2128"/>
                    </a:lnTo>
                    <a:lnTo>
                      <a:pt x="208" y="2010"/>
                    </a:lnTo>
                    <a:lnTo>
                      <a:pt x="236" y="1894"/>
                    </a:lnTo>
                    <a:lnTo>
                      <a:pt x="266" y="1778"/>
                    </a:lnTo>
                    <a:lnTo>
                      <a:pt x="298" y="1663"/>
                    </a:lnTo>
                    <a:lnTo>
                      <a:pt x="332" y="1547"/>
                    </a:lnTo>
                    <a:lnTo>
                      <a:pt x="367" y="1433"/>
                    </a:lnTo>
                    <a:lnTo>
                      <a:pt x="404" y="1318"/>
                    </a:lnTo>
                    <a:lnTo>
                      <a:pt x="444" y="1205"/>
                    </a:lnTo>
                    <a:lnTo>
                      <a:pt x="484" y="1093"/>
                    </a:lnTo>
                    <a:lnTo>
                      <a:pt x="527" y="980"/>
                    </a:lnTo>
                    <a:lnTo>
                      <a:pt x="571" y="868"/>
                    </a:lnTo>
                    <a:lnTo>
                      <a:pt x="617" y="757"/>
                    </a:lnTo>
                    <a:lnTo>
                      <a:pt x="665" y="647"/>
                    </a:lnTo>
                    <a:lnTo>
                      <a:pt x="714" y="537"/>
                    </a:lnTo>
                    <a:lnTo>
                      <a:pt x="764" y="428"/>
                    </a:lnTo>
                    <a:lnTo>
                      <a:pt x="818" y="321"/>
                    </a:lnTo>
                    <a:lnTo>
                      <a:pt x="872" y="213"/>
                    </a:lnTo>
                    <a:lnTo>
                      <a:pt x="928" y="106"/>
                    </a:lnTo>
                    <a:lnTo>
                      <a:pt x="987" y="0"/>
                    </a:lnTo>
                    <a:lnTo>
                      <a:pt x="7356" y="3678"/>
                    </a:lnTo>
                    <a:lnTo>
                      <a:pt x="0" y="3678"/>
                    </a:lnTo>
                    <a:close/>
                  </a:path>
                </a:pathLst>
              </a:custGeom>
              <a:solidFill>
                <a:srgbClr val="99FFFF"/>
              </a:solidFill>
              <a:ln w="9525">
                <a:noFill/>
                <a:round/>
                <a:headEnd/>
                <a:tailEnd/>
              </a:ln>
            </p:spPr>
            <p:txBody>
              <a:bodyPr/>
              <a:lstStyle/>
              <a:p>
                <a:pPr defTabSz="914239"/>
                <a:endParaRPr lang="sv-SE" dirty="0">
                  <a:solidFill>
                    <a:srgbClr val="747474"/>
                  </a:solidFill>
                </a:endParaRPr>
              </a:p>
            </p:txBody>
          </p:sp>
          <p:sp>
            <p:nvSpPr>
              <p:cNvPr id="22" name="Freeform 11"/>
              <p:cNvSpPr>
                <a:spLocks/>
              </p:cNvSpPr>
              <p:nvPr/>
            </p:nvSpPr>
            <p:spPr bwMode="auto">
              <a:xfrm>
                <a:off x="1590" y="2177"/>
                <a:ext cx="1226" cy="613"/>
              </a:xfrm>
              <a:custGeom>
                <a:avLst/>
                <a:gdLst>
                  <a:gd name="T0" fmla="*/ 0 w 7356"/>
                  <a:gd name="T1" fmla="*/ 0 h 3679"/>
                  <a:gd name="T2" fmla="*/ 0 w 7356"/>
                  <a:gd name="T3" fmla="*/ 0 h 3679"/>
                  <a:gd name="T4" fmla="*/ 0 w 7356"/>
                  <a:gd name="T5" fmla="*/ 0 h 3679"/>
                  <a:gd name="T6" fmla="*/ 0 w 7356"/>
                  <a:gd name="T7" fmla="*/ 0 h 3679"/>
                  <a:gd name="T8" fmla="*/ 0 w 7356"/>
                  <a:gd name="T9" fmla="*/ 0 h 3679"/>
                  <a:gd name="T10" fmla="*/ 0 w 7356"/>
                  <a:gd name="T11" fmla="*/ 0 h 3679"/>
                  <a:gd name="T12" fmla="*/ 0 w 7356"/>
                  <a:gd name="T13" fmla="*/ 0 h 3679"/>
                  <a:gd name="T14" fmla="*/ 0 w 7356"/>
                  <a:gd name="T15" fmla="*/ 0 h 3679"/>
                  <a:gd name="T16" fmla="*/ 0 w 7356"/>
                  <a:gd name="T17" fmla="*/ 0 h 3679"/>
                  <a:gd name="T18" fmla="*/ 0 w 7356"/>
                  <a:gd name="T19" fmla="*/ 0 h 3679"/>
                  <a:gd name="T20" fmla="*/ 0 w 7356"/>
                  <a:gd name="T21" fmla="*/ 0 h 3679"/>
                  <a:gd name="T22" fmla="*/ 0 w 7356"/>
                  <a:gd name="T23" fmla="*/ 0 h 3679"/>
                  <a:gd name="T24" fmla="*/ 0 w 7356"/>
                  <a:gd name="T25" fmla="*/ 0 h 3679"/>
                  <a:gd name="T26" fmla="*/ 0 w 7356"/>
                  <a:gd name="T27" fmla="*/ 0 h 3679"/>
                  <a:gd name="T28" fmla="*/ 0 w 7356"/>
                  <a:gd name="T29" fmla="*/ 0 h 3679"/>
                  <a:gd name="T30" fmla="*/ 0 w 7356"/>
                  <a:gd name="T31" fmla="*/ 0 h 3679"/>
                  <a:gd name="T32" fmla="*/ 0 w 7356"/>
                  <a:gd name="T33" fmla="*/ 0 h 3679"/>
                  <a:gd name="T34" fmla="*/ 0 w 7356"/>
                  <a:gd name="T35" fmla="*/ 0 h 3679"/>
                  <a:gd name="T36" fmla="*/ 0 w 7356"/>
                  <a:gd name="T37" fmla="*/ 0 h 3679"/>
                  <a:gd name="T38" fmla="*/ 0 w 7356"/>
                  <a:gd name="T39" fmla="*/ 0 h 3679"/>
                  <a:gd name="T40" fmla="*/ 0 w 7356"/>
                  <a:gd name="T41" fmla="*/ 0 h 3679"/>
                  <a:gd name="T42" fmla="*/ 0 w 7356"/>
                  <a:gd name="T43" fmla="*/ 0 h 3679"/>
                  <a:gd name="T44" fmla="*/ 0 w 7356"/>
                  <a:gd name="T45" fmla="*/ 0 h 3679"/>
                  <a:gd name="T46" fmla="*/ 0 w 7356"/>
                  <a:gd name="T47" fmla="*/ 0 h 3679"/>
                  <a:gd name="T48" fmla="*/ 0 w 7356"/>
                  <a:gd name="T49" fmla="*/ 0 h 3679"/>
                  <a:gd name="T50" fmla="*/ 0 w 7356"/>
                  <a:gd name="T51" fmla="*/ 0 h 3679"/>
                  <a:gd name="T52" fmla="*/ 0 w 7356"/>
                  <a:gd name="T53" fmla="*/ 0 h 3679"/>
                  <a:gd name="T54" fmla="*/ 0 w 7356"/>
                  <a:gd name="T55" fmla="*/ 0 h 3679"/>
                  <a:gd name="T56" fmla="*/ 0 w 7356"/>
                  <a:gd name="T57" fmla="*/ 0 h 3679"/>
                  <a:gd name="T58" fmla="*/ 0 w 7356"/>
                  <a:gd name="T59" fmla="*/ 0 h 3679"/>
                  <a:gd name="T60" fmla="*/ 0 w 7356"/>
                  <a:gd name="T61" fmla="*/ 0 h 3679"/>
                  <a:gd name="T62" fmla="*/ 0 w 7356"/>
                  <a:gd name="T63" fmla="*/ 0 h 3679"/>
                  <a:gd name="T64" fmla="*/ 0 w 7356"/>
                  <a:gd name="T65" fmla="*/ 0 h 3679"/>
                  <a:gd name="T66" fmla="*/ 0 w 7356"/>
                  <a:gd name="T67" fmla="*/ 0 h 3679"/>
                  <a:gd name="T68" fmla="*/ 0 w 7356"/>
                  <a:gd name="T69" fmla="*/ 0 h 36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356"/>
                  <a:gd name="T106" fmla="*/ 0 h 3679"/>
                  <a:gd name="T107" fmla="*/ 7356 w 7356"/>
                  <a:gd name="T108" fmla="*/ 3679 h 36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356" h="3679">
                    <a:moveTo>
                      <a:pt x="983" y="3679"/>
                    </a:moveTo>
                    <a:lnTo>
                      <a:pt x="923" y="3570"/>
                    </a:lnTo>
                    <a:lnTo>
                      <a:pt x="865" y="3460"/>
                    </a:lnTo>
                    <a:lnTo>
                      <a:pt x="808" y="3349"/>
                    </a:lnTo>
                    <a:lnTo>
                      <a:pt x="754" y="3238"/>
                    </a:lnTo>
                    <a:lnTo>
                      <a:pt x="703" y="3127"/>
                    </a:lnTo>
                    <a:lnTo>
                      <a:pt x="652" y="3015"/>
                    </a:lnTo>
                    <a:lnTo>
                      <a:pt x="603" y="2903"/>
                    </a:lnTo>
                    <a:lnTo>
                      <a:pt x="557" y="2790"/>
                    </a:lnTo>
                    <a:lnTo>
                      <a:pt x="512" y="2676"/>
                    </a:lnTo>
                    <a:lnTo>
                      <a:pt x="469" y="2563"/>
                    </a:lnTo>
                    <a:lnTo>
                      <a:pt x="429" y="2448"/>
                    </a:lnTo>
                    <a:lnTo>
                      <a:pt x="390" y="2334"/>
                    </a:lnTo>
                    <a:lnTo>
                      <a:pt x="353" y="2220"/>
                    </a:lnTo>
                    <a:lnTo>
                      <a:pt x="318" y="2104"/>
                    </a:lnTo>
                    <a:lnTo>
                      <a:pt x="284" y="1988"/>
                    </a:lnTo>
                    <a:lnTo>
                      <a:pt x="253" y="1873"/>
                    </a:lnTo>
                    <a:lnTo>
                      <a:pt x="224" y="1757"/>
                    </a:lnTo>
                    <a:lnTo>
                      <a:pt x="196" y="1641"/>
                    </a:lnTo>
                    <a:lnTo>
                      <a:pt x="170" y="1525"/>
                    </a:lnTo>
                    <a:lnTo>
                      <a:pt x="146" y="1408"/>
                    </a:lnTo>
                    <a:lnTo>
                      <a:pt x="124" y="1292"/>
                    </a:lnTo>
                    <a:lnTo>
                      <a:pt x="104" y="1174"/>
                    </a:lnTo>
                    <a:lnTo>
                      <a:pt x="84" y="1057"/>
                    </a:lnTo>
                    <a:lnTo>
                      <a:pt x="69" y="939"/>
                    </a:lnTo>
                    <a:lnTo>
                      <a:pt x="53" y="823"/>
                    </a:lnTo>
                    <a:lnTo>
                      <a:pt x="41" y="705"/>
                    </a:lnTo>
                    <a:lnTo>
                      <a:pt x="29" y="588"/>
                    </a:lnTo>
                    <a:lnTo>
                      <a:pt x="21" y="470"/>
                    </a:lnTo>
                    <a:lnTo>
                      <a:pt x="13" y="353"/>
                    </a:lnTo>
                    <a:lnTo>
                      <a:pt x="7" y="235"/>
                    </a:lnTo>
                    <a:lnTo>
                      <a:pt x="3" y="118"/>
                    </a:lnTo>
                    <a:lnTo>
                      <a:pt x="0" y="0"/>
                    </a:lnTo>
                    <a:lnTo>
                      <a:pt x="7356" y="0"/>
                    </a:lnTo>
                    <a:lnTo>
                      <a:pt x="983" y="3679"/>
                    </a:lnTo>
                    <a:close/>
                  </a:path>
                </a:pathLst>
              </a:custGeom>
              <a:solidFill>
                <a:srgbClr val="99FFCC"/>
              </a:solidFill>
              <a:ln w="9525">
                <a:noFill/>
                <a:round/>
                <a:headEnd/>
                <a:tailEnd/>
              </a:ln>
            </p:spPr>
            <p:txBody>
              <a:bodyPr/>
              <a:lstStyle/>
              <a:p>
                <a:pPr defTabSz="914239"/>
                <a:endParaRPr lang="sv-SE" dirty="0">
                  <a:solidFill>
                    <a:srgbClr val="747474"/>
                  </a:solidFill>
                </a:endParaRPr>
              </a:p>
            </p:txBody>
          </p:sp>
          <p:sp>
            <p:nvSpPr>
              <p:cNvPr id="23" name="Freeform 12"/>
              <p:cNvSpPr>
                <a:spLocks/>
              </p:cNvSpPr>
              <p:nvPr/>
            </p:nvSpPr>
            <p:spPr bwMode="auto">
              <a:xfrm>
                <a:off x="1771" y="2207"/>
                <a:ext cx="1062" cy="1062"/>
              </a:xfrm>
              <a:custGeom>
                <a:avLst/>
                <a:gdLst>
                  <a:gd name="T0" fmla="*/ 0 w 6373"/>
                  <a:gd name="T1" fmla="*/ 0 h 6370"/>
                  <a:gd name="T2" fmla="*/ 0 w 6373"/>
                  <a:gd name="T3" fmla="*/ 0 h 6370"/>
                  <a:gd name="T4" fmla="*/ 0 w 6373"/>
                  <a:gd name="T5" fmla="*/ 0 h 6370"/>
                  <a:gd name="T6" fmla="*/ 0 w 6373"/>
                  <a:gd name="T7" fmla="*/ 0 h 6370"/>
                  <a:gd name="T8" fmla="*/ 0 w 6373"/>
                  <a:gd name="T9" fmla="*/ 0 h 6370"/>
                  <a:gd name="T10" fmla="*/ 0 w 6373"/>
                  <a:gd name="T11" fmla="*/ 0 h 6370"/>
                  <a:gd name="T12" fmla="*/ 0 w 6373"/>
                  <a:gd name="T13" fmla="*/ 0 h 6370"/>
                  <a:gd name="T14" fmla="*/ 0 w 6373"/>
                  <a:gd name="T15" fmla="*/ 0 h 6370"/>
                  <a:gd name="T16" fmla="*/ 0 w 6373"/>
                  <a:gd name="T17" fmla="*/ 0 h 6370"/>
                  <a:gd name="T18" fmla="*/ 0 w 6373"/>
                  <a:gd name="T19" fmla="*/ 0 h 6370"/>
                  <a:gd name="T20" fmla="*/ 0 w 6373"/>
                  <a:gd name="T21" fmla="*/ 0 h 6370"/>
                  <a:gd name="T22" fmla="*/ 0 w 6373"/>
                  <a:gd name="T23" fmla="*/ 0 h 6370"/>
                  <a:gd name="T24" fmla="*/ 0 w 6373"/>
                  <a:gd name="T25" fmla="*/ 0 h 6370"/>
                  <a:gd name="T26" fmla="*/ 0 w 6373"/>
                  <a:gd name="T27" fmla="*/ 0 h 6370"/>
                  <a:gd name="T28" fmla="*/ 0 w 6373"/>
                  <a:gd name="T29" fmla="*/ 0 h 6370"/>
                  <a:gd name="T30" fmla="*/ 0 w 6373"/>
                  <a:gd name="T31" fmla="*/ 0 h 6370"/>
                  <a:gd name="T32" fmla="*/ 0 w 6373"/>
                  <a:gd name="T33" fmla="*/ 0 h 6370"/>
                  <a:gd name="T34" fmla="*/ 0 w 6373"/>
                  <a:gd name="T35" fmla="*/ 0 h 6370"/>
                  <a:gd name="T36" fmla="*/ 0 w 6373"/>
                  <a:gd name="T37" fmla="*/ 0 h 6370"/>
                  <a:gd name="T38" fmla="*/ 0 w 6373"/>
                  <a:gd name="T39" fmla="*/ 0 h 6370"/>
                  <a:gd name="T40" fmla="*/ 0 w 6373"/>
                  <a:gd name="T41" fmla="*/ 0 h 6370"/>
                  <a:gd name="T42" fmla="*/ 0 w 6373"/>
                  <a:gd name="T43" fmla="*/ 0 h 6370"/>
                  <a:gd name="T44" fmla="*/ 0 w 6373"/>
                  <a:gd name="T45" fmla="*/ 0 h 6370"/>
                  <a:gd name="T46" fmla="*/ 0 w 6373"/>
                  <a:gd name="T47" fmla="*/ 0 h 6370"/>
                  <a:gd name="T48" fmla="*/ 0 w 6373"/>
                  <a:gd name="T49" fmla="*/ 0 h 6370"/>
                  <a:gd name="T50" fmla="*/ 0 w 6373"/>
                  <a:gd name="T51" fmla="*/ 0 h 6370"/>
                  <a:gd name="T52" fmla="*/ 0 w 6373"/>
                  <a:gd name="T53" fmla="*/ 0 h 6370"/>
                  <a:gd name="T54" fmla="*/ 0 w 6373"/>
                  <a:gd name="T55" fmla="*/ 0 h 6370"/>
                  <a:gd name="T56" fmla="*/ 0 w 6373"/>
                  <a:gd name="T57" fmla="*/ 0 h 6370"/>
                  <a:gd name="T58" fmla="*/ 0 w 6373"/>
                  <a:gd name="T59" fmla="*/ 0 h 6370"/>
                  <a:gd name="T60" fmla="*/ 0 w 6373"/>
                  <a:gd name="T61" fmla="*/ 0 h 6370"/>
                  <a:gd name="T62" fmla="*/ 0 w 6373"/>
                  <a:gd name="T63" fmla="*/ 0 h 6370"/>
                  <a:gd name="T64" fmla="*/ 0 w 6373"/>
                  <a:gd name="T65" fmla="*/ 0 h 6370"/>
                  <a:gd name="T66" fmla="*/ 0 w 6373"/>
                  <a:gd name="T67" fmla="*/ 0 h 6370"/>
                  <a:gd name="T68" fmla="*/ 0 w 6373"/>
                  <a:gd name="T69" fmla="*/ 0 h 63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73"/>
                  <a:gd name="T106" fmla="*/ 0 h 6370"/>
                  <a:gd name="T107" fmla="*/ 6373 w 6373"/>
                  <a:gd name="T108" fmla="*/ 6370 h 63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73" h="6370">
                    <a:moveTo>
                      <a:pt x="2695" y="6370"/>
                    </a:moveTo>
                    <a:lnTo>
                      <a:pt x="2594" y="6310"/>
                    </a:lnTo>
                    <a:lnTo>
                      <a:pt x="2495" y="6247"/>
                    </a:lnTo>
                    <a:lnTo>
                      <a:pt x="2396" y="6183"/>
                    </a:lnTo>
                    <a:lnTo>
                      <a:pt x="2298" y="6118"/>
                    </a:lnTo>
                    <a:lnTo>
                      <a:pt x="2201" y="6052"/>
                    </a:lnTo>
                    <a:lnTo>
                      <a:pt x="2105" y="5983"/>
                    </a:lnTo>
                    <a:lnTo>
                      <a:pt x="2010" y="5913"/>
                    </a:lnTo>
                    <a:lnTo>
                      <a:pt x="1916" y="5842"/>
                    </a:lnTo>
                    <a:lnTo>
                      <a:pt x="1823" y="5769"/>
                    </a:lnTo>
                    <a:lnTo>
                      <a:pt x="1731" y="5694"/>
                    </a:lnTo>
                    <a:lnTo>
                      <a:pt x="1639" y="5617"/>
                    </a:lnTo>
                    <a:lnTo>
                      <a:pt x="1549" y="5540"/>
                    </a:lnTo>
                    <a:lnTo>
                      <a:pt x="1460" y="5462"/>
                    </a:lnTo>
                    <a:lnTo>
                      <a:pt x="1372" y="5381"/>
                    </a:lnTo>
                    <a:lnTo>
                      <a:pt x="1285" y="5299"/>
                    </a:lnTo>
                    <a:lnTo>
                      <a:pt x="1200" y="5215"/>
                    </a:lnTo>
                    <a:lnTo>
                      <a:pt x="1115" y="5129"/>
                    </a:lnTo>
                    <a:lnTo>
                      <a:pt x="1032" y="5043"/>
                    </a:lnTo>
                    <a:lnTo>
                      <a:pt x="950" y="4955"/>
                    </a:lnTo>
                    <a:lnTo>
                      <a:pt x="869" y="4866"/>
                    </a:lnTo>
                    <a:lnTo>
                      <a:pt x="789" y="4775"/>
                    </a:lnTo>
                    <a:lnTo>
                      <a:pt x="711" y="4683"/>
                    </a:lnTo>
                    <a:lnTo>
                      <a:pt x="633" y="4589"/>
                    </a:lnTo>
                    <a:lnTo>
                      <a:pt x="558" y="4493"/>
                    </a:lnTo>
                    <a:lnTo>
                      <a:pt x="483" y="4397"/>
                    </a:lnTo>
                    <a:lnTo>
                      <a:pt x="410" y="4298"/>
                    </a:lnTo>
                    <a:lnTo>
                      <a:pt x="338" y="4199"/>
                    </a:lnTo>
                    <a:lnTo>
                      <a:pt x="267" y="4097"/>
                    </a:lnTo>
                    <a:lnTo>
                      <a:pt x="199" y="3995"/>
                    </a:lnTo>
                    <a:lnTo>
                      <a:pt x="131" y="3892"/>
                    </a:lnTo>
                    <a:lnTo>
                      <a:pt x="65" y="3786"/>
                    </a:lnTo>
                    <a:lnTo>
                      <a:pt x="0" y="3680"/>
                    </a:lnTo>
                    <a:lnTo>
                      <a:pt x="6373" y="0"/>
                    </a:lnTo>
                    <a:lnTo>
                      <a:pt x="2695" y="6370"/>
                    </a:lnTo>
                    <a:close/>
                  </a:path>
                </a:pathLst>
              </a:custGeom>
              <a:solidFill>
                <a:srgbClr val="99FF99"/>
              </a:solidFill>
              <a:ln w="9525">
                <a:noFill/>
                <a:round/>
                <a:headEnd/>
                <a:tailEnd/>
              </a:ln>
            </p:spPr>
            <p:txBody>
              <a:bodyPr/>
              <a:lstStyle/>
              <a:p>
                <a:pPr defTabSz="914239"/>
                <a:endParaRPr lang="sv-SE" dirty="0">
                  <a:solidFill>
                    <a:srgbClr val="747474"/>
                  </a:solidFill>
                </a:endParaRPr>
              </a:p>
            </p:txBody>
          </p:sp>
          <p:sp>
            <p:nvSpPr>
              <p:cNvPr id="24" name="Freeform 13"/>
              <p:cNvSpPr>
                <a:spLocks/>
              </p:cNvSpPr>
              <p:nvPr/>
            </p:nvSpPr>
            <p:spPr bwMode="auto">
              <a:xfrm>
                <a:off x="2250" y="2224"/>
                <a:ext cx="613" cy="1226"/>
              </a:xfrm>
              <a:custGeom>
                <a:avLst/>
                <a:gdLst>
                  <a:gd name="T0" fmla="*/ 0 w 3678"/>
                  <a:gd name="T1" fmla="*/ 0 h 7356"/>
                  <a:gd name="T2" fmla="*/ 0 w 3678"/>
                  <a:gd name="T3" fmla="*/ 0 h 7356"/>
                  <a:gd name="T4" fmla="*/ 0 w 3678"/>
                  <a:gd name="T5" fmla="*/ 0 h 7356"/>
                  <a:gd name="T6" fmla="*/ 0 w 3678"/>
                  <a:gd name="T7" fmla="*/ 0 h 7356"/>
                  <a:gd name="T8" fmla="*/ 0 w 3678"/>
                  <a:gd name="T9" fmla="*/ 0 h 7356"/>
                  <a:gd name="T10" fmla="*/ 0 w 3678"/>
                  <a:gd name="T11" fmla="*/ 0 h 7356"/>
                  <a:gd name="T12" fmla="*/ 0 w 3678"/>
                  <a:gd name="T13" fmla="*/ 0 h 7356"/>
                  <a:gd name="T14" fmla="*/ 0 w 3678"/>
                  <a:gd name="T15" fmla="*/ 0 h 7356"/>
                  <a:gd name="T16" fmla="*/ 0 w 3678"/>
                  <a:gd name="T17" fmla="*/ 0 h 7356"/>
                  <a:gd name="T18" fmla="*/ 0 w 3678"/>
                  <a:gd name="T19" fmla="*/ 0 h 7356"/>
                  <a:gd name="T20" fmla="*/ 0 w 3678"/>
                  <a:gd name="T21" fmla="*/ 0 h 7356"/>
                  <a:gd name="T22" fmla="*/ 0 w 3678"/>
                  <a:gd name="T23" fmla="*/ 0 h 7356"/>
                  <a:gd name="T24" fmla="*/ 0 w 3678"/>
                  <a:gd name="T25" fmla="*/ 0 h 7356"/>
                  <a:gd name="T26" fmla="*/ 0 w 3678"/>
                  <a:gd name="T27" fmla="*/ 0 h 7356"/>
                  <a:gd name="T28" fmla="*/ 0 w 3678"/>
                  <a:gd name="T29" fmla="*/ 0 h 7356"/>
                  <a:gd name="T30" fmla="*/ 0 w 3678"/>
                  <a:gd name="T31" fmla="*/ 0 h 7356"/>
                  <a:gd name="T32" fmla="*/ 0 w 3678"/>
                  <a:gd name="T33" fmla="*/ 0 h 7356"/>
                  <a:gd name="T34" fmla="*/ 0 w 3678"/>
                  <a:gd name="T35" fmla="*/ 0 h 7356"/>
                  <a:gd name="T36" fmla="*/ 0 w 3678"/>
                  <a:gd name="T37" fmla="*/ 0 h 7356"/>
                  <a:gd name="T38" fmla="*/ 0 w 3678"/>
                  <a:gd name="T39" fmla="*/ 0 h 7356"/>
                  <a:gd name="T40" fmla="*/ 0 w 3678"/>
                  <a:gd name="T41" fmla="*/ 0 h 7356"/>
                  <a:gd name="T42" fmla="*/ 0 w 3678"/>
                  <a:gd name="T43" fmla="*/ 0 h 7356"/>
                  <a:gd name="T44" fmla="*/ 0 w 3678"/>
                  <a:gd name="T45" fmla="*/ 0 h 7356"/>
                  <a:gd name="T46" fmla="*/ 0 w 3678"/>
                  <a:gd name="T47" fmla="*/ 0 h 7356"/>
                  <a:gd name="T48" fmla="*/ 0 w 3678"/>
                  <a:gd name="T49" fmla="*/ 0 h 7356"/>
                  <a:gd name="T50" fmla="*/ 0 w 3678"/>
                  <a:gd name="T51" fmla="*/ 0 h 7356"/>
                  <a:gd name="T52" fmla="*/ 0 w 3678"/>
                  <a:gd name="T53" fmla="*/ 0 h 7356"/>
                  <a:gd name="T54" fmla="*/ 0 w 3678"/>
                  <a:gd name="T55" fmla="*/ 0 h 7356"/>
                  <a:gd name="T56" fmla="*/ 0 w 3678"/>
                  <a:gd name="T57" fmla="*/ 0 h 7356"/>
                  <a:gd name="T58" fmla="*/ 0 w 3678"/>
                  <a:gd name="T59" fmla="*/ 0 h 7356"/>
                  <a:gd name="T60" fmla="*/ 0 w 3678"/>
                  <a:gd name="T61" fmla="*/ 0 h 7356"/>
                  <a:gd name="T62" fmla="*/ 0 w 3678"/>
                  <a:gd name="T63" fmla="*/ 0 h 7356"/>
                  <a:gd name="T64" fmla="*/ 0 w 3678"/>
                  <a:gd name="T65" fmla="*/ 0 h 7356"/>
                  <a:gd name="T66" fmla="*/ 0 w 3678"/>
                  <a:gd name="T67" fmla="*/ 0 h 7356"/>
                  <a:gd name="T68" fmla="*/ 0 w 3678"/>
                  <a:gd name="T69" fmla="*/ 0 h 73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78"/>
                  <a:gd name="T106" fmla="*/ 0 h 7356"/>
                  <a:gd name="T107" fmla="*/ 3678 w 3678"/>
                  <a:gd name="T108" fmla="*/ 7356 h 73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78" h="7356">
                    <a:moveTo>
                      <a:pt x="3678" y="7356"/>
                    </a:moveTo>
                    <a:lnTo>
                      <a:pt x="3558" y="7352"/>
                    </a:lnTo>
                    <a:lnTo>
                      <a:pt x="3437" y="7348"/>
                    </a:lnTo>
                    <a:lnTo>
                      <a:pt x="3316" y="7341"/>
                    </a:lnTo>
                    <a:lnTo>
                      <a:pt x="3196" y="7333"/>
                    </a:lnTo>
                    <a:lnTo>
                      <a:pt x="3076" y="7322"/>
                    </a:lnTo>
                    <a:lnTo>
                      <a:pt x="2957" y="7311"/>
                    </a:lnTo>
                    <a:lnTo>
                      <a:pt x="2837" y="7296"/>
                    </a:lnTo>
                    <a:lnTo>
                      <a:pt x="2718" y="7281"/>
                    </a:lnTo>
                    <a:lnTo>
                      <a:pt x="2600" y="7264"/>
                    </a:lnTo>
                    <a:lnTo>
                      <a:pt x="2482" y="7243"/>
                    </a:lnTo>
                    <a:lnTo>
                      <a:pt x="2363" y="7222"/>
                    </a:lnTo>
                    <a:lnTo>
                      <a:pt x="2245" y="7200"/>
                    </a:lnTo>
                    <a:lnTo>
                      <a:pt x="2128" y="7175"/>
                    </a:lnTo>
                    <a:lnTo>
                      <a:pt x="2010" y="7148"/>
                    </a:lnTo>
                    <a:lnTo>
                      <a:pt x="1894" y="7120"/>
                    </a:lnTo>
                    <a:lnTo>
                      <a:pt x="1778" y="7090"/>
                    </a:lnTo>
                    <a:lnTo>
                      <a:pt x="1663" y="7058"/>
                    </a:lnTo>
                    <a:lnTo>
                      <a:pt x="1547" y="7024"/>
                    </a:lnTo>
                    <a:lnTo>
                      <a:pt x="1433" y="6989"/>
                    </a:lnTo>
                    <a:lnTo>
                      <a:pt x="1318" y="6952"/>
                    </a:lnTo>
                    <a:lnTo>
                      <a:pt x="1205" y="6912"/>
                    </a:lnTo>
                    <a:lnTo>
                      <a:pt x="1093" y="6872"/>
                    </a:lnTo>
                    <a:lnTo>
                      <a:pt x="980" y="6829"/>
                    </a:lnTo>
                    <a:lnTo>
                      <a:pt x="868" y="6785"/>
                    </a:lnTo>
                    <a:lnTo>
                      <a:pt x="757" y="6739"/>
                    </a:lnTo>
                    <a:lnTo>
                      <a:pt x="647" y="6691"/>
                    </a:lnTo>
                    <a:lnTo>
                      <a:pt x="537" y="6642"/>
                    </a:lnTo>
                    <a:lnTo>
                      <a:pt x="428" y="6590"/>
                    </a:lnTo>
                    <a:lnTo>
                      <a:pt x="320" y="6538"/>
                    </a:lnTo>
                    <a:lnTo>
                      <a:pt x="213" y="6484"/>
                    </a:lnTo>
                    <a:lnTo>
                      <a:pt x="106" y="6428"/>
                    </a:lnTo>
                    <a:lnTo>
                      <a:pt x="0" y="6369"/>
                    </a:lnTo>
                    <a:lnTo>
                      <a:pt x="3678" y="0"/>
                    </a:lnTo>
                    <a:lnTo>
                      <a:pt x="3678" y="7356"/>
                    </a:lnTo>
                    <a:close/>
                  </a:path>
                </a:pathLst>
              </a:custGeom>
              <a:solidFill>
                <a:srgbClr val="CCFF99"/>
              </a:solidFill>
              <a:ln w="9525">
                <a:noFill/>
                <a:round/>
                <a:headEnd/>
                <a:tailEnd/>
              </a:ln>
            </p:spPr>
            <p:txBody>
              <a:bodyPr/>
              <a:lstStyle/>
              <a:p>
                <a:pPr defTabSz="914239"/>
                <a:endParaRPr lang="sv-SE" dirty="0">
                  <a:solidFill>
                    <a:srgbClr val="747474"/>
                  </a:solidFill>
                </a:endParaRPr>
              </a:p>
            </p:txBody>
          </p:sp>
          <p:sp>
            <p:nvSpPr>
              <p:cNvPr id="25" name="Freeform 14"/>
              <p:cNvSpPr>
                <a:spLocks/>
              </p:cNvSpPr>
              <p:nvPr/>
            </p:nvSpPr>
            <p:spPr bwMode="auto">
              <a:xfrm>
                <a:off x="2897" y="2224"/>
                <a:ext cx="613" cy="1226"/>
              </a:xfrm>
              <a:custGeom>
                <a:avLst/>
                <a:gdLst>
                  <a:gd name="T0" fmla="*/ 0 w 3679"/>
                  <a:gd name="T1" fmla="*/ 0 h 7356"/>
                  <a:gd name="T2" fmla="*/ 0 w 3679"/>
                  <a:gd name="T3" fmla="*/ 0 h 7356"/>
                  <a:gd name="T4" fmla="*/ 0 w 3679"/>
                  <a:gd name="T5" fmla="*/ 0 h 7356"/>
                  <a:gd name="T6" fmla="*/ 0 w 3679"/>
                  <a:gd name="T7" fmla="*/ 0 h 7356"/>
                  <a:gd name="T8" fmla="*/ 0 w 3679"/>
                  <a:gd name="T9" fmla="*/ 0 h 7356"/>
                  <a:gd name="T10" fmla="*/ 0 w 3679"/>
                  <a:gd name="T11" fmla="*/ 0 h 7356"/>
                  <a:gd name="T12" fmla="*/ 0 w 3679"/>
                  <a:gd name="T13" fmla="*/ 0 h 7356"/>
                  <a:gd name="T14" fmla="*/ 0 w 3679"/>
                  <a:gd name="T15" fmla="*/ 0 h 7356"/>
                  <a:gd name="T16" fmla="*/ 0 w 3679"/>
                  <a:gd name="T17" fmla="*/ 0 h 7356"/>
                  <a:gd name="T18" fmla="*/ 0 w 3679"/>
                  <a:gd name="T19" fmla="*/ 0 h 7356"/>
                  <a:gd name="T20" fmla="*/ 0 w 3679"/>
                  <a:gd name="T21" fmla="*/ 0 h 7356"/>
                  <a:gd name="T22" fmla="*/ 0 w 3679"/>
                  <a:gd name="T23" fmla="*/ 0 h 7356"/>
                  <a:gd name="T24" fmla="*/ 0 w 3679"/>
                  <a:gd name="T25" fmla="*/ 0 h 7356"/>
                  <a:gd name="T26" fmla="*/ 0 w 3679"/>
                  <a:gd name="T27" fmla="*/ 0 h 7356"/>
                  <a:gd name="T28" fmla="*/ 0 w 3679"/>
                  <a:gd name="T29" fmla="*/ 0 h 7356"/>
                  <a:gd name="T30" fmla="*/ 0 w 3679"/>
                  <a:gd name="T31" fmla="*/ 0 h 7356"/>
                  <a:gd name="T32" fmla="*/ 0 w 3679"/>
                  <a:gd name="T33" fmla="*/ 0 h 7356"/>
                  <a:gd name="T34" fmla="*/ 0 w 3679"/>
                  <a:gd name="T35" fmla="*/ 0 h 7356"/>
                  <a:gd name="T36" fmla="*/ 0 w 3679"/>
                  <a:gd name="T37" fmla="*/ 0 h 7356"/>
                  <a:gd name="T38" fmla="*/ 0 w 3679"/>
                  <a:gd name="T39" fmla="*/ 0 h 7356"/>
                  <a:gd name="T40" fmla="*/ 0 w 3679"/>
                  <a:gd name="T41" fmla="*/ 0 h 7356"/>
                  <a:gd name="T42" fmla="*/ 0 w 3679"/>
                  <a:gd name="T43" fmla="*/ 0 h 7356"/>
                  <a:gd name="T44" fmla="*/ 0 w 3679"/>
                  <a:gd name="T45" fmla="*/ 0 h 7356"/>
                  <a:gd name="T46" fmla="*/ 0 w 3679"/>
                  <a:gd name="T47" fmla="*/ 0 h 7356"/>
                  <a:gd name="T48" fmla="*/ 0 w 3679"/>
                  <a:gd name="T49" fmla="*/ 0 h 7356"/>
                  <a:gd name="T50" fmla="*/ 0 w 3679"/>
                  <a:gd name="T51" fmla="*/ 0 h 7356"/>
                  <a:gd name="T52" fmla="*/ 0 w 3679"/>
                  <a:gd name="T53" fmla="*/ 0 h 7356"/>
                  <a:gd name="T54" fmla="*/ 0 w 3679"/>
                  <a:gd name="T55" fmla="*/ 0 h 7356"/>
                  <a:gd name="T56" fmla="*/ 0 w 3679"/>
                  <a:gd name="T57" fmla="*/ 0 h 7356"/>
                  <a:gd name="T58" fmla="*/ 0 w 3679"/>
                  <a:gd name="T59" fmla="*/ 0 h 7356"/>
                  <a:gd name="T60" fmla="*/ 0 w 3679"/>
                  <a:gd name="T61" fmla="*/ 0 h 7356"/>
                  <a:gd name="T62" fmla="*/ 0 w 3679"/>
                  <a:gd name="T63" fmla="*/ 0 h 7356"/>
                  <a:gd name="T64" fmla="*/ 0 w 3679"/>
                  <a:gd name="T65" fmla="*/ 0 h 7356"/>
                  <a:gd name="T66" fmla="*/ 0 w 3679"/>
                  <a:gd name="T67" fmla="*/ 0 h 7356"/>
                  <a:gd name="T68" fmla="*/ 0 w 3679"/>
                  <a:gd name="T69" fmla="*/ 0 h 73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79"/>
                  <a:gd name="T106" fmla="*/ 0 h 7356"/>
                  <a:gd name="T107" fmla="*/ 3679 w 3679"/>
                  <a:gd name="T108" fmla="*/ 7356 h 73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79" h="7356">
                    <a:moveTo>
                      <a:pt x="3679" y="6373"/>
                    </a:moveTo>
                    <a:lnTo>
                      <a:pt x="3570" y="6433"/>
                    </a:lnTo>
                    <a:lnTo>
                      <a:pt x="3460" y="6491"/>
                    </a:lnTo>
                    <a:lnTo>
                      <a:pt x="3349" y="6548"/>
                    </a:lnTo>
                    <a:lnTo>
                      <a:pt x="3238" y="6602"/>
                    </a:lnTo>
                    <a:lnTo>
                      <a:pt x="3127" y="6654"/>
                    </a:lnTo>
                    <a:lnTo>
                      <a:pt x="3015" y="6704"/>
                    </a:lnTo>
                    <a:lnTo>
                      <a:pt x="2903" y="6753"/>
                    </a:lnTo>
                    <a:lnTo>
                      <a:pt x="2790" y="6799"/>
                    </a:lnTo>
                    <a:lnTo>
                      <a:pt x="2676" y="6844"/>
                    </a:lnTo>
                    <a:lnTo>
                      <a:pt x="2563" y="6887"/>
                    </a:lnTo>
                    <a:lnTo>
                      <a:pt x="2448" y="6927"/>
                    </a:lnTo>
                    <a:lnTo>
                      <a:pt x="2334" y="6966"/>
                    </a:lnTo>
                    <a:lnTo>
                      <a:pt x="2220" y="7003"/>
                    </a:lnTo>
                    <a:lnTo>
                      <a:pt x="2104" y="7038"/>
                    </a:lnTo>
                    <a:lnTo>
                      <a:pt x="1988" y="7072"/>
                    </a:lnTo>
                    <a:lnTo>
                      <a:pt x="1873" y="7103"/>
                    </a:lnTo>
                    <a:lnTo>
                      <a:pt x="1757" y="7132"/>
                    </a:lnTo>
                    <a:lnTo>
                      <a:pt x="1641" y="7160"/>
                    </a:lnTo>
                    <a:lnTo>
                      <a:pt x="1525" y="7186"/>
                    </a:lnTo>
                    <a:lnTo>
                      <a:pt x="1408" y="7210"/>
                    </a:lnTo>
                    <a:lnTo>
                      <a:pt x="1291" y="7232"/>
                    </a:lnTo>
                    <a:lnTo>
                      <a:pt x="1174" y="7252"/>
                    </a:lnTo>
                    <a:lnTo>
                      <a:pt x="1057" y="7272"/>
                    </a:lnTo>
                    <a:lnTo>
                      <a:pt x="939" y="7287"/>
                    </a:lnTo>
                    <a:lnTo>
                      <a:pt x="823" y="7303"/>
                    </a:lnTo>
                    <a:lnTo>
                      <a:pt x="705" y="7315"/>
                    </a:lnTo>
                    <a:lnTo>
                      <a:pt x="587" y="7327"/>
                    </a:lnTo>
                    <a:lnTo>
                      <a:pt x="470" y="7335"/>
                    </a:lnTo>
                    <a:lnTo>
                      <a:pt x="353" y="7343"/>
                    </a:lnTo>
                    <a:lnTo>
                      <a:pt x="235" y="7349"/>
                    </a:lnTo>
                    <a:lnTo>
                      <a:pt x="118" y="7353"/>
                    </a:lnTo>
                    <a:lnTo>
                      <a:pt x="0" y="7356"/>
                    </a:lnTo>
                    <a:lnTo>
                      <a:pt x="0" y="0"/>
                    </a:lnTo>
                    <a:lnTo>
                      <a:pt x="3679" y="6373"/>
                    </a:lnTo>
                    <a:close/>
                  </a:path>
                </a:pathLst>
              </a:custGeom>
              <a:solidFill>
                <a:srgbClr val="FFFF99"/>
              </a:solidFill>
              <a:ln w="9525">
                <a:noFill/>
                <a:round/>
                <a:headEnd/>
                <a:tailEnd/>
              </a:ln>
            </p:spPr>
            <p:txBody>
              <a:bodyPr/>
              <a:lstStyle/>
              <a:p>
                <a:pPr defTabSz="914239"/>
                <a:endParaRPr lang="sv-SE" dirty="0">
                  <a:solidFill>
                    <a:srgbClr val="747474"/>
                  </a:solidFill>
                </a:endParaRPr>
              </a:p>
            </p:txBody>
          </p:sp>
          <p:sp>
            <p:nvSpPr>
              <p:cNvPr id="26" name="Freeform 15"/>
              <p:cNvSpPr>
                <a:spLocks/>
              </p:cNvSpPr>
              <p:nvPr/>
            </p:nvSpPr>
            <p:spPr bwMode="auto">
              <a:xfrm>
                <a:off x="2927" y="2207"/>
                <a:ext cx="1062" cy="1062"/>
              </a:xfrm>
              <a:custGeom>
                <a:avLst/>
                <a:gdLst>
                  <a:gd name="T0" fmla="*/ 0 w 6370"/>
                  <a:gd name="T1" fmla="*/ 0 h 6373"/>
                  <a:gd name="T2" fmla="*/ 0 w 6370"/>
                  <a:gd name="T3" fmla="*/ 0 h 6373"/>
                  <a:gd name="T4" fmla="*/ 0 w 6370"/>
                  <a:gd name="T5" fmla="*/ 0 h 6373"/>
                  <a:gd name="T6" fmla="*/ 0 w 6370"/>
                  <a:gd name="T7" fmla="*/ 0 h 6373"/>
                  <a:gd name="T8" fmla="*/ 0 w 6370"/>
                  <a:gd name="T9" fmla="*/ 0 h 6373"/>
                  <a:gd name="T10" fmla="*/ 0 w 6370"/>
                  <a:gd name="T11" fmla="*/ 0 h 6373"/>
                  <a:gd name="T12" fmla="*/ 0 w 6370"/>
                  <a:gd name="T13" fmla="*/ 0 h 6373"/>
                  <a:gd name="T14" fmla="*/ 0 w 6370"/>
                  <a:gd name="T15" fmla="*/ 0 h 6373"/>
                  <a:gd name="T16" fmla="*/ 0 w 6370"/>
                  <a:gd name="T17" fmla="*/ 0 h 6373"/>
                  <a:gd name="T18" fmla="*/ 0 w 6370"/>
                  <a:gd name="T19" fmla="*/ 0 h 6373"/>
                  <a:gd name="T20" fmla="*/ 0 w 6370"/>
                  <a:gd name="T21" fmla="*/ 0 h 6373"/>
                  <a:gd name="T22" fmla="*/ 0 w 6370"/>
                  <a:gd name="T23" fmla="*/ 0 h 6373"/>
                  <a:gd name="T24" fmla="*/ 0 w 6370"/>
                  <a:gd name="T25" fmla="*/ 0 h 6373"/>
                  <a:gd name="T26" fmla="*/ 0 w 6370"/>
                  <a:gd name="T27" fmla="*/ 0 h 6373"/>
                  <a:gd name="T28" fmla="*/ 0 w 6370"/>
                  <a:gd name="T29" fmla="*/ 0 h 6373"/>
                  <a:gd name="T30" fmla="*/ 0 w 6370"/>
                  <a:gd name="T31" fmla="*/ 0 h 6373"/>
                  <a:gd name="T32" fmla="*/ 0 w 6370"/>
                  <a:gd name="T33" fmla="*/ 0 h 6373"/>
                  <a:gd name="T34" fmla="*/ 0 w 6370"/>
                  <a:gd name="T35" fmla="*/ 0 h 6373"/>
                  <a:gd name="T36" fmla="*/ 0 w 6370"/>
                  <a:gd name="T37" fmla="*/ 0 h 6373"/>
                  <a:gd name="T38" fmla="*/ 0 w 6370"/>
                  <a:gd name="T39" fmla="*/ 0 h 6373"/>
                  <a:gd name="T40" fmla="*/ 0 w 6370"/>
                  <a:gd name="T41" fmla="*/ 0 h 6373"/>
                  <a:gd name="T42" fmla="*/ 0 w 6370"/>
                  <a:gd name="T43" fmla="*/ 0 h 6373"/>
                  <a:gd name="T44" fmla="*/ 0 w 6370"/>
                  <a:gd name="T45" fmla="*/ 0 h 6373"/>
                  <a:gd name="T46" fmla="*/ 0 w 6370"/>
                  <a:gd name="T47" fmla="*/ 0 h 6373"/>
                  <a:gd name="T48" fmla="*/ 0 w 6370"/>
                  <a:gd name="T49" fmla="*/ 0 h 6373"/>
                  <a:gd name="T50" fmla="*/ 0 w 6370"/>
                  <a:gd name="T51" fmla="*/ 0 h 6373"/>
                  <a:gd name="T52" fmla="*/ 0 w 6370"/>
                  <a:gd name="T53" fmla="*/ 0 h 6373"/>
                  <a:gd name="T54" fmla="*/ 0 w 6370"/>
                  <a:gd name="T55" fmla="*/ 0 h 6373"/>
                  <a:gd name="T56" fmla="*/ 0 w 6370"/>
                  <a:gd name="T57" fmla="*/ 0 h 6373"/>
                  <a:gd name="T58" fmla="*/ 0 w 6370"/>
                  <a:gd name="T59" fmla="*/ 0 h 6373"/>
                  <a:gd name="T60" fmla="*/ 0 w 6370"/>
                  <a:gd name="T61" fmla="*/ 0 h 6373"/>
                  <a:gd name="T62" fmla="*/ 0 w 6370"/>
                  <a:gd name="T63" fmla="*/ 0 h 6373"/>
                  <a:gd name="T64" fmla="*/ 0 w 6370"/>
                  <a:gd name="T65" fmla="*/ 0 h 6373"/>
                  <a:gd name="T66" fmla="*/ 0 w 6370"/>
                  <a:gd name="T67" fmla="*/ 0 h 6373"/>
                  <a:gd name="T68" fmla="*/ 0 w 6370"/>
                  <a:gd name="T69" fmla="*/ 0 h 63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70"/>
                  <a:gd name="T106" fmla="*/ 0 h 6373"/>
                  <a:gd name="T107" fmla="*/ 6370 w 6370"/>
                  <a:gd name="T108" fmla="*/ 6373 h 63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70" h="6373">
                    <a:moveTo>
                      <a:pt x="6370" y="3678"/>
                    </a:moveTo>
                    <a:lnTo>
                      <a:pt x="6310" y="3779"/>
                    </a:lnTo>
                    <a:lnTo>
                      <a:pt x="6247" y="3878"/>
                    </a:lnTo>
                    <a:lnTo>
                      <a:pt x="6183" y="3977"/>
                    </a:lnTo>
                    <a:lnTo>
                      <a:pt x="6118" y="4075"/>
                    </a:lnTo>
                    <a:lnTo>
                      <a:pt x="6052" y="4172"/>
                    </a:lnTo>
                    <a:lnTo>
                      <a:pt x="5983" y="4268"/>
                    </a:lnTo>
                    <a:lnTo>
                      <a:pt x="5913" y="4363"/>
                    </a:lnTo>
                    <a:lnTo>
                      <a:pt x="5842" y="4457"/>
                    </a:lnTo>
                    <a:lnTo>
                      <a:pt x="5769" y="4550"/>
                    </a:lnTo>
                    <a:lnTo>
                      <a:pt x="5694" y="4642"/>
                    </a:lnTo>
                    <a:lnTo>
                      <a:pt x="5617" y="4734"/>
                    </a:lnTo>
                    <a:lnTo>
                      <a:pt x="5540" y="4824"/>
                    </a:lnTo>
                    <a:lnTo>
                      <a:pt x="5462" y="4913"/>
                    </a:lnTo>
                    <a:lnTo>
                      <a:pt x="5381" y="5001"/>
                    </a:lnTo>
                    <a:lnTo>
                      <a:pt x="5299" y="5088"/>
                    </a:lnTo>
                    <a:lnTo>
                      <a:pt x="5215" y="5173"/>
                    </a:lnTo>
                    <a:lnTo>
                      <a:pt x="5129" y="5258"/>
                    </a:lnTo>
                    <a:lnTo>
                      <a:pt x="5043" y="5341"/>
                    </a:lnTo>
                    <a:lnTo>
                      <a:pt x="4955" y="5423"/>
                    </a:lnTo>
                    <a:lnTo>
                      <a:pt x="4866" y="5504"/>
                    </a:lnTo>
                    <a:lnTo>
                      <a:pt x="4775" y="5584"/>
                    </a:lnTo>
                    <a:lnTo>
                      <a:pt x="4683" y="5662"/>
                    </a:lnTo>
                    <a:lnTo>
                      <a:pt x="4589" y="5740"/>
                    </a:lnTo>
                    <a:lnTo>
                      <a:pt x="4493" y="5815"/>
                    </a:lnTo>
                    <a:lnTo>
                      <a:pt x="4397" y="5890"/>
                    </a:lnTo>
                    <a:lnTo>
                      <a:pt x="4298" y="5963"/>
                    </a:lnTo>
                    <a:lnTo>
                      <a:pt x="4198" y="6035"/>
                    </a:lnTo>
                    <a:lnTo>
                      <a:pt x="4097" y="6106"/>
                    </a:lnTo>
                    <a:lnTo>
                      <a:pt x="3995" y="6174"/>
                    </a:lnTo>
                    <a:lnTo>
                      <a:pt x="3892" y="6242"/>
                    </a:lnTo>
                    <a:lnTo>
                      <a:pt x="3786" y="6308"/>
                    </a:lnTo>
                    <a:lnTo>
                      <a:pt x="3680" y="6373"/>
                    </a:lnTo>
                    <a:lnTo>
                      <a:pt x="0" y="0"/>
                    </a:lnTo>
                    <a:lnTo>
                      <a:pt x="6370" y="3678"/>
                    </a:lnTo>
                    <a:close/>
                  </a:path>
                </a:pathLst>
              </a:custGeom>
              <a:solidFill>
                <a:srgbClr val="FFCC99"/>
              </a:solidFill>
              <a:ln w="9525">
                <a:noFill/>
                <a:round/>
                <a:headEnd/>
                <a:tailEnd/>
              </a:ln>
            </p:spPr>
            <p:txBody>
              <a:bodyPr/>
              <a:lstStyle/>
              <a:p>
                <a:pPr defTabSz="914239"/>
                <a:endParaRPr lang="sv-SE" dirty="0">
                  <a:solidFill>
                    <a:srgbClr val="747474"/>
                  </a:solidFill>
                </a:endParaRPr>
              </a:p>
            </p:txBody>
          </p:sp>
          <p:sp>
            <p:nvSpPr>
              <p:cNvPr id="27" name="Freeform 16"/>
              <p:cNvSpPr>
                <a:spLocks/>
              </p:cNvSpPr>
              <p:nvPr/>
            </p:nvSpPr>
            <p:spPr bwMode="auto">
              <a:xfrm>
                <a:off x="2944" y="2177"/>
                <a:ext cx="1226" cy="613"/>
              </a:xfrm>
              <a:custGeom>
                <a:avLst/>
                <a:gdLst>
                  <a:gd name="T0" fmla="*/ 0 w 7356"/>
                  <a:gd name="T1" fmla="*/ 0 h 3678"/>
                  <a:gd name="T2" fmla="*/ 0 w 7356"/>
                  <a:gd name="T3" fmla="*/ 0 h 3678"/>
                  <a:gd name="T4" fmla="*/ 0 w 7356"/>
                  <a:gd name="T5" fmla="*/ 0 h 3678"/>
                  <a:gd name="T6" fmla="*/ 0 w 7356"/>
                  <a:gd name="T7" fmla="*/ 0 h 3678"/>
                  <a:gd name="T8" fmla="*/ 0 w 7356"/>
                  <a:gd name="T9" fmla="*/ 0 h 3678"/>
                  <a:gd name="T10" fmla="*/ 0 w 7356"/>
                  <a:gd name="T11" fmla="*/ 0 h 3678"/>
                  <a:gd name="T12" fmla="*/ 0 w 7356"/>
                  <a:gd name="T13" fmla="*/ 0 h 3678"/>
                  <a:gd name="T14" fmla="*/ 0 w 7356"/>
                  <a:gd name="T15" fmla="*/ 0 h 3678"/>
                  <a:gd name="T16" fmla="*/ 0 w 7356"/>
                  <a:gd name="T17" fmla="*/ 0 h 3678"/>
                  <a:gd name="T18" fmla="*/ 0 w 7356"/>
                  <a:gd name="T19" fmla="*/ 0 h 3678"/>
                  <a:gd name="T20" fmla="*/ 0 w 7356"/>
                  <a:gd name="T21" fmla="*/ 0 h 3678"/>
                  <a:gd name="T22" fmla="*/ 0 w 7356"/>
                  <a:gd name="T23" fmla="*/ 0 h 3678"/>
                  <a:gd name="T24" fmla="*/ 0 w 7356"/>
                  <a:gd name="T25" fmla="*/ 0 h 3678"/>
                  <a:gd name="T26" fmla="*/ 0 w 7356"/>
                  <a:gd name="T27" fmla="*/ 0 h 3678"/>
                  <a:gd name="T28" fmla="*/ 0 w 7356"/>
                  <a:gd name="T29" fmla="*/ 0 h 3678"/>
                  <a:gd name="T30" fmla="*/ 0 w 7356"/>
                  <a:gd name="T31" fmla="*/ 0 h 3678"/>
                  <a:gd name="T32" fmla="*/ 0 w 7356"/>
                  <a:gd name="T33" fmla="*/ 0 h 3678"/>
                  <a:gd name="T34" fmla="*/ 0 w 7356"/>
                  <a:gd name="T35" fmla="*/ 0 h 3678"/>
                  <a:gd name="T36" fmla="*/ 0 w 7356"/>
                  <a:gd name="T37" fmla="*/ 0 h 3678"/>
                  <a:gd name="T38" fmla="*/ 0 w 7356"/>
                  <a:gd name="T39" fmla="*/ 0 h 3678"/>
                  <a:gd name="T40" fmla="*/ 0 w 7356"/>
                  <a:gd name="T41" fmla="*/ 0 h 3678"/>
                  <a:gd name="T42" fmla="*/ 0 w 7356"/>
                  <a:gd name="T43" fmla="*/ 0 h 3678"/>
                  <a:gd name="T44" fmla="*/ 0 w 7356"/>
                  <a:gd name="T45" fmla="*/ 0 h 3678"/>
                  <a:gd name="T46" fmla="*/ 0 w 7356"/>
                  <a:gd name="T47" fmla="*/ 0 h 3678"/>
                  <a:gd name="T48" fmla="*/ 0 w 7356"/>
                  <a:gd name="T49" fmla="*/ 0 h 3678"/>
                  <a:gd name="T50" fmla="*/ 0 w 7356"/>
                  <a:gd name="T51" fmla="*/ 0 h 3678"/>
                  <a:gd name="T52" fmla="*/ 0 w 7356"/>
                  <a:gd name="T53" fmla="*/ 0 h 3678"/>
                  <a:gd name="T54" fmla="*/ 0 w 7356"/>
                  <a:gd name="T55" fmla="*/ 0 h 3678"/>
                  <a:gd name="T56" fmla="*/ 0 w 7356"/>
                  <a:gd name="T57" fmla="*/ 0 h 3678"/>
                  <a:gd name="T58" fmla="*/ 0 w 7356"/>
                  <a:gd name="T59" fmla="*/ 0 h 3678"/>
                  <a:gd name="T60" fmla="*/ 0 w 7356"/>
                  <a:gd name="T61" fmla="*/ 0 h 3678"/>
                  <a:gd name="T62" fmla="*/ 0 w 7356"/>
                  <a:gd name="T63" fmla="*/ 0 h 3678"/>
                  <a:gd name="T64" fmla="*/ 0 w 7356"/>
                  <a:gd name="T65" fmla="*/ 0 h 3678"/>
                  <a:gd name="T66" fmla="*/ 0 w 7356"/>
                  <a:gd name="T67" fmla="*/ 0 h 3678"/>
                  <a:gd name="T68" fmla="*/ 0 w 7356"/>
                  <a:gd name="T69" fmla="*/ 0 h 36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356"/>
                  <a:gd name="T106" fmla="*/ 0 h 3678"/>
                  <a:gd name="T107" fmla="*/ 7356 w 7356"/>
                  <a:gd name="T108" fmla="*/ 3678 h 36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356" h="3678">
                    <a:moveTo>
                      <a:pt x="7356" y="0"/>
                    </a:moveTo>
                    <a:lnTo>
                      <a:pt x="7352" y="120"/>
                    </a:lnTo>
                    <a:lnTo>
                      <a:pt x="7348" y="241"/>
                    </a:lnTo>
                    <a:lnTo>
                      <a:pt x="7341" y="362"/>
                    </a:lnTo>
                    <a:lnTo>
                      <a:pt x="7333" y="482"/>
                    </a:lnTo>
                    <a:lnTo>
                      <a:pt x="7322" y="602"/>
                    </a:lnTo>
                    <a:lnTo>
                      <a:pt x="7311" y="721"/>
                    </a:lnTo>
                    <a:lnTo>
                      <a:pt x="7296" y="841"/>
                    </a:lnTo>
                    <a:lnTo>
                      <a:pt x="7281" y="960"/>
                    </a:lnTo>
                    <a:lnTo>
                      <a:pt x="7264" y="1078"/>
                    </a:lnTo>
                    <a:lnTo>
                      <a:pt x="7243" y="1196"/>
                    </a:lnTo>
                    <a:lnTo>
                      <a:pt x="7222" y="1315"/>
                    </a:lnTo>
                    <a:lnTo>
                      <a:pt x="7200" y="1433"/>
                    </a:lnTo>
                    <a:lnTo>
                      <a:pt x="7175" y="1550"/>
                    </a:lnTo>
                    <a:lnTo>
                      <a:pt x="7148" y="1668"/>
                    </a:lnTo>
                    <a:lnTo>
                      <a:pt x="7120" y="1784"/>
                    </a:lnTo>
                    <a:lnTo>
                      <a:pt x="7090" y="1900"/>
                    </a:lnTo>
                    <a:lnTo>
                      <a:pt x="7057" y="2015"/>
                    </a:lnTo>
                    <a:lnTo>
                      <a:pt x="7024" y="2131"/>
                    </a:lnTo>
                    <a:lnTo>
                      <a:pt x="6989" y="2245"/>
                    </a:lnTo>
                    <a:lnTo>
                      <a:pt x="6952" y="2360"/>
                    </a:lnTo>
                    <a:lnTo>
                      <a:pt x="6912" y="2473"/>
                    </a:lnTo>
                    <a:lnTo>
                      <a:pt x="6872" y="2585"/>
                    </a:lnTo>
                    <a:lnTo>
                      <a:pt x="6829" y="2698"/>
                    </a:lnTo>
                    <a:lnTo>
                      <a:pt x="6785" y="2810"/>
                    </a:lnTo>
                    <a:lnTo>
                      <a:pt x="6739" y="2921"/>
                    </a:lnTo>
                    <a:lnTo>
                      <a:pt x="6691" y="3031"/>
                    </a:lnTo>
                    <a:lnTo>
                      <a:pt x="6642" y="3141"/>
                    </a:lnTo>
                    <a:lnTo>
                      <a:pt x="6590" y="3250"/>
                    </a:lnTo>
                    <a:lnTo>
                      <a:pt x="6538" y="3358"/>
                    </a:lnTo>
                    <a:lnTo>
                      <a:pt x="6484" y="3465"/>
                    </a:lnTo>
                    <a:lnTo>
                      <a:pt x="6428" y="3572"/>
                    </a:lnTo>
                    <a:lnTo>
                      <a:pt x="6369" y="3678"/>
                    </a:lnTo>
                    <a:lnTo>
                      <a:pt x="0" y="0"/>
                    </a:lnTo>
                    <a:lnTo>
                      <a:pt x="7356" y="0"/>
                    </a:lnTo>
                    <a:close/>
                  </a:path>
                </a:pathLst>
              </a:custGeom>
              <a:solidFill>
                <a:srgbClr val="FF9999"/>
              </a:solidFill>
              <a:ln w="9525">
                <a:noFill/>
                <a:round/>
                <a:headEnd/>
                <a:tailEnd/>
              </a:ln>
            </p:spPr>
            <p:txBody>
              <a:bodyPr/>
              <a:lstStyle/>
              <a:p>
                <a:pPr defTabSz="914239"/>
                <a:endParaRPr lang="sv-SE" dirty="0">
                  <a:solidFill>
                    <a:srgbClr val="747474"/>
                  </a:solidFill>
                </a:endParaRPr>
              </a:p>
            </p:txBody>
          </p:sp>
          <p:sp>
            <p:nvSpPr>
              <p:cNvPr id="28" name="Freeform 17"/>
              <p:cNvSpPr>
                <a:spLocks/>
              </p:cNvSpPr>
              <p:nvPr/>
            </p:nvSpPr>
            <p:spPr bwMode="auto">
              <a:xfrm>
                <a:off x="2944" y="1530"/>
                <a:ext cx="1226" cy="613"/>
              </a:xfrm>
              <a:custGeom>
                <a:avLst/>
                <a:gdLst>
                  <a:gd name="T0" fmla="*/ 0 w 7356"/>
                  <a:gd name="T1" fmla="*/ 0 h 3679"/>
                  <a:gd name="T2" fmla="*/ 0 w 7356"/>
                  <a:gd name="T3" fmla="*/ 0 h 3679"/>
                  <a:gd name="T4" fmla="*/ 0 w 7356"/>
                  <a:gd name="T5" fmla="*/ 0 h 3679"/>
                  <a:gd name="T6" fmla="*/ 0 w 7356"/>
                  <a:gd name="T7" fmla="*/ 0 h 3679"/>
                  <a:gd name="T8" fmla="*/ 0 w 7356"/>
                  <a:gd name="T9" fmla="*/ 0 h 3679"/>
                  <a:gd name="T10" fmla="*/ 0 w 7356"/>
                  <a:gd name="T11" fmla="*/ 0 h 3679"/>
                  <a:gd name="T12" fmla="*/ 0 w 7356"/>
                  <a:gd name="T13" fmla="*/ 0 h 3679"/>
                  <a:gd name="T14" fmla="*/ 0 w 7356"/>
                  <a:gd name="T15" fmla="*/ 0 h 3679"/>
                  <a:gd name="T16" fmla="*/ 0 w 7356"/>
                  <a:gd name="T17" fmla="*/ 0 h 3679"/>
                  <a:gd name="T18" fmla="*/ 0 w 7356"/>
                  <a:gd name="T19" fmla="*/ 0 h 3679"/>
                  <a:gd name="T20" fmla="*/ 0 w 7356"/>
                  <a:gd name="T21" fmla="*/ 0 h 3679"/>
                  <a:gd name="T22" fmla="*/ 0 w 7356"/>
                  <a:gd name="T23" fmla="*/ 0 h 3679"/>
                  <a:gd name="T24" fmla="*/ 0 w 7356"/>
                  <a:gd name="T25" fmla="*/ 0 h 3679"/>
                  <a:gd name="T26" fmla="*/ 0 w 7356"/>
                  <a:gd name="T27" fmla="*/ 0 h 3679"/>
                  <a:gd name="T28" fmla="*/ 0 w 7356"/>
                  <a:gd name="T29" fmla="*/ 0 h 3679"/>
                  <a:gd name="T30" fmla="*/ 0 w 7356"/>
                  <a:gd name="T31" fmla="*/ 0 h 3679"/>
                  <a:gd name="T32" fmla="*/ 0 w 7356"/>
                  <a:gd name="T33" fmla="*/ 0 h 3679"/>
                  <a:gd name="T34" fmla="*/ 0 w 7356"/>
                  <a:gd name="T35" fmla="*/ 0 h 3679"/>
                  <a:gd name="T36" fmla="*/ 0 w 7356"/>
                  <a:gd name="T37" fmla="*/ 0 h 3679"/>
                  <a:gd name="T38" fmla="*/ 0 w 7356"/>
                  <a:gd name="T39" fmla="*/ 0 h 3679"/>
                  <a:gd name="T40" fmla="*/ 0 w 7356"/>
                  <a:gd name="T41" fmla="*/ 0 h 3679"/>
                  <a:gd name="T42" fmla="*/ 0 w 7356"/>
                  <a:gd name="T43" fmla="*/ 0 h 3679"/>
                  <a:gd name="T44" fmla="*/ 0 w 7356"/>
                  <a:gd name="T45" fmla="*/ 0 h 3679"/>
                  <a:gd name="T46" fmla="*/ 0 w 7356"/>
                  <a:gd name="T47" fmla="*/ 0 h 3679"/>
                  <a:gd name="T48" fmla="*/ 0 w 7356"/>
                  <a:gd name="T49" fmla="*/ 0 h 3679"/>
                  <a:gd name="T50" fmla="*/ 0 w 7356"/>
                  <a:gd name="T51" fmla="*/ 0 h 3679"/>
                  <a:gd name="T52" fmla="*/ 0 w 7356"/>
                  <a:gd name="T53" fmla="*/ 0 h 3679"/>
                  <a:gd name="T54" fmla="*/ 0 w 7356"/>
                  <a:gd name="T55" fmla="*/ 0 h 3679"/>
                  <a:gd name="T56" fmla="*/ 0 w 7356"/>
                  <a:gd name="T57" fmla="*/ 0 h 3679"/>
                  <a:gd name="T58" fmla="*/ 0 w 7356"/>
                  <a:gd name="T59" fmla="*/ 0 h 3679"/>
                  <a:gd name="T60" fmla="*/ 0 w 7356"/>
                  <a:gd name="T61" fmla="*/ 0 h 3679"/>
                  <a:gd name="T62" fmla="*/ 0 w 7356"/>
                  <a:gd name="T63" fmla="*/ 0 h 3679"/>
                  <a:gd name="T64" fmla="*/ 0 w 7356"/>
                  <a:gd name="T65" fmla="*/ 0 h 3679"/>
                  <a:gd name="T66" fmla="*/ 0 w 7356"/>
                  <a:gd name="T67" fmla="*/ 0 h 3679"/>
                  <a:gd name="T68" fmla="*/ 0 w 7356"/>
                  <a:gd name="T69" fmla="*/ 0 h 36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356"/>
                  <a:gd name="T106" fmla="*/ 0 h 3679"/>
                  <a:gd name="T107" fmla="*/ 7356 w 7356"/>
                  <a:gd name="T108" fmla="*/ 3679 h 36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356" h="3679">
                    <a:moveTo>
                      <a:pt x="6373" y="0"/>
                    </a:moveTo>
                    <a:lnTo>
                      <a:pt x="6433" y="109"/>
                    </a:lnTo>
                    <a:lnTo>
                      <a:pt x="6491" y="219"/>
                    </a:lnTo>
                    <a:lnTo>
                      <a:pt x="6547" y="330"/>
                    </a:lnTo>
                    <a:lnTo>
                      <a:pt x="6602" y="441"/>
                    </a:lnTo>
                    <a:lnTo>
                      <a:pt x="6653" y="552"/>
                    </a:lnTo>
                    <a:lnTo>
                      <a:pt x="6704" y="664"/>
                    </a:lnTo>
                    <a:lnTo>
                      <a:pt x="6753" y="776"/>
                    </a:lnTo>
                    <a:lnTo>
                      <a:pt x="6799" y="889"/>
                    </a:lnTo>
                    <a:lnTo>
                      <a:pt x="6844" y="1003"/>
                    </a:lnTo>
                    <a:lnTo>
                      <a:pt x="6887" y="1116"/>
                    </a:lnTo>
                    <a:lnTo>
                      <a:pt x="6927" y="1231"/>
                    </a:lnTo>
                    <a:lnTo>
                      <a:pt x="6966" y="1345"/>
                    </a:lnTo>
                    <a:lnTo>
                      <a:pt x="7003" y="1459"/>
                    </a:lnTo>
                    <a:lnTo>
                      <a:pt x="7038" y="1575"/>
                    </a:lnTo>
                    <a:lnTo>
                      <a:pt x="7072" y="1691"/>
                    </a:lnTo>
                    <a:lnTo>
                      <a:pt x="7103" y="1806"/>
                    </a:lnTo>
                    <a:lnTo>
                      <a:pt x="7132" y="1922"/>
                    </a:lnTo>
                    <a:lnTo>
                      <a:pt x="7160" y="2038"/>
                    </a:lnTo>
                    <a:lnTo>
                      <a:pt x="7186" y="2154"/>
                    </a:lnTo>
                    <a:lnTo>
                      <a:pt x="7210" y="2271"/>
                    </a:lnTo>
                    <a:lnTo>
                      <a:pt x="7232" y="2388"/>
                    </a:lnTo>
                    <a:lnTo>
                      <a:pt x="7252" y="2505"/>
                    </a:lnTo>
                    <a:lnTo>
                      <a:pt x="7272" y="2622"/>
                    </a:lnTo>
                    <a:lnTo>
                      <a:pt x="7287" y="2740"/>
                    </a:lnTo>
                    <a:lnTo>
                      <a:pt x="7303" y="2856"/>
                    </a:lnTo>
                    <a:lnTo>
                      <a:pt x="7315" y="2974"/>
                    </a:lnTo>
                    <a:lnTo>
                      <a:pt x="7327" y="3092"/>
                    </a:lnTo>
                    <a:lnTo>
                      <a:pt x="7335" y="3209"/>
                    </a:lnTo>
                    <a:lnTo>
                      <a:pt x="7343" y="3326"/>
                    </a:lnTo>
                    <a:lnTo>
                      <a:pt x="7349" y="3444"/>
                    </a:lnTo>
                    <a:lnTo>
                      <a:pt x="7353" y="3561"/>
                    </a:lnTo>
                    <a:lnTo>
                      <a:pt x="7356" y="3679"/>
                    </a:lnTo>
                    <a:lnTo>
                      <a:pt x="0" y="3679"/>
                    </a:lnTo>
                    <a:lnTo>
                      <a:pt x="6373" y="0"/>
                    </a:lnTo>
                    <a:close/>
                  </a:path>
                </a:pathLst>
              </a:custGeom>
              <a:solidFill>
                <a:srgbClr val="FF99CC"/>
              </a:solidFill>
              <a:ln w="9525">
                <a:noFill/>
                <a:round/>
                <a:headEnd/>
                <a:tailEnd/>
              </a:ln>
            </p:spPr>
            <p:txBody>
              <a:bodyPr/>
              <a:lstStyle/>
              <a:p>
                <a:pPr defTabSz="914239"/>
                <a:endParaRPr lang="sv-SE" dirty="0">
                  <a:solidFill>
                    <a:srgbClr val="747474"/>
                  </a:solidFill>
                </a:endParaRPr>
              </a:p>
            </p:txBody>
          </p:sp>
          <p:sp>
            <p:nvSpPr>
              <p:cNvPr id="29" name="Freeform 18"/>
              <p:cNvSpPr>
                <a:spLocks/>
              </p:cNvSpPr>
              <p:nvPr/>
            </p:nvSpPr>
            <p:spPr bwMode="auto">
              <a:xfrm>
                <a:off x="2927" y="1051"/>
                <a:ext cx="1062" cy="1062"/>
              </a:xfrm>
              <a:custGeom>
                <a:avLst/>
                <a:gdLst>
                  <a:gd name="T0" fmla="*/ 0 w 6373"/>
                  <a:gd name="T1" fmla="*/ 0 h 6370"/>
                  <a:gd name="T2" fmla="*/ 0 w 6373"/>
                  <a:gd name="T3" fmla="*/ 0 h 6370"/>
                  <a:gd name="T4" fmla="*/ 0 w 6373"/>
                  <a:gd name="T5" fmla="*/ 0 h 6370"/>
                  <a:gd name="T6" fmla="*/ 0 w 6373"/>
                  <a:gd name="T7" fmla="*/ 0 h 6370"/>
                  <a:gd name="T8" fmla="*/ 0 w 6373"/>
                  <a:gd name="T9" fmla="*/ 0 h 6370"/>
                  <a:gd name="T10" fmla="*/ 0 w 6373"/>
                  <a:gd name="T11" fmla="*/ 0 h 6370"/>
                  <a:gd name="T12" fmla="*/ 0 w 6373"/>
                  <a:gd name="T13" fmla="*/ 0 h 6370"/>
                  <a:gd name="T14" fmla="*/ 0 w 6373"/>
                  <a:gd name="T15" fmla="*/ 0 h 6370"/>
                  <a:gd name="T16" fmla="*/ 0 w 6373"/>
                  <a:gd name="T17" fmla="*/ 0 h 6370"/>
                  <a:gd name="T18" fmla="*/ 0 w 6373"/>
                  <a:gd name="T19" fmla="*/ 0 h 6370"/>
                  <a:gd name="T20" fmla="*/ 0 w 6373"/>
                  <a:gd name="T21" fmla="*/ 0 h 6370"/>
                  <a:gd name="T22" fmla="*/ 0 w 6373"/>
                  <a:gd name="T23" fmla="*/ 0 h 6370"/>
                  <a:gd name="T24" fmla="*/ 0 w 6373"/>
                  <a:gd name="T25" fmla="*/ 0 h 6370"/>
                  <a:gd name="T26" fmla="*/ 0 w 6373"/>
                  <a:gd name="T27" fmla="*/ 0 h 6370"/>
                  <a:gd name="T28" fmla="*/ 0 w 6373"/>
                  <a:gd name="T29" fmla="*/ 0 h 6370"/>
                  <a:gd name="T30" fmla="*/ 0 w 6373"/>
                  <a:gd name="T31" fmla="*/ 0 h 6370"/>
                  <a:gd name="T32" fmla="*/ 0 w 6373"/>
                  <a:gd name="T33" fmla="*/ 0 h 6370"/>
                  <a:gd name="T34" fmla="*/ 0 w 6373"/>
                  <a:gd name="T35" fmla="*/ 0 h 6370"/>
                  <a:gd name="T36" fmla="*/ 0 w 6373"/>
                  <a:gd name="T37" fmla="*/ 0 h 6370"/>
                  <a:gd name="T38" fmla="*/ 0 w 6373"/>
                  <a:gd name="T39" fmla="*/ 0 h 6370"/>
                  <a:gd name="T40" fmla="*/ 0 w 6373"/>
                  <a:gd name="T41" fmla="*/ 0 h 6370"/>
                  <a:gd name="T42" fmla="*/ 0 w 6373"/>
                  <a:gd name="T43" fmla="*/ 0 h 6370"/>
                  <a:gd name="T44" fmla="*/ 0 w 6373"/>
                  <a:gd name="T45" fmla="*/ 0 h 6370"/>
                  <a:gd name="T46" fmla="*/ 0 w 6373"/>
                  <a:gd name="T47" fmla="*/ 0 h 6370"/>
                  <a:gd name="T48" fmla="*/ 0 w 6373"/>
                  <a:gd name="T49" fmla="*/ 0 h 6370"/>
                  <a:gd name="T50" fmla="*/ 0 w 6373"/>
                  <a:gd name="T51" fmla="*/ 0 h 6370"/>
                  <a:gd name="T52" fmla="*/ 0 w 6373"/>
                  <a:gd name="T53" fmla="*/ 0 h 6370"/>
                  <a:gd name="T54" fmla="*/ 0 w 6373"/>
                  <a:gd name="T55" fmla="*/ 0 h 6370"/>
                  <a:gd name="T56" fmla="*/ 0 w 6373"/>
                  <a:gd name="T57" fmla="*/ 0 h 6370"/>
                  <a:gd name="T58" fmla="*/ 0 w 6373"/>
                  <a:gd name="T59" fmla="*/ 0 h 6370"/>
                  <a:gd name="T60" fmla="*/ 0 w 6373"/>
                  <a:gd name="T61" fmla="*/ 0 h 6370"/>
                  <a:gd name="T62" fmla="*/ 0 w 6373"/>
                  <a:gd name="T63" fmla="*/ 0 h 6370"/>
                  <a:gd name="T64" fmla="*/ 0 w 6373"/>
                  <a:gd name="T65" fmla="*/ 0 h 6370"/>
                  <a:gd name="T66" fmla="*/ 0 w 6373"/>
                  <a:gd name="T67" fmla="*/ 0 h 6370"/>
                  <a:gd name="T68" fmla="*/ 0 w 6373"/>
                  <a:gd name="T69" fmla="*/ 0 h 63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73"/>
                  <a:gd name="T106" fmla="*/ 0 h 6370"/>
                  <a:gd name="T107" fmla="*/ 6373 w 6373"/>
                  <a:gd name="T108" fmla="*/ 6370 h 63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73" h="6370">
                    <a:moveTo>
                      <a:pt x="3678" y="0"/>
                    </a:moveTo>
                    <a:lnTo>
                      <a:pt x="3779" y="60"/>
                    </a:lnTo>
                    <a:lnTo>
                      <a:pt x="3878" y="123"/>
                    </a:lnTo>
                    <a:lnTo>
                      <a:pt x="3977" y="187"/>
                    </a:lnTo>
                    <a:lnTo>
                      <a:pt x="4075" y="252"/>
                    </a:lnTo>
                    <a:lnTo>
                      <a:pt x="4172" y="318"/>
                    </a:lnTo>
                    <a:lnTo>
                      <a:pt x="4268" y="387"/>
                    </a:lnTo>
                    <a:lnTo>
                      <a:pt x="4363" y="457"/>
                    </a:lnTo>
                    <a:lnTo>
                      <a:pt x="4457" y="528"/>
                    </a:lnTo>
                    <a:lnTo>
                      <a:pt x="4550" y="601"/>
                    </a:lnTo>
                    <a:lnTo>
                      <a:pt x="4642" y="676"/>
                    </a:lnTo>
                    <a:lnTo>
                      <a:pt x="4734" y="753"/>
                    </a:lnTo>
                    <a:lnTo>
                      <a:pt x="4824" y="830"/>
                    </a:lnTo>
                    <a:lnTo>
                      <a:pt x="4913" y="908"/>
                    </a:lnTo>
                    <a:lnTo>
                      <a:pt x="5001" y="989"/>
                    </a:lnTo>
                    <a:lnTo>
                      <a:pt x="5088" y="1071"/>
                    </a:lnTo>
                    <a:lnTo>
                      <a:pt x="5173" y="1155"/>
                    </a:lnTo>
                    <a:lnTo>
                      <a:pt x="5258" y="1241"/>
                    </a:lnTo>
                    <a:lnTo>
                      <a:pt x="5341" y="1327"/>
                    </a:lnTo>
                    <a:lnTo>
                      <a:pt x="5423" y="1415"/>
                    </a:lnTo>
                    <a:lnTo>
                      <a:pt x="5504" y="1504"/>
                    </a:lnTo>
                    <a:lnTo>
                      <a:pt x="5584" y="1595"/>
                    </a:lnTo>
                    <a:lnTo>
                      <a:pt x="5662" y="1687"/>
                    </a:lnTo>
                    <a:lnTo>
                      <a:pt x="5740" y="1781"/>
                    </a:lnTo>
                    <a:lnTo>
                      <a:pt x="5815" y="1877"/>
                    </a:lnTo>
                    <a:lnTo>
                      <a:pt x="5890" y="1973"/>
                    </a:lnTo>
                    <a:lnTo>
                      <a:pt x="5963" y="2072"/>
                    </a:lnTo>
                    <a:lnTo>
                      <a:pt x="6035" y="2172"/>
                    </a:lnTo>
                    <a:lnTo>
                      <a:pt x="6106" y="2273"/>
                    </a:lnTo>
                    <a:lnTo>
                      <a:pt x="6174" y="2375"/>
                    </a:lnTo>
                    <a:lnTo>
                      <a:pt x="6241" y="2479"/>
                    </a:lnTo>
                    <a:lnTo>
                      <a:pt x="6308" y="2584"/>
                    </a:lnTo>
                    <a:lnTo>
                      <a:pt x="6373" y="2690"/>
                    </a:lnTo>
                    <a:lnTo>
                      <a:pt x="0" y="6370"/>
                    </a:lnTo>
                    <a:lnTo>
                      <a:pt x="3678" y="0"/>
                    </a:lnTo>
                    <a:close/>
                  </a:path>
                </a:pathLst>
              </a:custGeom>
              <a:solidFill>
                <a:srgbClr val="FF99FF"/>
              </a:solidFill>
              <a:ln w="9525">
                <a:noFill/>
                <a:round/>
                <a:headEnd/>
                <a:tailEnd/>
              </a:ln>
            </p:spPr>
            <p:txBody>
              <a:bodyPr/>
              <a:lstStyle/>
              <a:p>
                <a:pPr defTabSz="914239"/>
                <a:endParaRPr lang="sv-SE" dirty="0">
                  <a:solidFill>
                    <a:srgbClr val="747474"/>
                  </a:solidFill>
                </a:endParaRPr>
              </a:p>
            </p:txBody>
          </p:sp>
          <p:sp>
            <p:nvSpPr>
              <p:cNvPr id="30" name="Freeform 19"/>
              <p:cNvSpPr>
                <a:spLocks/>
              </p:cNvSpPr>
              <p:nvPr/>
            </p:nvSpPr>
            <p:spPr bwMode="auto">
              <a:xfrm>
                <a:off x="2897" y="870"/>
                <a:ext cx="613" cy="1226"/>
              </a:xfrm>
              <a:custGeom>
                <a:avLst/>
                <a:gdLst>
                  <a:gd name="T0" fmla="*/ 0 w 3678"/>
                  <a:gd name="T1" fmla="*/ 0 h 7356"/>
                  <a:gd name="T2" fmla="*/ 0 w 3678"/>
                  <a:gd name="T3" fmla="*/ 0 h 7356"/>
                  <a:gd name="T4" fmla="*/ 0 w 3678"/>
                  <a:gd name="T5" fmla="*/ 0 h 7356"/>
                  <a:gd name="T6" fmla="*/ 0 w 3678"/>
                  <a:gd name="T7" fmla="*/ 0 h 7356"/>
                  <a:gd name="T8" fmla="*/ 0 w 3678"/>
                  <a:gd name="T9" fmla="*/ 0 h 7356"/>
                  <a:gd name="T10" fmla="*/ 0 w 3678"/>
                  <a:gd name="T11" fmla="*/ 0 h 7356"/>
                  <a:gd name="T12" fmla="*/ 0 w 3678"/>
                  <a:gd name="T13" fmla="*/ 0 h 7356"/>
                  <a:gd name="T14" fmla="*/ 0 w 3678"/>
                  <a:gd name="T15" fmla="*/ 0 h 7356"/>
                  <a:gd name="T16" fmla="*/ 0 w 3678"/>
                  <a:gd name="T17" fmla="*/ 0 h 7356"/>
                  <a:gd name="T18" fmla="*/ 0 w 3678"/>
                  <a:gd name="T19" fmla="*/ 0 h 7356"/>
                  <a:gd name="T20" fmla="*/ 0 w 3678"/>
                  <a:gd name="T21" fmla="*/ 0 h 7356"/>
                  <a:gd name="T22" fmla="*/ 0 w 3678"/>
                  <a:gd name="T23" fmla="*/ 0 h 7356"/>
                  <a:gd name="T24" fmla="*/ 0 w 3678"/>
                  <a:gd name="T25" fmla="*/ 0 h 7356"/>
                  <a:gd name="T26" fmla="*/ 0 w 3678"/>
                  <a:gd name="T27" fmla="*/ 0 h 7356"/>
                  <a:gd name="T28" fmla="*/ 0 w 3678"/>
                  <a:gd name="T29" fmla="*/ 0 h 7356"/>
                  <a:gd name="T30" fmla="*/ 0 w 3678"/>
                  <a:gd name="T31" fmla="*/ 0 h 7356"/>
                  <a:gd name="T32" fmla="*/ 0 w 3678"/>
                  <a:gd name="T33" fmla="*/ 0 h 7356"/>
                  <a:gd name="T34" fmla="*/ 0 w 3678"/>
                  <a:gd name="T35" fmla="*/ 0 h 7356"/>
                  <a:gd name="T36" fmla="*/ 0 w 3678"/>
                  <a:gd name="T37" fmla="*/ 0 h 7356"/>
                  <a:gd name="T38" fmla="*/ 0 w 3678"/>
                  <a:gd name="T39" fmla="*/ 0 h 7356"/>
                  <a:gd name="T40" fmla="*/ 0 w 3678"/>
                  <a:gd name="T41" fmla="*/ 0 h 7356"/>
                  <a:gd name="T42" fmla="*/ 0 w 3678"/>
                  <a:gd name="T43" fmla="*/ 0 h 7356"/>
                  <a:gd name="T44" fmla="*/ 0 w 3678"/>
                  <a:gd name="T45" fmla="*/ 0 h 7356"/>
                  <a:gd name="T46" fmla="*/ 0 w 3678"/>
                  <a:gd name="T47" fmla="*/ 0 h 7356"/>
                  <a:gd name="T48" fmla="*/ 0 w 3678"/>
                  <a:gd name="T49" fmla="*/ 0 h 7356"/>
                  <a:gd name="T50" fmla="*/ 0 w 3678"/>
                  <a:gd name="T51" fmla="*/ 0 h 7356"/>
                  <a:gd name="T52" fmla="*/ 0 w 3678"/>
                  <a:gd name="T53" fmla="*/ 0 h 7356"/>
                  <a:gd name="T54" fmla="*/ 0 w 3678"/>
                  <a:gd name="T55" fmla="*/ 0 h 7356"/>
                  <a:gd name="T56" fmla="*/ 0 w 3678"/>
                  <a:gd name="T57" fmla="*/ 0 h 7356"/>
                  <a:gd name="T58" fmla="*/ 0 w 3678"/>
                  <a:gd name="T59" fmla="*/ 0 h 7356"/>
                  <a:gd name="T60" fmla="*/ 0 w 3678"/>
                  <a:gd name="T61" fmla="*/ 0 h 7356"/>
                  <a:gd name="T62" fmla="*/ 0 w 3678"/>
                  <a:gd name="T63" fmla="*/ 0 h 7356"/>
                  <a:gd name="T64" fmla="*/ 0 w 3678"/>
                  <a:gd name="T65" fmla="*/ 0 h 7356"/>
                  <a:gd name="T66" fmla="*/ 0 w 3678"/>
                  <a:gd name="T67" fmla="*/ 0 h 7356"/>
                  <a:gd name="T68" fmla="*/ 0 w 3678"/>
                  <a:gd name="T69" fmla="*/ 0 h 73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78"/>
                  <a:gd name="T106" fmla="*/ 0 h 7356"/>
                  <a:gd name="T107" fmla="*/ 3678 w 3678"/>
                  <a:gd name="T108" fmla="*/ 7356 h 73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78" h="7356">
                    <a:moveTo>
                      <a:pt x="0" y="0"/>
                    </a:moveTo>
                    <a:lnTo>
                      <a:pt x="120" y="4"/>
                    </a:lnTo>
                    <a:lnTo>
                      <a:pt x="241" y="8"/>
                    </a:lnTo>
                    <a:lnTo>
                      <a:pt x="362" y="15"/>
                    </a:lnTo>
                    <a:lnTo>
                      <a:pt x="482" y="23"/>
                    </a:lnTo>
                    <a:lnTo>
                      <a:pt x="602" y="34"/>
                    </a:lnTo>
                    <a:lnTo>
                      <a:pt x="721" y="45"/>
                    </a:lnTo>
                    <a:lnTo>
                      <a:pt x="841" y="60"/>
                    </a:lnTo>
                    <a:lnTo>
                      <a:pt x="960" y="75"/>
                    </a:lnTo>
                    <a:lnTo>
                      <a:pt x="1078" y="92"/>
                    </a:lnTo>
                    <a:lnTo>
                      <a:pt x="1196" y="113"/>
                    </a:lnTo>
                    <a:lnTo>
                      <a:pt x="1315" y="134"/>
                    </a:lnTo>
                    <a:lnTo>
                      <a:pt x="1433" y="156"/>
                    </a:lnTo>
                    <a:lnTo>
                      <a:pt x="1550" y="181"/>
                    </a:lnTo>
                    <a:lnTo>
                      <a:pt x="1668" y="208"/>
                    </a:lnTo>
                    <a:lnTo>
                      <a:pt x="1784" y="236"/>
                    </a:lnTo>
                    <a:lnTo>
                      <a:pt x="1900" y="266"/>
                    </a:lnTo>
                    <a:lnTo>
                      <a:pt x="2015" y="299"/>
                    </a:lnTo>
                    <a:lnTo>
                      <a:pt x="2131" y="332"/>
                    </a:lnTo>
                    <a:lnTo>
                      <a:pt x="2245" y="367"/>
                    </a:lnTo>
                    <a:lnTo>
                      <a:pt x="2360" y="404"/>
                    </a:lnTo>
                    <a:lnTo>
                      <a:pt x="2473" y="444"/>
                    </a:lnTo>
                    <a:lnTo>
                      <a:pt x="2585" y="484"/>
                    </a:lnTo>
                    <a:lnTo>
                      <a:pt x="2698" y="527"/>
                    </a:lnTo>
                    <a:lnTo>
                      <a:pt x="2810" y="571"/>
                    </a:lnTo>
                    <a:lnTo>
                      <a:pt x="2921" y="617"/>
                    </a:lnTo>
                    <a:lnTo>
                      <a:pt x="3031" y="665"/>
                    </a:lnTo>
                    <a:lnTo>
                      <a:pt x="3141" y="714"/>
                    </a:lnTo>
                    <a:lnTo>
                      <a:pt x="3250" y="766"/>
                    </a:lnTo>
                    <a:lnTo>
                      <a:pt x="3357" y="818"/>
                    </a:lnTo>
                    <a:lnTo>
                      <a:pt x="3465" y="872"/>
                    </a:lnTo>
                    <a:lnTo>
                      <a:pt x="3572" y="928"/>
                    </a:lnTo>
                    <a:lnTo>
                      <a:pt x="3678" y="987"/>
                    </a:lnTo>
                    <a:lnTo>
                      <a:pt x="0" y="7356"/>
                    </a:lnTo>
                    <a:lnTo>
                      <a:pt x="0" y="0"/>
                    </a:lnTo>
                    <a:close/>
                  </a:path>
                </a:pathLst>
              </a:custGeom>
              <a:solidFill>
                <a:srgbClr val="CC99FF"/>
              </a:solidFill>
              <a:ln w="9525">
                <a:noFill/>
                <a:round/>
                <a:headEnd/>
                <a:tailEnd/>
              </a:ln>
            </p:spPr>
            <p:txBody>
              <a:bodyPr/>
              <a:lstStyle/>
              <a:p>
                <a:pPr defTabSz="914239"/>
                <a:endParaRPr lang="sv-SE" dirty="0">
                  <a:solidFill>
                    <a:srgbClr val="747474"/>
                  </a:solidFill>
                </a:endParaRPr>
              </a:p>
            </p:txBody>
          </p:sp>
          <p:sp>
            <p:nvSpPr>
              <p:cNvPr id="31" name="Freeform 20"/>
              <p:cNvSpPr>
                <a:spLocks/>
              </p:cNvSpPr>
              <p:nvPr/>
            </p:nvSpPr>
            <p:spPr bwMode="auto">
              <a:xfrm>
                <a:off x="2250" y="870"/>
                <a:ext cx="613" cy="1226"/>
              </a:xfrm>
              <a:custGeom>
                <a:avLst/>
                <a:gdLst>
                  <a:gd name="T0" fmla="*/ 0 w 3679"/>
                  <a:gd name="T1" fmla="*/ 0 h 7356"/>
                  <a:gd name="T2" fmla="*/ 0 w 3679"/>
                  <a:gd name="T3" fmla="*/ 0 h 7356"/>
                  <a:gd name="T4" fmla="*/ 0 w 3679"/>
                  <a:gd name="T5" fmla="*/ 0 h 7356"/>
                  <a:gd name="T6" fmla="*/ 0 w 3679"/>
                  <a:gd name="T7" fmla="*/ 0 h 7356"/>
                  <a:gd name="T8" fmla="*/ 0 w 3679"/>
                  <a:gd name="T9" fmla="*/ 0 h 7356"/>
                  <a:gd name="T10" fmla="*/ 0 w 3679"/>
                  <a:gd name="T11" fmla="*/ 0 h 7356"/>
                  <a:gd name="T12" fmla="*/ 0 w 3679"/>
                  <a:gd name="T13" fmla="*/ 0 h 7356"/>
                  <a:gd name="T14" fmla="*/ 0 w 3679"/>
                  <a:gd name="T15" fmla="*/ 0 h 7356"/>
                  <a:gd name="T16" fmla="*/ 0 w 3679"/>
                  <a:gd name="T17" fmla="*/ 0 h 7356"/>
                  <a:gd name="T18" fmla="*/ 0 w 3679"/>
                  <a:gd name="T19" fmla="*/ 0 h 7356"/>
                  <a:gd name="T20" fmla="*/ 0 w 3679"/>
                  <a:gd name="T21" fmla="*/ 0 h 7356"/>
                  <a:gd name="T22" fmla="*/ 0 w 3679"/>
                  <a:gd name="T23" fmla="*/ 0 h 7356"/>
                  <a:gd name="T24" fmla="*/ 0 w 3679"/>
                  <a:gd name="T25" fmla="*/ 0 h 7356"/>
                  <a:gd name="T26" fmla="*/ 0 w 3679"/>
                  <a:gd name="T27" fmla="*/ 0 h 7356"/>
                  <a:gd name="T28" fmla="*/ 0 w 3679"/>
                  <a:gd name="T29" fmla="*/ 0 h 7356"/>
                  <a:gd name="T30" fmla="*/ 0 w 3679"/>
                  <a:gd name="T31" fmla="*/ 0 h 7356"/>
                  <a:gd name="T32" fmla="*/ 0 w 3679"/>
                  <a:gd name="T33" fmla="*/ 0 h 7356"/>
                  <a:gd name="T34" fmla="*/ 0 w 3679"/>
                  <a:gd name="T35" fmla="*/ 0 h 7356"/>
                  <a:gd name="T36" fmla="*/ 0 w 3679"/>
                  <a:gd name="T37" fmla="*/ 0 h 7356"/>
                  <a:gd name="T38" fmla="*/ 0 w 3679"/>
                  <a:gd name="T39" fmla="*/ 0 h 7356"/>
                  <a:gd name="T40" fmla="*/ 0 w 3679"/>
                  <a:gd name="T41" fmla="*/ 0 h 7356"/>
                  <a:gd name="T42" fmla="*/ 0 w 3679"/>
                  <a:gd name="T43" fmla="*/ 0 h 7356"/>
                  <a:gd name="T44" fmla="*/ 0 w 3679"/>
                  <a:gd name="T45" fmla="*/ 0 h 7356"/>
                  <a:gd name="T46" fmla="*/ 0 w 3679"/>
                  <a:gd name="T47" fmla="*/ 0 h 7356"/>
                  <a:gd name="T48" fmla="*/ 0 w 3679"/>
                  <a:gd name="T49" fmla="*/ 0 h 7356"/>
                  <a:gd name="T50" fmla="*/ 0 w 3679"/>
                  <a:gd name="T51" fmla="*/ 0 h 7356"/>
                  <a:gd name="T52" fmla="*/ 0 w 3679"/>
                  <a:gd name="T53" fmla="*/ 0 h 7356"/>
                  <a:gd name="T54" fmla="*/ 0 w 3679"/>
                  <a:gd name="T55" fmla="*/ 0 h 7356"/>
                  <a:gd name="T56" fmla="*/ 0 w 3679"/>
                  <a:gd name="T57" fmla="*/ 0 h 7356"/>
                  <a:gd name="T58" fmla="*/ 0 w 3679"/>
                  <a:gd name="T59" fmla="*/ 0 h 7356"/>
                  <a:gd name="T60" fmla="*/ 0 w 3679"/>
                  <a:gd name="T61" fmla="*/ 0 h 7356"/>
                  <a:gd name="T62" fmla="*/ 0 w 3679"/>
                  <a:gd name="T63" fmla="*/ 0 h 7356"/>
                  <a:gd name="T64" fmla="*/ 0 w 3679"/>
                  <a:gd name="T65" fmla="*/ 0 h 7356"/>
                  <a:gd name="T66" fmla="*/ 0 w 3679"/>
                  <a:gd name="T67" fmla="*/ 0 h 7356"/>
                  <a:gd name="T68" fmla="*/ 0 w 3679"/>
                  <a:gd name="T69" fmla="*/ 0 h 73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79"/>
                  <a:gd name="T106" fmla="*/ 0 h 7356"/>
                  <a:gd name="T107" fmla="*/ 3679 w 3679"/>
                  <a:gd name="T108" fmla="*/ 7356 h 73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79" h="7356">
                    <a:moveTo>
                      <a:pt x="0" y="983"/>
                    </a:moveTo>
                    <a:lnTo>
                      <a:pt x="109" y="923"/>
                    </a:lnTo>
                    <a:lnTo>
                      <a:pt x="219" y="865"/>
                    </a:lnTo>
                    <a:lnTo>
                      <a:pt x="330" y="809"/>
                    </a:lnTo>
                    <a:lnTo>
                      <a:pt x="441" y="754"/>
                    </a:lnTo>
                    <a:lnTo>
                      <a:pt x="552" y="703"/>
                    </a:lnTo>
                    <a:lnTo>
                      <a:pt x="664" y="652"/>
                    </a:lnTo>
                    <a:lnTo>
                      <a:pt x="776" y="603"/>
                    </a:lnTo>
                    <a:lnTo>
                      <a:pt x="889" y="557"/>
                    </a:lnTo>
                    <a:lnTo>
                      <a:pt x="1003" y="512"/>
                    </a:lnTo>
                    <a:lnTo>
                      <a:pt x="1116" y="469"/>
                    </a:lnTo>
                    <a:lnTo>
                      <a:pt x="1231" y="429"/>
                    </a:lnTo>
                    <a:lnTo>
                      <a:pt x="1345" y="390"/>
                    </a:lnTo>
                    <a:lnTo>
                      <a:pt x="1459" y="353"/>
                    </a:lnTo>
                    <a:lnTo>
                      <a:pt x="1575" y="318"/>
                    </a:lnTo>
                    <a:lnTo>
                      <a:pt x="1691" y="284"/>
                    </a:lnTo>
                    <a:lnTo>
                      <a:pt x="1806" y="253"/>
                    </a:lnTo>
                    <a:lnTo>
                      <a:pt x="1922" y="224"/>
                    </a:lnTo>
                    <a:lnTo>
                      <a:pt x="2038" y="196"/>
                    </a:lnTo>
                    <a:lnTo>
                      <a:pt x="2154" y="170"/>
                    </a:lnTo>
                    <a:lnTo>
                      <a:pt x="2271" y="146"/>
                    </a:lnTo>
                    <a:lnTo>
                      <a:pt x="2387" y="124"/>
                    </a:lnTo>
                    <a:lnTo>
                      <a:pt x="2505" y="104"/>
                    </a:lnTo>
                    <a:lnTo>
                      <a:pt x="2622" y="84"/>
                    </a:lnTo>
                    <a:lnTo>
                      <a:pt x="2740" y="69"/>
                    </a:lnTo>
                    <a:lnTo>
                      <a:pt x="2856" y="53"/>
                    </a:lnTo>
                    <a:lnTo>
                      <a:pt x="2974" y="41"/>
                    </a:lnTo>
                    <a:lnTo>
                      <a:pt x="3091" y="29"/>
                    </a:lnTo>
                    <a:lnTo>
                      <a:pt x="3209" y="21"/>
                    </a:lnTo>
                    <a:lnTo>
                      <a:pt x="3326" y="13"/>
                    </a:lnTo>
                    <a:lnTo>
                      <a:pt x="3444" y="7"/>
                    </a:lnTo>
                    <a:lnTo>
                      <a:pt x="3561" y="3"/>
                    </a:lnTo>
                    <a:lnTo>
                      <a:pt x="3679" y="0"/>
                    </a:lnTo>
                    <a:lnTo>
                      <a:pt x="3679" y="7356"/>
                    </a:lnTo>
                    <a:lnTo>
                      <a:pt x="0" y="983"/>
                    </a:lnTo>
                    <a:close/>
                  </a:path>
                </a:pathLst>
              </a:custGeom>
              <a:solidFill>
                <a:srgbClr val="9999FF"/>
              </a:solidFill>
              <a:ln w="9525">
                <a:noFill/>
                <a:round/>
                <a:headEnd/>
                <a:tailEnd/>
              </a:ln>
            </p:spPr>
            <p:txBody>
              <a:bodyPr/>
              <a:lstStyle/>
              <a:p>
                <a:pPr defTabSz="914239"/>
                <a:endParaRPr lang="sv-SE" dirty="0">
                  <a:solidFill>
                    <a:srgbClr val="747474"/>
                  </a:solidFill>
                </a:endParaRPr>
              </a:p>
            </p:txBody>
          </p:sp>
          <p:sp>
            <p:nvSpPr>
              <p:cNvPr id="32" name="Freeform 21"/>
              <p:cNvSpPr>
                <a:spLocks noEditPoints="1"/>
              </p:cNvSpPr>
              <p:nvPr/>
            </p:nvSpPr>
            <p:spPr bwMode="auto">
              <a:xfrm>
                <a:off x="1384" y="664"/>
                <a:ext cx="2992" cy="2992"/>
              </a:xfrm>
              <a:custGeom>
                <a:avLst/>
                <a:gdLst>
                  <a:gd name="T0" fmla="*/ 0 w 17952"/>
                  <a:gd name="T1" fmla="*/ 0 h 17952"/>
                  <a:gd name="T2" fmla="*/ 0 w 17952"/>
                  <a:gd name="T3" fmla="*/ 0 h 17952"/>
                  <a:gd name="T4" fmla="*/ 0 w 17952"/>
                  <a:gd name="T5" fmla="*/ 0 h 17952"/>
                  <a:gd name="T6" fmla="*/ 0 w 17952"/>
                  <a:gd name="T7" fmla="*/ 0 h 17952"/>
                  <a:gd name="T8" fmla="*/ 0 w 17952"/>
                  <a:gd name="T9" fmla="*/ 0 h 17952"/>
                  <a:gd name="T10" fmla="*/ 0 w 17952"/>
                  <a:gd name="T11" fmla="*/ 0 h 17952"/>
                  <a:gd name="T12" fmla="*/ 0 w 17952"/>
                  <a:gd name="T13" fmla="*/ 0 h 17952"/>
                  <a:gd name="T14" fmla="*/ 0 w 17952"/>
                  <a:gd name="T15" fmla="*/ 0 h 17952"/>
                  <a:gd name="T16" fmla="*/ 0 w 17952"/>
                  <a:gd name="T17" fmla="*/ 0 h 17952"/>
                  <a:gd name="T18" fmla="*/ 0 w 17952"/>
                  <a:gd name="T19" fmla="*/ 0 h 17952"/>
                  <a:gd name="T20" fmla="*/ 0 w 17952"/>
                  <a:gd name="T21" fmla="*/ 0 h 17952"/>
                  <a:gd name="T22" fmla="*/ 0 w 17952"/>
                  <a:gd name="T23" fmla="*/ 0 h 17952"/>
                  <a:gd name="T24" fmla="*/ 0 w 17952"/>
                  <a:gd name="T25" fmla="*/ 0 h 17952"/>
                  <a:gd name="T26" fmla="*/ 0 w 17952"/>
                  <a:gd name="T27" fmla="*/ 0 h 17952"/>
                  <a:gd name="T28" fmla="*/ 0 w 17952"/>
                  <a:gd name="T29" fmla="*/ 0 h 17952"/>
                  <a:gd name="T30" fmla="*/ 0 w 17952"/>
                  <a:gd name="T31" fmla="*/ 0 h 17952"/>
                  <a:gd name="T32" fmla="*/ 0 w 17952"/>
                  <a:gd name="T33" fmla="*/ 0 h 17952"/>
                  <a:gd name="T34" fmla="*/ 0 w 17952"/>
                  <a:gd name="T35" fmla="*/ 0 h 17952"/>
                  <a:gd name="T36" fmla="*/ 0 w 17952"/>
                  <a:gd name="T37" fmla="*/ 0 h 17952"/>
                  <a:gd name="T38" fmla="*/ 0 w 17952"/>
                  <a:gd name="T39" fmla="*/ 0 h 17952"/>
                  <a:gd name="T40" fmla="*/ 0 w 17952"/>
                  <a:gd name="T41" fmla="*/ 0 h 17952"/>
                  <a:gd name="T42" fmla="*/ 0 w 17952"/>
                  <a:gd name="T43" fmla="*/ 0 h 17952"/>
                  <a:gd name="T44" fmla="*/ 0 w 17952"/>
                  <a:gd name="T45" fmla="*/ 0 h 17952"/>
                  <a:gd name="T46" fmla="*/ 0 w 17952"/>
                  <a:gd name="T47" fmla="*/ 0 h 17952"/>
                  <a:gd name="T48" fmla="*/ 0 w 17952"/>
                  <a:gd name="T49" fmla="*/ 0 h 17952"/>
                  <a:gd name="T50" fmla="*/ 0 w 17952"/>
                  <a:gd name="T51" fmla="*/ 0 h 17952"/>
                  <a:gd name="T52" fmla="*/ 0 w 17952"/>
                  <a:gd name="T53" fmla="*/ 0 h 17952"/>
                  <a:gd name="T54" fmla="*/ 0 w 17952"/>
                  <a:gd name="T55" fmla="*/ 0 h 17952"/>
                  <a:gd name="T56" fmla="*/ 0 w 17952"/>
                  <a:gd name="T57" fmla="*/ 0 h 17952"/>
                  <a:gd name="T58" fmla="*/ 0 w 17952"/>
                  <a:gd name="T59" fmla="*/ 0 h 17952"/>
                  <a:gd name="T60" fmla="*/ 0 w 17952"/>
                  <a:gd name="T61" fmla="*/ 0 h 17952"/>
                  <a:gd name="T62" fmla="*/ 0 w 17952"/>
                  <a:gd name="T63" fmla="*/ 0 h 17952"/>
                  <a:gd name="T64" fmla="*/ 0 w 17952"/>
                  <a:gd name="T65" fmla="*/ 0 h 17952"/>
                  <a:gd name="T66" fmla="*/ 0 w 17952"/>
                  <a:gd name="T67" fmla="*/ 0 h 17952"/>
                  <a:gd name="T68" fmla="*/ 0 w 17952"/>
                  <a:gd name="T69" fmla="*/ 0 h 17952"/>
                  <a:gd name="T70" fmla="*/ 0 w 17952"/>
                  <a:gd name="T71" fmla="*/ 0 h 17952"/>
                  <a:gd name="T72" fmla="*/ 0 w 17952"/>
                  <a:gd name="T73" fmla="*/ 0 h 17952"/>
                  <a:gd name="T74" fmla="*/ 0 w 17952"/>
                  <a:gd name="T75" fmla="*/ 0 h 17952"/>
                  <a:gd name="T76" fmla="*/ 0 w 17952"/>
                  <a:gd name="T77" fmla="*/ 0 h 17952"/>
                  <a:gd name="T78" fmla="*/ 0 w 17952"/>
                  <a:gd name="T79" fmla="*/ 0 h 17952"/>
                  <a:gd name="T80" fmla="*/ 0 w 17952"/>
                  <a:gd name="T81" fmla="*/ 0 h 17952"/>
                  <a:gd name="T82" fmla="*/ 0 w 17952"/>
                  <a:gd name="T83" fmla="*/ 0 h 17952"/>
                  <a:gd name="T84" fmla="*/ 0 w 17952"/>
                  <a:gd name="T85" fmla="*/ 0 h 17952"/>
                  <a:gd name="T86" fmla="*/ 0 w 17952"/>
                  <a:gd name="T87" fmla="*/ 0 h 17952"/>
                  <a:gd name="T88" fmla="*/ 0 w 17952"/>
                  <a:gd name="T89" fmla="*/ 0 h 17952"/>
                  <a:gd name="T90" fmla="*/ 0 w 17952"/>
                  <a:gd name="T91" fmla="*/ 0 h 17952"/>
                  <a:gd name="T92" fmla="*/ 0 w 17952"/>
                  <a:gd name="T93" fmla="*/ 0 h 17952"/>
                  <a:gd name="T94" fmla="*/ 0 w 17952"/>
                  <a:gd name="T95" fmla="*/ 0 h 17952"/>
                  <a:gd name="T96" fmla="*/ 0 w 17952"/>
                  <a:gd name="T97" fmla="*/ 0 h 17952"/>
                  <a:gd name="T98" fmla="*/ 0 w 17952"/>
                  <a:gd name="T99" fmla="*/ 0 h 17952"/>
                  <a:gd name="T100" fmla="*/ 0 w 17952"/>
                  <a:gd name="T101" fmla="*/ 0 h 17952"/>
                  <a:gd name="T102" fmla="*/ 0 w 17952"/>
                  <a:gd name="T103" fmla="*/ 0 h 17952"/>
                  <a:gd name="T104" fmla="*/ 0 w 17952"/>
                  <a:gd name="T105" fmla="*/ 0 h 17952"/>
                  <a:gd name="T106" fmla="*/ 0 w 17952"/>
                  <a:gd name="T107" fmla="*/ 0 h 17952"/>
                  <a:gd name="T108" fmla="*/ 0 w 17952"/>
                  <a:gd name="T109" fmla="*/ 0 h 17952"/>
                  <a:gd name="T110" fmla="*/ 0 w 17952"/>
                  <a:gd name="T111" fmla="*/ 0 h 17952"/>
                  <a:gd name="T112" fmla="*/ 0 w 17952"/>
                  <a:gd name="T113" fmla="*/ 0 h 17952"/>
                  <a:gd name="T114" fmla="*/ 0 w 17952"/>
                  <a:gd name="T115" fmla="*/ 0 h 17952"/>
                  <a:gd name="T116" fmla="*/ 0 w 17952"/>
                  <a:gd name="T117" fmla="*/ 0 h 17952"/>
                  <a:gd name="T118" fmla="*/ 0 w 17952"/>
                  <a:gd name="T119" fmla="*/ 0 h 17952"/>
                  <a:gd name="T120" fmla="*/ 0 w 17952"/>
                  <a:gd name="T121" fmla="*/ 0 h 179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952"/>
                  <a:gd name="T184" fmla="*/ 0 h 17952"/>
                  <a:gd name="T185" fmla="*/ 17952 w 17952"/>
                  <a:gd name="T186" fmla="*/ 17952 h 179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952" h="17952">
                    <a:moveTo>
                      <a:pt x="8976" y="1031"/>
                    </a:moveTo>
                    <a:lnTo>
                      <a:pt x="9383" y="1041"/>
                    </a:lnTo>
                    <a:lnTo>
                      <a:pt x="9786" y="1073"/>
                    </a:lnTo>
                    <a:lnTo>
                      <a:pt x="10183" y="1123"/>
                    </a:lnTo>
                    <a:lnTo>
                      <a:pt x="10574" y="1193"/>
                    </a:lnTo>
                    <a:lnTo>
                      <a:pt x="10957" y="1282"/>
                    </a:lnTo>
                    <a:lnTo>
                      <a:pt x="11334" y="1389"/>
                    </a:lnTo>
                    <a:lnTo>
                      <a:pt x="11702" y="1515"/>
                    </a:lnTo>
                    <a:lnTo>
                      <a:pt x="12064" y="1657"/>
                    </a:lnTo>
                    <a:lnTo>
                      <a:pt x="12415" y="1817"/>
                    </a:lnTo>
                    <a:lnTo>
                      <a:pt x="12758" y="1993"/>
                    </a:lnTo>
                    <a:lnTo>
                      <a:pt x="13090" y="2185"/>
                    </a:lnTo>
                    <a:lnTo>
                      <a:pt x="13412" y="2391"/>
                    </a:lnTo>
                    <a:lnTo>
                      <a:pt x="13724" y="2613"/>
                    </a:lnTo>
                    <a:lnTo>
                      <a:pt x="14025" y="2849"/>
                    </a:lnTo>
                    <a:lnTo>
                      <a:pt x="14313" y="3099"/>
                    </a:lnTo>
                    <a:lnTo>
                      <a:pt x="14589" y="3363"/>
                    </a:lnTo>
                    <a:lnTo>
                      <a:pt x="14853" y="3639"/>
                    </a:lnTo>
                    <a:lnTo>
                      <a:pt x="15103" y="3927"/>
                    </a:lnTo>
                    <a:lnTo>
                      <a:pt x="15339" y="4228"/>
                    </a:lnTo>
                    <a:lnTo>
                      <a:pt x="15561" y="4540"/>
                    </a:lnTo>
                    <a:lnTo>
                      <a:pt x="15767" y="4862"/>
                    </a:lnTo>
                    <a:lnTo>
                      <a:pt x="15959" y="5194"/>
                    </a:lnTo>
                    <a:lnTo>
                      <a:pt x="16135" y="5537"/>
                    </a:lnTo>
                    <a:lnTo>
                      <a:pt x="16295" y="5888"/>
                    </a:lnTo>
                    <a:lnTo>
                      <a:pt x="16437" y="6250"/>
                    </a:lnTo>
                    <a:lnTo>
                      <a:pt x="16563" y="6618"/>
                    </a:lnTo>
                    <a:lnTo>
                      <a:pt x="16670" y="6995"/>
                    </a:lnTo>
                    <a:lnTo>
                      <a:pt x="16759" y="7378"/>
                    </a:lnTo>
                    <a:lnTo>
                      <a:pt x="16829" y="7769"/>
                    </a:lnTo>
                    <a:lnTo>
                      <a:pt x="16879" y="8166"/>
                    </a:lnTo>
                    <a:lnTo>
                      <a:pt x="16911" y="8569"/>
                    </a:lnTo>
                    <a:lnTo>
                      <a:pt x="16921" y="8976"/>
                    </a:lnTo>
                    <a:lnTo>
                      <a:pt x="16911" y="9383"/>
                    </a:lnTo>
                    <a:lnTo>
                      <a:pt x="16879" y="9786"/>
                    </a:lnTo>
                    <a:lnTo>
                      <a:pt x="16829" y="10183"/>
                    </a:lnTo>
                    <a:lnTo>
                      <a:pt x="16759" y="10574"/>
                    </a:lnTo>
                    <a:lnTo>
                      <a:pt x="16670" y="10957"/>
                    </a:lnTo>
                    <a:lnTo>
                      <a:pt x="16563" y="11334"/>
                    </a:lnTo>
                    <a:lnTo>
                      <a:pt x="16437" y="11702"/>
                    </a:lnTo>
                    <a:lnTo>
                      <a:pt x="16295" y="12064"/>
                    </a:lnTo>
                    <a:lnTo>
                      <a:pt x="16135" y="12415"/>
                    </a:lnTo>
                    <a:lnTo>
                      <a:pt x="15959" y="12758"/>
                    </a:lnTo>
                    <a:lnTo>
                      <a:pt x="15767" y="13090"/>
                    </a:lnTo>
                    <a:lnTo>
                      <a:pt x="15561" y="13412"/>
                    </a:lnTo>
                    <a:lnTo>
                      <a:pt x="15339" y="13724"/>
                    </a:lnTo>
                    <a:lnTo>
                      <a:pt x="15103" y="14025"/>
                    </a:lnTo>
                    <a:lnTo>
                      <a:pt x="14853" y="14313"/>
                    </a:lnTo>
                    <a:lnTo>
                      <a:pt x="14589" y="14589"/>
                    </a:lnTo>
                    <a:lnTo>
                      <a:pt x="14313" y="14853"/>
                    </a:lnTo>
                    <a:lnTo>
                      <a:pt x="14025" y="15103"/>
                    </a:lnTo>
                    <a:lnTo>
                      <a:pt x="13724" y="15339"/>
                    </a:lnTo>
                    <a:lnTo>
                      <a:pt x="13412" y="15561"/>
                    </a:lnTo>
                    <a:lnTo>
                      <a:pt x="13090" y="15767"/>
                    </a:lnTo>
                    <a:lnTo>
                      <a:pt x="12758" y="15959"/>
                    </a:lnTo>
                    <a:lnTo>
                      <a:pt x="12415" y="16135"/>
                    </a:lnTo>
                    <a:lnTo>
                      <a:pt x="12064" y="16295"/>
                    </a:lnTo>
                    <a:lnTo>
                      <a:pt x="11702" y="16437"/>
                    </a:lnTo>
                    <a:lnTo>
                      <a:pt x="11334" y="16563"/>
                    </a:lnTo>
                    <a:lnTo>
                      <a:pt x="10957" y="16670"/>
                    </a:lnTo>
                    <a:lnTo>
                      <a:pt x="10574" y="16759"/>
                    </a:lnTo>
                    <a:lnTo>
                      <a:pt x="10183" y="16829"/>
                    </a:lnTo>
                    <a:lnTo>
                      <a:pt x="9786" y="16879"/>
                    </a:lnTo>
                    <a:lnTo>
                      <a:pt x="9383" y="16911"/>
                    </a:lnTo>
                    <a:lnTo>
                      <a:pt x="8976" y="16921"/>
                    </a:lnTo>
                    <a:lnTo>
                      <a:pt x="8569" y="16911"/>
                    </a:lnTo>
                    <a:lnTo>
                      <a:pt x="8166" y="16879"/>
                    </a:lnTo>
                    <a:lnTo>
                      <a:pt x="7769" y="16829"/>
                    </a:lnTo>
                    <a:lnTo>
                      <a:pt x="7378" y="16759"/>
                    </a:lnTo>
                    <a:lnTo>
                      <a:pt x="6995" y="16670"/>
                    </a:lnTo>
                    <a:lnTo>
                      <a:pt x="6618" y="16563"/>
                    </a:lnTo>
                    <a:lnTo>
                      <a:pt x="6250" y="16437"/>
                    </a:lnTo>
                    <a:lnTo>
                      <a:pt x="5888" y="16295"/>
                    </a:lnTo>
                    <a:lnTo>
                      <a:pt x="5537" y="16135"/>
                    </a:lnTo>
                    <a:lnTo>
                      <a:pt x="5194" y="15959"/>
                    </a:lnTo>
                    <a:lnTo>
                      <a:pt x="4862" y="15767"/>
                    </a:lnTo>
                    <a:lnTo>
                      <a:pt x="4540" y="15561"/>
                    </a:lnTo>
                    <a:lnTo>
                      <a:pt x="4228" y="15339"/>
                    </a:lnTo>
                    <a:lnTo>
                      <a:pt x="3927" y="15103"/>
                    </a:lnTo>
                    <a:lnTo>
                      <a:pt x="3639" y="14853"/>
                    </a:lnTo>
                    <a:lnTo>
                      <a:pt x="3363" y="14589"/>
                    </a:lnTo>
                    <a:lnTo>
                      <a:pt x="3099" y="14313"/>
                    </a:lnTo>
                    <a:lnTo>
                      <a:pt x="2849" y="14025"/>
                    </a:lnTo>
                    <a:lnTo>
                      <a:pt x="2613" y="13724"/>
                    </a:lnTo>
                    <a:lnTo>
                      <a:pt x="2391" y="13412"/>
                    </a:lnTo>
                    <a:lnTo>
                      <a:pt x="2185" y="13090"/>
                    </a:lnTo>
                    <a:lnTo>
                      <a:pt x="1993" y="12758"/>
                    </a:lnTo>
                    <a:lnTo>
                      <a:pt x="1817" y="12415"/>
                    </a:lnTo>
                    <a:lnTo>
                      <a:pt x="1657" y="12064"/>
                    </a:lnTo>
                    <a:lnTo>
                      <a:pt x="1515" y="11702"/>
                    </a:lnTo>
                    <a:lnTo>
                      <a:pt x="1389" y="11334"/>
                    </a:lnTo>
                    <a:lnTo>
                      <a:pt x="1282" y="10957"/>
                    </a:lnTo>
                    <a:lnTo>
                      <a:pt x="1193" y="10574"/>
                    </a:lnTo>
                    <a:lnTo>
                      <a:pt x="1123" y="10183"/>
                    </a:lnTo>
                    <a:lnTo>
                      <a:pt x="1073" y="9786"/>
                    </a:lnTo>
                    <a:lnTo>
                      <a:pt x="1041" y="9383"/>
                    </a:lnTo>
                    <a:lnTo>
                      <a:pt x="1031" y="8976"/>
                    </a:lnTo>
                    <a:lnTo>
                      <a:pt x="1041" y="8569"/>
                    </a:lnTo>
                    <a:lnTo>
                      <a:pt x="1073" y="8166"/>
                    </a:lnTo>
                    <a:lnTo>
                      <a:pt x="1123" y="7769"/>
                    </a:lnTo>
                    <a:lnTo>
                      <a:pt x="1193" y="7378"/>
                    </a:lnTo>
                    <a:lnTo>
                      <a:pt x="1282" y="6995"/>
                    </a:lnTo>
                    <a:lnTo>
                      <a:pt x="1389" y="6618"/>
                    </a:lnTo>
                    <a:lnTo>
                      <a:pt x="1515" y="6250"/>
                    </a:lnTo>
                    <a:lnTo>
                      <a:pt x="1657" y="5888"/>
                    </a:lnTo>
                    <a:lnTo>
                      <a:pt x="1817" y="5537"/>
                    </a:lnTo>
                    <a:lnTo>
                      <a:pt x="1993" y="5194"/>
                    </a:lnTo>
                    <a:lnTo>
                      <a:pt x="2185" y="4862"/>
                    </a:lnTo>
                    <a:lnTo>
                      <a:pt x="2391" y="4540"/>
                    </a:lnTo>
                    <a:lnTo>
                      <a:pt x="2613" y="4228"/>
                    </a:lnTo>
                    <a:lnTo>
                      <a:pt x="2849" y="3927"/>
                    </a:lnTo>
                    <a:lnTo>
                      <a:pt x="3099" y="3639"/>
                    </a:lnTo>
                    <a:lnTo>
                      <a:pt x="3363" y="3363"/>
                    </a:lnTo>
                    <a:lnTo>
                      <a:pt x="3639" y="3099"/>
                    </a:lnTo>
                    <a:lnTo>
                      <a:pt x="3927" y="2849"/>
                    </a:lnTo>
                    <a:lnTo>
                      <a:pt x="4228" y="2613"/>
                    </a:lnTo>
                    <a:lnTo>
                      <a:pt x="4540" y="2391"/>
                    </a:lnTo>
                    <a:lnTo>
                      <a:pt x="4862" y="2185"/>
                    </a:lnTo>
                    <a:lnTo>
                      <a:pt x="5194" y="1993"/>
                    </a:lnTo>
                    <a:lnTo>
                      <a:pt x="5537" y="1817"/>
                    </a:lnTo>
                    <a:lnTo>
                      <a:pt x="5888" y="1657"/>
                    </a:lnTo>
                    <a:lnTo>
                      <a:pt x="6250" y="1515"/>
                    </a:lnTo>
                    <a:lnTo>
                      <a:pt x="6618" y="1389"/>
                    </a:lnTo>
                    <a:lnTo>
                      <a:pt x="6995" y="1282"/>
                    </a:lnTo>
                    <a:lnTo>
                      <a:pt x="7378" y="1193"/>
                    </a:lnTo>
                    <a:lnTo>
                      <a:pt x="7769" y="1123"/>
                    </a:lnTo>
                    <a:lnTo>
                      <a:pt x="8166" y="1073"/>
                    </a:lnTo>
                    <a:lnTo>
                      <a:pt x="8569" y="1041"/>
                    </a:lnTo>
                    <a:lnTo>
                      <a:pt x="8976" y="1031"/>
                    </a:lnTo>
                    <a:close/>
                    <a:moveTo>
                      <a:pt x="10147" y="75"/>
                    </a:moveTo>
                    <a:lnTo>
                      <a:pt x="10603" y="147"/>
                    </a:lnTo>
                    <a:lnTo>
                      <a:pt x="11049" y="241"/>
                    </a:lnTo>
                    <a:lnTo>
                      <a:pt x="11487" y="356"/>
                    </a:lnTo>
                    <a:lnTo>
                      <a:pt x="11913" y="493"/>
                    </a:lnTo>
                    <a:lnTo>
                      <a:pt x="12331" y="649"/>
                    </a:lnTo>
                    <a:lnTo>
                      <a:pt x="12737" y="825"/>
                    </a:lnTo>
                    <a:lnTo>
                      <a:pt x="13132" y="1019"/>
                    </a:lnTo>
                    <a:lnTo>
                      <a:pt x="13514" y="1232"/>
                    </a:lnTo>
                    <a:lnTo>
                      <a:pt x="13885" y="1462"/>
                    </a:lnTo>
                    <a:lnTo>
                      <a:pt x="14243" y="1710"/>
                    </a:lnTo>
                    <a:lnTo>
                      <a:pt x="14587" y="1974"/>
                    </a:lnTo>
                    <a:lnTo>
                      <a:pt x="14918" y="2253"/>
                    </a:lnTo>
                    <a:lnTo>
                      <a:pt x="15235" y="2548"/>
                    </a:lnTo>
                    <a:lnTo>
                      <a:pt x="15536" y="2857"/>
                    </a:lnTo>
                    <a:lnTo>
                      <a:pt x="15822" y="3180"/>
                    </a:lnTo>
                    <a:lnTo>
                      <a:pt x="16093" y="3515"/>
                    </a:lnTo>
                    <a:lnTo>
                      <a:pt x="16348" y="3863"/>
                    </a:lnTo>
                    <a:lnTo>
                      <a:pt x="16584" y="4223"/>
                    </a:lnTo>
                    <a:lnTo>
                      <a:pt x="16805" y="4595"/>
                    </a:lnTo>
                    <a:lnTo>
                      <a:pt x="17007" y="4976"/>
                    </a:lnTo>
                    <a:lnTo>
                      <a:pt x="17192" y="5369"/>
                    </a:lnTo>
                    <a:lnTo>
                      <a:pt x="17357" y="5769"/>
                    </a:lnTo>
                    <a:lnTo>
                      <a:pt x="17504" y="6179"/>
                    </a:lnTo>
                    <a:lnTo>
                      <a:pt x="17631" y="6596"/>
                    </a:lnTo>
                    <a:lnTo>
                      <a:pt x="17738" y="7021"/>
                    </a:lnTo>
                    <a:lnTo>
                      <a:pt x="17823" y="7453"/>
                    </a:lnTo>
                    <a:lnTo>
                      <a:pt x="17888" y="7891"/>
                    </a:lnTo>
                    <a:lnTo>
                      <a:pt x="17931" y="8334"/>
                    </a:lnTo>
                    <a:lnTo>
                      <a:pt x="17952" y="8782"/>
                    </a:lnTo>
                    <a:lnTo>
                      <a:pt x="17950" y="9234"/>
                    </a:lnTo>
                    <a:lnTo>
                      <a:pt x="17925" y="9690"/>
                    </a:lnTo>
                    <a:lnTo>
                      <a:pt x="17877" y="10147"/>
                    </a:lnTo>
                    <a:lnTo>
                      <a:pt x="17805" y="10603"/>
                    </a:lnTo>
                    <a:lnTo>
                      <a:pt x="17711" y="11049"/>
                    </a:lnTo>
                    <a:lnTo>
                      <a:pt x="17596" y="11487"/>
                    </a:lnTo>
                    <a:lnTo>
                      <a:pt x="17459" y="11913"/>
                    </a:lnTo>
                    <a:lnTo>
                      <a:pt x="17303" y="12331"/>
                    </a:lnTo>
                    <a:lnTo>
                      <a:pt x="17127" y="12737"/>
                    </a:lnTo>
                    <a:lnTo>
                      <a:pt x="16933" y="13132"/>
                    </a:lnTo>
                    <a:lnTo>
                      <a:pt x="16720" y="13514"/>
                    </a:lnTo>
                    <a:lnTo>
                      <a:pt x="16490" y="13885"/>
                    </a:lnTo>
                    <a:lnTo>
                      <a:pt x="16242" y="14243"/>
                    </a:lnTo>
                    <a:lnTo>
                      <a:pt x="15978" y="14587"/>
                    </a:lnTo>
                    <a:lnTo>
                      <a:pt x="15699" y="14918"/>
                    </a:lnTo>
                    <a:lnTo>
                      <a:pt x="15404" y="15235"/>
                    </a:lnTo>
                    <a:lnTo>
                      <a:pt x="15095" y="15536"/>
                    </a:lnTo>
                    <a:lnTo>
                      <a:pt x="14772" y="15822"/>
                    </a:lnTo>
                    <a:lnTo>
                      <a:pt x="14437" y="16093"/>
                    </a:lnTo>
                    <a:lnTo>
                      <a:pt x="14089" y="16348"/>
                    </a:lnTo>
                    <a:lnTo>
                      <a:pt x="13729" y="16584"/>
                    </a:lnTo>
                    <a:lnTo>
                      <a:pt x="13357" y="16805"/>
                    </a:lnTo>
                    <a:lnTo>
                      <a:pt x="12976" y="17007"/>
                    </a:lnTo>
                    <a:lnTo>
                      <a:pt x="12583" y="17192"/>
                    </a:lnTo>
                    <a:lnTo>
                      <a:pt x="12183" y="17357"/>
                    </a:lnTo>
                    <a:lnTo>
                      <a:pt x="11773" y="17504"/>
                    </a:lnTo>
                    <a:lnTo>
                      <a:pt x="11356" y="17631"/>
                    </a:lnTo>
                    <a:lnTo>
                      <a:pt x="10931" y="17738"/>
                    </a:lnTo>
                    <a:lnTo>
                      <a:pt x="10499" y="17823"/>
                    </a:lnTo>
                    <a:lnTo>
                      <a:pt x="10061" y="17888"/>
                    </a:lnTo>
                    <a:lnTo>
                      <a:pt x="9618" y="17931"/>
                    </a:lnTo>
                    <a:lnTo>
                      <a:pt x="9170" y="17952"/>
                    </a:lnTo>
                    <a:lnTo>
                      <a:pt x="8718" y="17950"/>
                    </a:lnTo>
                    <a:lnTo>
                      <a:pt x="8262" y="17925"/>
                    </a:lnTo>
                    <a:lnTo>
                      <a:pt x="7805" y="17877"/>
                    </a:lnTo>
                    <a:lnTo>
                      <a:pt x="7349" y="17805"/>
                    </a:lnTo>
                    <a:lnTo>
                      <a:pt x="6903" y="17711"/>
                    </a:lnTo>
                    <a:lnTo>
                      <a:pt x="6465" y="17596"/>
                    </a:lnTo>
                    <a:lnTo>
                      <a:pt x="6039" y="17459"/>
                    </a:lnTo>
                    <a:lnTo>
                      <a:pt x="5621" y="17303"/>
                    </a:lnTo>
                    <a:lnTo>
                      <a:pt x="5215" y="17127"/>
                    </a:lnTo>
                    <a:lnTo>
                      <a:pt x="4820" y="16933"/>
                    </a:lnTo>
                    <a:lnTo>
                      <a:pt x="4438" y="16720"/>
                    </a:lnTo>
                    <a:lnTo>
                      <a:pt x="4067" y="16490"/>
                    </a:lnTo>
                    <a:lnTo>
                      <a:pt x="3709" y="16242"/>
                    </a:lnTo>
                    <a:lnTo>
                      <a:pt x="3365" y="15978"/>
                    </a:lnTo>
                    <a:lnTo>
                      <a:pt x="3034" y="15699"/>
                    </a:lnTo>
                    <a:lnTo>
                      <a:pt x="2717" y="15404"/>
                    </a:lnTo>
                    <a:lnTo>
                      <a:pt x="2416" y="15095"/>
                    </a:lnTo>
                    <a:lnTo>
                      <a:pt x="2130" y="14772"/>
                    </a:lnTo>
                    <a:lnTo>
                      <a:pt x="1859" y="14437"/>
                    </a:lnTo>
                    <a:lnTo>
                      <a:pt x="1604" y="14089"/>
                    </a:lnTo>
                    <a:lnTo>
                      <a:pt x="1368" y="13729"/>
                    </a:lnTo>
                    <a:lnTo>
                      <a:pt x="1147" y="13357"/>
                    </a:lnTo>
                    <a:lnTo>
                      <a:pt x="945" y="12976"/>
                    </a:lnTo>
                    <a:lnTo>
                      <a:pt x="760" y="12583"/>
                    </a:lnTo>
                    <a:lnTo>
                      <a:pt x="595" y="12183"/>
                    </a:lnTo>
                    <a:lnTo>
                      <a:pt x="448" y="11773"/>
                    </a:lnTo>
                    <a:lnTo>
                      <a:pt x="321" y="11356"/>
                    </a:lnTo>
                    <a:lnTo>
                      <a:pt x="214" y="10931"/>
                    </a:lnTo>
                    <a:lnTo>
                      <a:pt x="129" y="10499"/>
                    </a:lnTo>
                    <a:lnTo>
                      <a:pt x="64" y="10061"/>
                    </a:lnTo>
                    <a:lnTo>
                      <a:pt x="21" y="9618"/>
                    </a:lnTo>
                    <a:lnTo>
                      <a:pt x="0" y="9170"/>
                    </a:lnTo>
                    <a:lnTo>
                      <a:pt x="2" y="8718"/>
                    </a:lnTo>
                    <a:lnTo>
                      <a:pt x="27" y="8262"/>
                    </a:lnTo>
                    <a:lnTo>
                      <a:pt x="75" y="7805"/>
                    </a:lnTo>
                    <a:lnTo>
                      <a:pt x="147" y="7349"/>
                    </a:lnTo>
                    <a:lnTo>
                      <a:pt x="241" y="6903"/>
                    </a:lnTo>
                    <a:lnTo>
                      <a:pt x="356" y="6465"/>
                    </a:lnTo>
                    <a:lnTo>
                      <a:pt x="493" y="6039"/>
                    </a:lnTo>
                    <a:lnTo>
                      <a:pt x="649" y="5621"/>
                    </a:lnTo>
                    <a:lnTo>
                      <a:pt x="825" y="5215"/>
                    </a:lnTo>
                    <a:lnTo>
                      <a:pt x="1019" y="4820"/>
                    </a:lnTo>
                    <a:lnTo>
                      <a:pt x="1232" y="4438"/>
                    </a:lnTo>
                    <a:lnTo>
                      <a:pt x="1462" y="4067"/>
                    </a:lnTo>
                    <a:lnTo>
                      <a:pt x="1710" y="3709"/>
                    </a:lnTo>
                    <a:lnTo>
                      <a:pt x="1974" y="3365"/>
                    </a:lnTo>
                    <a:lnTo>
                      <a:pt x="2253" y="3034"/>
                    </a:lnTo>
                    <a:lnTo>
                      <a:pt x="2548" y="2717"/>
                    </a:lnTo>
                    <a:lnTo>
                      <a:pt x="2857" y="2416"/>
                    </a:lnTo>
                    <a:lnTo>
                      <a:pt x="3180" y="2130"/>
                    </a:lnTo>
                    <a:lnTo>
                      <a:pt x="3515" y="1859"/>
                    </a:lnTo>
                    <a:lnTo>
                      <a:pt x="3863" y="1604"/>
                    </a:lnTo>
                    <a:lnTo>
                      <a:pt x="4223" y="1368"/>
                    </a:lnTo>
                    <a:lnTo>
                      <a:pt x="4595" y="1147"/>
                    </a:lnTo>
                    <a:lnTo>
                      <a:pt x="4976" y="945"/>
                    </a:lnTo>
                    <a:lnTo>
                      <a:pt x="5369" y="760"/>
                    </a:lnTo>
                    <a:lnTo>
                      <a:pt x="5769" y="595"/>
                    </a:lnTo>
                    <a:lnTo>
                      <a:pt x="6179" y="448"/>
                    </a:lnTo>
                    <a:lnTo>
                      <a:pt x="6596" y="321"/>
                    </a:lnTo>
                    <a:lnTo>
                      <a:pt x="7021" y="214"/>
                    </a:lnTo>
                    <a:lnTo>
                      <a:pt x="7453" y="129"/>
                    </a:lnTo>
                    <a:lnTo>
                      <a:pt x="7891" y="64"/>
                    </a:lnTo>
                    <a:lnTo>
                      <a:pt x="8334" y="21"/>
                    </a:lnTo>
                    <a:lnTo>
                      <a:pt x="8782" y="0"/>
                    </a:lnTo>
                    <a:lnTo>
                      <a:pt x="9234" y="2"/>
                    </a:lnTo>
                    <a:lnTo>
                      <a:pt x="9690" y="27"/>
                    </a:lnTo>
                    <a:lnTo>
                      <a:pt x="10147" y="75"/>
                    </a:lnTo>
                    <a:close/>
                    <a:moveTo>
                      <a:pt x="2017" y="3636"/>
                    </a:moveTo>
                    <a:lnTo>
                      <a:pt x="2452" y="3579"/>
                    </a:lnTo>
                    <a:lnTo>
                      <a:pt x="2509" y="4013"/>
                    </a:lnTo>
                    <a:lnTo>
                      <a:pt x="2345" y="3888"/>
                    </a:lnTo>
                    <a:lnTo>
                      <a:pt x="2302" y="3944"/>
                    </a:lnTo>
                    <a:lnTo>
                      <a:pt x="2261" y="4000"/>
                    </a:lnTo>
                    <a:lnTo>
                      <a:pt x="2220" y="4055"/>
                    </a:lnTo>
                    <a:lnTo>
                      <a:pt x="2179" y="4112"/>
                    </a:lnTo>
                    <a:lnTo>
                      <a:pt x="2139" y="4168"/>
                    </a:lnTo>
                    <a:lnTo>
                      <a:pt x="2099" y="4225"/>
                    </a:lnTo>
                    <a:lnTo>
                      <a:pt x="2060" y="4282"/>
                    </a:lnTo>
                    <a:lnTo>
                      <a:pt x="2022" y="4339"/>
                    </a:lnTo>
                    <a:lnTo>
                      <a:pt x="1984" y="4397"/>
                    </a:lnTo>
                    <a:lnTo>
                      <a:pt x="1947" y="4454"/>
                    </a:lnTo>
                    <a:lnTo>
                      <a:pt x="1910" y="4513"/>
                    </a:lnTo>
                    <a:lnTo>
                      <a:pt x="1874" y="4570"/>
                    </a:lnTo>
                    <a:lnTo>
                      <a:pt x="1838" y="4628"/>
                    </a:lnTo>
                    <a:lnTo>
                      <a:pt x="1802" y="4688"/>
                    </a:lnTo>
                    <a:lnTo>
                      <a:pt x="1767" y="4746"/>
                    </a:lnTo>
                    <a:lnTo>
                      <a:pt x="1733" y="4804"/>
                    </a:lnTo>
                    <a:lnTo>
                      <a:pt x="1666" y="4923"/>
                    </a:lnTo>
                    <a:lnTo>
                      <a:pt x="1601" y="5042"/>
                    </a:lnTo>
                    <a:lnTo>
                      <a:pt x="1538" y="5162"/>
                    </a:lnTo>
                    <a:lnTo>
                      <a:pt x="1478" y="5283"/>
                    </a:lnTo>
                    <a:lnTo>
                      <a:pt x="1419" y="5405"/>
                    </a:lnTo>
                    <a:lnTo>
                      <a:pt x="1363" y="5527"/>
                    </a:lnTo>
                    <a:lnTo>
                      <a:pt x="1309" y="5649"/>
                    </a:lnTo>
                    <a:lnTo>
                      <a:pt x="1257" y="5773"/>
                    </a:lnTo>
                    <a:lnTo>
                      <a:pt x="1066" y="5693"/>
                    </a:lnTo>
                    <a:lnTo>
                      <a:pt x="1120" y="5567"/>
                    </a:lnTo>
                    <a:lnTo>
                      <a:pt x="1175" y="5442"/>
                    </a:lnTo>
                    <a:lnTo>
                      <a:pt x="1233" y="5316"/>
                    </a:lnTo>
                    <a:lnTo>
                      <a:pt x="1293" y="5191"/>
                    </a:lnTo>
                    <a:lnTo>
                      <a:pt x="1324" y="5130"/>
                    </a:lnTo>
                    <a:lnTo>
                      <a:pt x="1355" y="5068"/>
                    </a:lnTo>
                    <a:lnTo>
                      <a:pt x="1387" y="5006"/>
                    </a:lnTo>
                    <a:lnTo>
                      <a:pt x="1419" y="4946"/>
                    </a:lnTo>
                    <a:lnTo>
                      <a:pt x="1452" y="4884"/>
                    </a:lnTo>
                    <a:lnTo>
                      <a:pt x="1486" y="4823"/>
                    </a:lnTo>
                    <a:lnTo>
                      <a:pt x="1519" y="4763"/>
                    </a:lnTo>
                    <a:lnTo>
                      <a:pt x="1554" y="4702"/>
                    </a:lnTo>
                    <a:lnTo>
                      <a:pt x="1589" y="4642"/>
                    </a:lnTo>
                    <a:lnTo>
                      <a:pt x="1625" y="4581"/>
                    </a:lnTo>
                    <a:lnTo>
                      <a:pt x="1661" y="4522"/>
                    </a:lnTo>
                    <a:lnTo>
                      <a:pt x="1698" y="4461"/>
                    </a:lnTo>
                    <a:lnTo>
                      <a:pt x="1735" y="4402"/>
                    </a:lnTo>
                    <a:lnTo>
                      <a:pt x="1773" y="4343"/>
                    </a:lnTo>
                    <a:lnTo>
                      <a:pt x="1811" y="4284"/>
                    </a:lnTo>
                    <a:lnTo>
                      <a:pt x="1850" y="4224"/>
                    </a:lnTo>
                    <a:lnTo>
                      <a:pt x="1889" y="4166"/>
                    </a:lnTo>
                    <a:lnTo>
                      <a:pt x="1930" y="4108"/>
                    </a:lnTo>
                    <a:lnTo>
                      <a:pt x="1970" y="4049"/>
                    </a:lnTo>
                    <a:lnTo>
                      <a:pt x="2012" y="3992"/>
                    </a:lnTo>
                    <a:lnTo>
                      <a:pt x="2053" y="3934"/>
                    </a:lnTo>
                    <a:lnTo>
                      <a:pt x="2095" y="3877"/>
                    </a:lnTo>
                    <a:lnTo>
                      <a:pt x="2137" y="3819"/>
                    </a:lnTo>
                    <a:lnTo>
                      <a:pt x="2181" y="3762"/>
                    </a:lnTo>
                    <a:lnTo>
                      <a:pt x="2017" y="3636"/>
                    </a:lnTo>
                    <a:close/>
                    <a:moveTo>
                      <a:pt x="281" y="7832"/>
                    </a:moveTo>
                    <a:lnTo>
                      <a:pt x="627" y="7565"/>
                    </a:lnTo>
                    <a:lnTo>
                      <a:pt x="894" y="7912"/>
                    </a:lnTo>
                    <a:lnTo>
                      <a:pt x="690" y="7885"/>
                    </a:lnTo>
                    <a:lnTo>
                      <a:pt x="681" y="7954"/>
                    </a:lnTo>
                    <a:lnTo>
                      <a:pt x="672" y="8023"/>
                    </a:lnTo>
                    <a:lnTo>
                      <a:pt x="664" y="8093"/>
                    </a:lnTo>
                    <a:lnTo>
                      <a:pt x="657" y="8161"/>
                    </a:lnTo>
                    <a:lnTo>
                      <a:pt x="651" y="8231"/>
                    </a:lnTo>
                    <a:lnTo>
                      <a:pt x="645" y="8299"/>
                    </a:lnTo>
                    <a:lnTo>
                      <a:pt x="640" y="8369"/>
                    </a:lnTo>
                    <a:lnTo>
                      <a:pt x="635" y="8437"/>
                    </a:lnTo>
                    <a:lnTo>
                      <a:pt x="631" y="8506"/>
                    </a:lnTo>
                    <a:lnTo>
                      <a:pt x="627" y="8575"/>
                    </a:lnTo>
                    <a:lnTo>
                      <a:pt x="625" y="8644"/>
                    </a:lnTo>
                    <a:lnTo>
                      <a:pt x="622" y="8712"/>
                    </a:lnTo>
                    <a:lnTo>
                      <a:pt x="620" y="8781"/>
                    </a:lnTo>
                    <a:lnTo>
                      <a:pt x="619" y="8849"/>
                    </a:lnTo>
                    <a:lnTo>
                      <a:pt x="618" y="8917"/>
                    </a:lnTo>
                    <a:lnTo>
                      <a:pt x="618" y="8985"/>
                    </a:lnTo>
                    <a:lnTo>
                      <a:pt x="619" y="9121"/>
                    </a:lnTo>
                    <a:lnTo>
                      <a:pt x="623" y="9257"/>
                    </a:lnTo>
                    <a:lnTo>
                      <a:pt x="628" y="9392"/>
                    </a:lnTo>
                    <a:lnTo>
                      <a:pt x="636" y="9527"/>
                    </a:lnTo>
                    <a:lnTo>
                      <a:pt x="646" y="9662"/>
                    </a:lnTo>
                    <a:lnTo>
                      <a:pt x="659" y="9795"/>
                    </a:lnTo>
                    <a:lnTo>
                      <a:pt x="673" y="9929"/>
                    </a:lnTo>
                    <a:lnTo>
                      <a:pt x="689" y="10061"/>
                    </a:lnTo>
                    <a:lnTo>
                      <a:pt x="485" y="10088"/>
                    </a:lnTo>
                    <a:lnTo>
                      <a:pt x="468" y="9952"/>
                    </a:lnTo>
                    <a:lnTo>
                      <a:pt x="453" y="9815"/>
                    </a:lnTo>
                    <a:lnTo>
                      <a:pt x="447" y="9747"/>
                    </a:lnTo>
                    <a:lnTo>
                      <a:pt x="440" y="9678"/>
                    </a:lnTo>
                    <a:lnTo>
                      <a:pt x="435" y="9609"/>
                    </a:lnTo>
                    <a:lnTo>
                      <a:pt x="430" y="9540"/>
                    </a:lnTo>
                    <a:lnTo>
                      <a:pt x="425" y="9472"/>
                    </a:lnTo>
                    <a:lnTo>
                      <a:pt x="422" y="9402"/>
                    </a:lnTo>
                    <a:lnTo>
                      <a:pt x="419" y="9333"/>
                    </a:lnTo>
                    <a:lnTo>
                      <a:pt x="416" y="9264"/>
                    </a:lnTo>
                    <a:lnTo>
                      <a:pt x="414" y="9195"/>
                    </a:lnTo>
                    <a:lnTo>
                      <a:pt x="413" y="9125"/>
                    </a:lnTo>
                    <a:lnTo>
                      <a:pt x="412" y="9056"/>
                    </a:lnTo>
                    <a:lnTo>
                      <a:pt x="412" y="8985"/>
                    </a:lnTo>
                    <a:lnTo>
                      <a:pt x="412" y="8915"/>
                    </a:lnTo>
                    <a:lnTo>
                      <a:pt x="412" y="8846"/>
                    </a:lnTo>
                    <a:lnTo>
                      <a:pt x="414" y="8775"/>
                    </a:lnTo>
                    <a:lnTo>
                      <a:pt x="415" y="8706"/>
                    </a:lnTo>
                    <a:lnTo>
                      <a:pt x="419" y="8635"/>
                    </a:lnTo>
                    <a:lnTo>
                      <a:pt x="421" y="8565"/>
                    </a:lnTo>
                    <a:lnTo>
                      <a:pt x="425" y="8495"/>
                    </a:lnTo>
                    <a:lnTo>
                      <a:pt x="429" y="8424"/>
                    </a:lnTo>
                    <a:lnTo>
                      <a:pt x="434" y="8353"/>
                    </a:lnTo>
                    <a:lnTo>
                      <a:pt x="440" y="8283"/>
                    </a:lnTo>
                    <a:lnTo>
                      <a:pt x="445" y="8212"/>
                    </a:lnTo>
                    <a:lnTo>
                      <a:pt x="452" y="8141"/>
                    </a:lnTo>
                    <a:lnTo>
                      <a:pt x="459" y="8071"/>
                    </a:lnTo>
                    <a:lnTo>
                      <a:pt x="467" y="8000"/>
                    </a:lnTo>
                    <a:lnTo>
                      <a:pt x="476" y="7929"/>
                    </a:lnTo>
                    <a:lnTo>
                      <a:pt x="485" y="7858"/>
                    </a:lnTo>
                    <a:lnTo>
                      <a:pt x="281" y="7832"/>
                    </a:lnTo>
                    <a:close/>
                    <a:moveTo>
                      <a:pt x="873" y="12333"/>
                    </a:moveTo>
                    <a:lnTo>
                      <a:pt x="1040" y="11928"/>
                    </a:lnTo>
                    <a:lnTo>
                      <a:pt x="1445" y="12095"/>
                    </a:lnTo>
                    <a:lnTo>
                      <a:pt x="1254" y="12175"/>
                    </a:lnTo>
                    <a:lnTo>
                      <a:pt x="1281" y="12239"/>
                    </a:lnTo>
                    <a:lnTo>
                      <a:pt x="1308" y="12303"/>
                    </a:lnTo>
                    <a:lnTo>
                      <a:pt x="1336" y="12367"/>
                    </a:lnTo>
                    <a:lnTo>
                      <a:pt x="1365" y="12430"/>
                    </a:lnTo>
                    <a:lnTo>
                      <a:pt x="1394" y="12493"/>
                    </a:lnTo>
                    <a:lnTo>
                      <a:pt x="1424" y="12556"/>
                    </a:lnTo>
                    <a:lnTo>
                      <a:pt x="1453" y="12618"/>
                    </a:lnTo>
                    <a:lnTo>
                      <a:pt x="1483" y="12680"/>
                    </a:lnTo>
                    <a:lnTo>
                      <a:pt x="1515" y="12741"/>
                    </a:lnTo>
                    <a:lnTo>
                      <a:pt x="1545" y="12803"/>
                    </a:lnTo>
                    <a:lnTo>
                      <a:pt x="1578" y="12864"/>
                    </a:lnTo>
                    <a:lnTo>
                      <a:pt x="1609" y="12924"/>
                    </a:lnTo>
                    <a:lnTo>
                      <a:pt x="1641" y="12985"/>
                    </a:lnTo>
                    <a:lnTo>
                      <a:pt x="1675" y="13044"/>
                    </a:lnTo>
                    <a:lnTo>
                      <a:pt x="1709" y="13104"/>
                    </a:lnTo>
                    <a:lnTo>
                      <a:pt x="1742" y="13163"/>
                    </a:lnTo>
                    <a:lnTo>
                      <a:pt x="1811" y="13280"/>
                    </a:lnTo>
                    <a:lnTo>
                      <a:pt x="1883" y="13396"/>
                    </a:lnTo>
                    <a:lnTo>
                      <a:pt x="1955" y="13510"/>
                    </a:lnTo>
                    <a:lnTo>
                      <a:pt x="2029" y="13623"/>
                    </a:lnTo>
                    <a:lnTo>
                      <a:pt x="2105" y="13734"/>
                    </a:lnTo>
                    <a:lnTo>
                      <a:pt x="2182" y="13844"/>
                    </a:lnTo>
                    <a:lnTo>
                      <a:pt x="2261" y="13952"/>
                    </a:lnTo>
                    <a:lnTo>
                      <a:pt x="2342" y="14059"/>
                    </a:lnTo>
                    <a:lnTo>
                      <a:pt x="2178" y="14184"/>
                    </a:lnTo>
                    <a:lnTo>
                      <a:pt x="2096" y="14075"/>
                    </a:lnTo>
                    <a:lnTo>
                      <a:pt x="2014" y="13964"/>
                    </a:lnTo>
                    <a:lnTo>
                      <a:pt x="1975" y="13908"/>
                    </a:lnTo>
                    <a:lnTo>
                      <a:pt x="1935" y="13852"/>
                    </a:lnTo>
                    <a:lnTo>
                      <a:pt x="1896" y="13795"/>
                    </a:lnTo>
                    <a:lnTo>
                      <a:pt x="1857" y="13738"/>
                    </a:lnTo>
                    <a:lnTo>
                      <a:pt x="1819" y="13681"/>
                    </a:lnTo>
                    <a:lnTo>
                      <a:pt x="1782" y="13622"/>
                    </a:lnTo>
                    <a:lnTo>
                      <a:pt x="1744" y="13564"/>
                    </a:lnTo>
                    <a:lnTo>
                      <a:pt x="1707" y="13506"/>
                    </a:lnTo>
                    <a:lnTo>
                      <a:pt x="1671" y="13446"/>
                    </a:lnTo>
                    <a:lnTo>
                      <a:pt x="1635" y="13387"/>
                    </a:lnTo>
                    <a:lnTo>
                      <a:pt x="1599" y="13327"/>
                    </a:lnTo>
                    <a:lnTo>
                      <a:pt x="1563" y="13267"/>
                    </a:lnTo>
                    <a:lnTo>
                      <a:pt x="1529" y="13206"/>
                    </a:lnTo>
                    <a:lnTo>
                      <a:pt x="1495" y="13145"/>
                    </a:lnTo>
                    <a:lnTo>
                      <a:pt x="1461" y="13084"/>
                    </a:lnTo>
                    <a:lnTo>
                      <a:pt x="1427" y="13022"/>
                    </a:lnTo>
                    <a:lnTo>
                      <a:pt x="1395" y="12960"/>
                    </a:lnTo>
                    <a:lnTo>
                      <a:pt x="1362" y="12897"/>
                    </a:lnTo>
                    <a:lnTo>
                      <a:pt x="1330" y="12835"/>
                    </a:lnTo>
                    <a:lnTo>
                      <a:pt x="1298" y="12772"/>
                    </a:lnTo>
                    <a:lnTo>
                      <a:pt x="1267" y="12708"/>
                    </a:lnTo>
                    <a:lnTo>
                      <a:pt x="1236" y="12644"/>
                    </a:lnTo>
                    <a:lnTo>
                      <a:pt x="1206" y="12580"/>
                    </a:lnTo>
                    <a:lnTo>
                      <a:pt x="1177" y="12516"/>
                    </a:lnTo>
                    <a:lnTo>
                      <a:pt x="1148" y="12451"/>
                    </a:lnTo>
                    <a:lnTo>
                      <a:pt x="1119" y="12385"/>
                    </a:lnTo>
                    <a:lnTo>
                      <a:pt x="1091" y="12320"/>
                    </a:lnTo>
                    <a:lnTo>
                      <a:pt x="1064" y="12253"/>
                    </a:lnTo>
                    <a:lnTo>
                      <a:pt x="873" y="12333"/>
                    </a:lnTo>
                    <a:close/>
                    <a:moveTo>
                      <a:pt x="3636" y="15935"/>
                    </a:moveTo>
                    <a:lnTo>
                      <a:pt x="3579" y="15500"/>
                    </a:lnTo>
                    <a:lnTo>
                      <a:pt x="4013" y="15443"/>
                    </a:lnTo>
                    <a:lnTo>
                      <a:pt x="3888" y="15607"/>
                    </a:lnTo>
                    <a:lnTo>
                      <a:pt x="3944" y="15650"/>
                    </a:lnTo>
                    <a:lnTo>
                      <a:pt x="3999" y="15691"/>
                    </a:lnTo>
                    <a:lnTo>
                      <a:pt x="4055" y="15732"/>
                    </a:lnTo>
                    <a:lnTo>
                      <a:pt x="4112" y="15773"/>
                    </a:lnTo>
                    <a:lnTo>
                      <a:pt x="4168" y="15813"/>
                    </a:lnTo>
                    <a:lnTo>
                      <a:pt x="4225" y="15853"/>
                    </a:lnTo>
                    <a:lnTo>
                      <a:pt x="4282" y="15892"/>
                    </a:lnTo>
                    <a:lnTo>
                      <a:pt x="4339" y="15930"/>
                    </a:lnTo>
                    <a:lnTo>
                      <a:pt x="4397" y="15968"/>
                    </a:lnTo>
                    <a:lnTo>
                      <a:pt x="4454" y="16005"/>
                    </a:lnTo>
                    <a:lnTo>
                      <a:pt x="4513" y="16042"/>
                    </a:lnTo>
                    <a:lnTo>
                      <a:pt x="4570" y="16078"/>
                    </a:lnTo>
                    <a:lnTo>
                      <a:pt x="4628" y="16114"/>
                    </a:lnTo>
                    <a:lnTo>
                      <a:pt x="4688" y="16150"/>
                    </a:lnTo>
                    <a:lnTo>
                      <a:pt x="4746" y="16185"/>
                    </a:lnTo>
                    <a:lnTo>
                      <a:pt x="4804" y="16219"/>
                    </a:lnTo>
                    <a:lnTo>
                      <a:pt x="4923" y="16286"/>
                    </a:lnTo>
                    <a:lnTo>
                      <a:pt x="5042" y="16351"/>
                    </a:lnTo>
                    <a:lnTo>
                      <a:pt x="5162" y="16414"/>
                    </a:lnTo>
                    <a:lnTo>
                      <a:pt x="5283" y="16474"/>
                    </a:lnTo>
                    <a:lnTo>
                      <a:pt x="5405" y="16533"/>
                    </a:lnTo>
                    <a:lnTo>
                      <a:pt x="5527" y="16589"/>
                    </a:lnTo>
                    <a:lnTo>
                      <a:pt x="5649" y="16643"/>
                    </a:lnTo>
                    <a:lnTo>
                      <a:pt x="5773" y="16695"/>
                    </a:lnTo>
                    <a:lnTo>
                      <a:pt x="5693" y="16886"/>
                    </a:lnTo>
                    <a:lnTo>
                      <a:pt x="5567" y="16832"/>
                    </a:lnTo>
                    <a:lnTo>
                      <a:pt x="5442" y="16777"/>
                    </a:lnTo>
                    <a:lnTo>
                      <a:pt x="5316" y="16719"/>
                    </a:lnTo>
                    <a:lnTo>
                      <a:pt x="5191" y="16659"/>
                    </a:lnTo>
                    <a:lnTo>
                      <a:pt x="5130" y="16628"/>
                    </a:lnTo>
                    <a:lnTo>
                      <a:pt x="5068" y="16597"/>
                    </a:lnTo>
                    <a:lnTo>
                      <a:pt x="5006" y="16565"/>
                    </a:lnTo>
                    <a:lnTo>
                      <a:pt x="4946" y="16533"/>
                    </a:lnTo>
                    <a:lnTo>
                      <a:pt x="4884" y="16500"/>
                    </a:lnTo>
                    <a:lnTo>
                      <a:pt x="4823" y="16466"/>
                    </a:lnTo>
                    <a:lnTo>
                      <a:pt x="4763" y="16433"/>
                    </a:lnTo>
                    <a:lnTo>
                      <a:pt x="4702" y="16398"/>
                    </a:lnTo>
                    <a:lnTo>
                      <a:pt x="4642" y="16363"/>
                    </a:lnTo>
                    <a:lnTo>
                      <a:pt x="4581" y="16327"/>
                    </a:lnTo>
                    <a:lnTo>
                      <a:pt x="4522" y="16291"/>
                    </a:lnTo>
                    <a:lnTo>
                      <a:pt x="4461" y="16254"/>
                    </a:lnTo>
                    <a:lnTo>
                      <a:pt x="4402" y="16217"/>
                    </a:lnTo>
                    <a:lnTo>
                      <a:pt x="4342" y="16179"/>
                    </a:lnTo>
                    <a:lnTo>
                      <a:pt x="4284" y="16141"/>
                    </a:lnTo>
                    <a:lnTo>
                      <a:pt x="4224" y="16102"/>
                    </a:lnTo>
                    <a:lnTo>
                      <a:pt x="4166" y="16063"/>
                    </a:lnTo>
                    <a:lnTo>
                      <a:pt x="4108" y="16022"/>
                    </a:lnTo>
                    <a:lnTo>
                      <a:pt x="4049" y="15982"/>
                    </a:lnTo>
                    <a:lnTo>
                      <a:pt x="3992" y="15940"/>
                    </a:lnTo>
                    <a:lnTo>
                      <a:pt x="3934" y="15899"/>
                    </a:lnTo>
                    <a:lnTo>
                      <a:pt x="3877" y="15857"/>
                    </a:lnTo>
                    <a:lnTo>
                      <a:pt x="3819" y="15815"/>
                    </a:lnTo>
                    <a:lnTo>
                      <a:pt x="3762" y="15771"/>
                    </a:lnTo>
                    <a:lnTo>
                      <a:pt x="3636" y="15935"/>
                    </a:lnTo>
                    <a:close/>
                    <a:moveTo>
                      <a:pt x="7832" y="17672"/>
                    </a:moveTo>
                    <a:lnTo>
                      <a:pt x="7565" y="17325"/>
                    </a:lnTo>
                    <a:lnTo>
                      <a:pt x="7912" y="17058"/>
                    </a:lnTo>
                    <a:lnTo>
                      <a:pt x="7885" y="17262"/>
                    </a:lnTo>
                    <a:lnTo>
                      <a:pt x="7954" y="17271"/>
                    </a:lnTo>
                    <a:lnTo>
                      <a:pt x="8023" y="17280"/>
                    </a:lnTo>
                    <a:lnTo>
                      <a:pt x="8093" y="17288"/>
                    </a:lnTo>
                    <a:lnTo>
                      <a:pt x="8161" y="17295"/>
                    </a:lnTo>
                    <a:lnTo>
                      <a:pt x="8231" y="17301"/>
                    </a:lnTo>
                    <a:lnTo>
                      <a:pt x="8299" y="17307"/>
                    </a:lnTo>
                    <a:lnTo>
                      <a:pt x="8369" y="17312"/>
                    </a:lnTo>
                    <a:lnTo>
                      <a:pt x="8437" y="17317"/>
                    </a:lnTo>
                    <a:lnTo>
                      <a:pt x="8506" y="17321"/>
                    </a:lnTo>
                    <a:lnTo>
                      <a:pt x="8575" y="17325"/>
                    </a:lnTo>
                    <a:lnTo>
                      <a:pt x="8644" y="17327"/>
                    </a:lnTo>
                    <a:lnTo>
                      <a:pt x="8712" y="17330"/>
                    </a:lnTo>
                    <a:lnTo>
                      <a:pt x="8781" y="17332"/>
                    </a:lnTo>
                    <a:lnTo>
                      <a:pt x="8849" y="17333"/>
                    </a:lnTo>
                    <a:lnTo>
                      <a:pt x="8917" y="17334"/>
                    </a:lnTo>
                    <a:lnTo>
                      <a:pt x="8985" y="17334"/>
                    </a:lnTo>
                    <a:lnTo>
                      <a:pt x="9121" y="17333"/>
                    </a:lnTo>
                    <a:lnTo>
                      <a:pt x="9257" y="17329"/>
                    </a:lnTo>
                    <a:lnTo>
                      <a:pt x="9392" y="17324"/>
                    </a:lnTo>
                    <a:lnTo>
                      <a:pt x="9527" y="17316"/>
                    </a:lnTo>
                    <a:lnTo>
                      <a:pt x="9662" y="17306"/>
                    </a:lnTo>
                    <a:lnTo>
                      <a:pt x="9795" y="17293"/>
                    </a:lnTo>
                    <a:lnTo>
                      <a:pt x="9929" y="17279"/>
                    </a:lnTo>
                    <a:lnTo>
                      <a:pt x="10061" y="17263"/>
                    </a:lnTo>
                    <a:lnTo>
                      <a:pt x="10088" y="17467"/>
                    </a:lnTo>
                    <a:lnTo>
                      <a:pt x="9952" y="17484"/>
                    </a:lnTo>
                    <a:lnTo>
                      <a:pt x="9815" y="17499"/>
                    </a:lnTo>
                    <a:lnTo>
                      <a:pt x="9678" y="17512"/>
                    </a:lnTo>
                    <a:lnTo>
                      <a:pt x="9540" y="17522"/>
                    </a:lnTo>
                    <a:lnTo>
                      <a:pt x="9472" y="17527"/>
                    </a:lnTo>
                    <a:lnTo>
                      <a:pt x="9402" y="17530"/>
                    </a:lnTo>
                    <a:lnTo>
                      <a:pt x="9333" y="17533"/>
                    </a:lnTo>
                    <a:lnTo>
                      <a:pt x="9263" y="17536"/>
                    </a:lnTo>
                    <a:lnTo>
                      <a:pt x="9195" y="17538"/>
                    </a:lnTo>
                    <a:lnTo>
                      <a:pt x="9125" y="17539"/>
                    </a:lnTo>
                    <a:lnTo>
                      <a:pt x="9056" y="17540"/>
                    </a:lnTo>
                    <a:lnTo>
                      <a:pt x="8985" y="17540"/>
                    </a:lnTo>
                    <a:lnTo>
                      <a:pt x="8915" y="17540"/>
                    </a:lnTo>
                    <a:lnTo>
                      <a:pt x="8846" y="17540"/>
                    </a:lnTo>
                    <a:lnTo>
                      <a:pt x="8775" y="17538"/>
                    </a:lnTo>
                    <a:lnTo>
                      <a:pt x="8706" y="17537"/>
                    </a:lnTo>
                    <a:lnTo>
                      <a:pt x="8635" y="17533"/>
                    </a:lnTo>
                    <a:lnTo>
                      <a:pt x="8565" y="17531"/>
                    </a:lnTo>
                    <a:lnTo>
                      <a:pt x="8495" y="17527"/>
                    </a:lnTo>
                    <a:lnTo>
                      <a:pt x="8424" y="17523"/>
                    </a:lnTo>
                    <a:lnTo>
                      <a:pt x="8353" y="17518"/>
                    </a:lnTo>
                    <a:lnTo>
                      <a:pt x="8283" y="17512"/>
                    </a:lnTo>
                    <a:lnTo>
                      <a:pt x="8212" y="17507"/>
                    </a:lnTo>
                    <a:lnTo>
                      <a:pt x="8141" y="17500"/>
                    </a:lnTo>
                    <a:lnTo>
                      <a:pt x="8071" y="17493"/>
                    </a:lnTo>
                    <a:lnTo>
                      <a:pt x="8000" y="17485"/>
                    </a:lnTo>
                    <a:lnTo>
                      <a:pt x="7929" y="17476"/>
                    </a:lnTo>
                    <a:lnTo>
                      <a:pt x="7858" y="17467"/>
                    </a:lnTo>
                    <a:lnTo>
                      <a:pt x="7832" y="17672"/>
                    </a:lnTo>
                    <a:close/>
                    <a:moveTo>
                      <a:pt x="12333" y="17079"/>
                    </a:moveTo>
                    <a:lnTo>
                      <a:pt x="11928" y="16912"/>
                    </a:lnTo>
                    <a:lnTo>
                      <a:pt x="12095" y="16507"/>
                    </a:lnTo>
                    <a:lnTo>
                      <a:pt x="12175" y="16698"/>
                    </a:lnTo>
                    <a:lnTo>
                      <a:pt x="12239" y="16671"/>
                    </a:lnTo>
                    <a:lnTo>
                      <a:pt x="12303" y="16644"/>
                    </a:lnTo>
                    <a:lnTo>
                      <a:pt x="12367" y="16616"/>
                    </a:lnTo>
                    <a:lnTo>
                      <a:pt x="12430" y="16587"/>
                    </a:lnTo>
                    <a:lnTo>
                      <a:pt x="12493" y="16558"/>
                    </a:lnTo>
                    <a:lnTo>
                      <a:pt x="12555" y="16528"/>
                    </a:lnTo>
                    <a:lnTo>
                      <a:pt x="12618" y="16499"/>
                    </a:lnTo>
                    <a:lnTo>
                      <a:pt x="12680" y="16469"/>
                    </a:lnTo>
                    <a:lnTo>
                      <a:pt x="12741" y="16437"/>
                    </a:lnTo>
                    <a:lnTo>
                      <a:pt x="12803" y="16407"/>
                    </a:lnTo>
                    <a:lnTo>
                      <a:pt x="12864" y="16374"/>
                    </a:lnTo>
                    <a:lnTo>
                      <a:pt x="12924" y="16343"/>
                    </a:lnTo>
                    <a:lnTo>
                      <a:pt x="13044" y="16277"/>
                    </a:lnTo>
                    <a:lnTo>
                      <a:pt x="13163" y="16210"/>
                    </a:lnTo>
                    <a:lnTo>
                      <a:pt x="13280" y="16141"/>
                    </a:lnTo>
                    <a:lnTo>
                      <a:pt x="13396" y="16069"/>
                    </a:lnTo>
                    <a:lnTo>
                      <a:pt x="13510" y="15997"/>
                    </a:lnTo>
                    <a:lnTo>
                      <a:pt x="13623" y="15923"/>
                    </a:lnTo>
                    <a:lnTo>
                      <a:pt x="13734" y="15847"/>
                    </a:lnTo>
                    <a:lnTo>
                      <a:pt x="13844" y="15770"/>
                    </a:lnTo>
                    <a:lnTo>
                      <a:pt x="13952" y="15691"/>
                    </a:lnTo>
                    <a:lnTo>
                      <a:pt x="14059" y="15610"/>
                    </a:lnTo>
                    <a:lnTo>
                      <a:pt x="14184" y="15774"/>
                    </a:lnTo>
                    <a:lnTo>
                      <a:pt x="14075" y="15856"/>
                    </a:lnTo>
                    <a:lnTo>
                      <a:pt x="13964" y="15938"/>
                    </a:lnTo>
                    <a:lnTo>
                      <a:pt x="13852" y="16017"/>
                    </a:lnTo>
                    <a:lnTo>
                      <a:pt x="13738" y="16095"/>
                    </a:lnTo>
                    <a:lnTo>
                      <a:pt x="13681" y="16133"/>
                    </a:lnTo>
                    <a:lnTo>
                      <a:pt x="13622" y="16170"/>
                    </a:lnTo>
                    <a:lnTo>
                      <a:pt x="13564" y="16208"/>
                    </a:lnTo>
                    <a:lnTo>
                      <a:pt x="13506" y="16245"/>
                    </a:lnTo>
                    <a:lnTo>
                      <a:pt x="13446" y="16281"/>
                    </a:lnTo>
                    <a:lnTo>
                      <a:pt x="13387" y="16317"/>
                    </a:lnTo>
                    <a:lnTo>
                      <a:pt x="13327" y="16353"/>
                    </a:lnTo>
                    <a:lnTo>
                      <a:pt x="13267" y="16389"/>
                    </a:lnTo>
                    <a:lnTo>
                      <a:pt x="13206" y="16423"/>
                    </a:lnTo>
                    <a:lnTo>
                      <a:pt x="13145" y="16457"/>
                    </a:lnTo>
                    <a:lnTo>
                      <a:pt x="13084" y="16491"/>
                    </a:lnTo>
                    <a:lnTo>
                      <a:pt x="13022" y="16525"/>
                    </a:lnTo>
                    <a:lnTo>
                      <a:pt x="12960" y="16557"/>
                    </a:lnTo>
                    <a:lnTo>
                      <a:pt x="12897" y="16590"/>
                    </a:lnTo>
                    <a:lnTo>
                      <a:pt x="12835" y="16622"/>
                    </a:lnTo>
                    <a:lnTo>
                      <a:pt x="12772" y="16654"/>
                    </a:lnTo>
                    <a:lnTo>
                      <a:pt x="12708" y="16685"/>
                    </a:lnTo>
                    <a:lnTo>
                      <a:pt x="12644" y="16716"/>
                    </a:lnTo>
                    <a:lnTo>
                      <a:pt x="12580" y="16746"/>
                    </a:lnTo>
                    <a:lnTo>
                      <a:pt x="12516" y="16775"/>
                    </a:lnTo>
                    <a:lnTo>
                      <a:pt x="12451" y="16804"/>
                    </a:lnTo>
                    <a:lnTo>
                      <a:pt x="12385" y="16833"/>
                    </a:lnTo>
                    <a:lnTo>
                      <a:pt x="12320" y="16861"/>
                    </a:lnTo>
                    <a:lnTo>
                      <a:pt x="12253" y="16888"/>
                    </a:lnTo>
                    <a:lnTo>
                      <a:pt x="12333" y="17079"/>
                    </a:lnTo>
                    <a:close/>
                    <a:moveTo>
                      <a:pt x="15935" y="14316"/>
                    </a:moveTo>
                    <a:lnTo>
                      <a:pt x="15500" y="14373"/>
                    </a:lnTo>
                    <a:lnTo>
                      <a:pt x="15443" y="13939"/>
                    </a:lnTo>
                    <a:lnTo>
                      <a:pt x="15607" y="14064"/>
                    </a:lnTo>
                    <a:lnTo>
                      <a:pt x="15650" y="14008"/>
                    </a:lnTo>
                    <a:lnTo>
                      <a:pt x="15691" y="13953"/>
                    </a:lnTo>
                    <a:lnTo>
                      <a:pt x="15732" y="13897"/>
                    </a:lnTo>
                    <a:lnTo>
                      <a:pt x="15773" y="13840"/>
                    </a:lnTo>
                    <a:lnTo>
                      <a:pt x="15812" y="13784"/>
                    </a:lnTo>
                    <a:lnTo>
                      <a:pt x="15853" y="13727"/>
                    </a:lnTo>
                    <a:lnTo>
                      <a:pt x="15892" y="13670"/>
                    </a:lnTo>
                    <a:lnTo>
                      <a:pt x="15930" y="13613"/>
                    </a:lnTo>
                    <a:lnTo>
                      <a:pt x="15968" y="13555"/>
                    </a:lnTo>
                    <a:lnTo>
                      <a:pt x="16005" y="13498"/>
                    </a:lnTo>
                    <a:lnTo>
                      <a:pt x="16042" y="13439"/>
                    </a:lnTo>
                    <a:lnTo>
                      <a:pt x="16078" y="13382"/>
                    </a:lnTo>
                    <a:lnTo>
                      <a:pt x="16150" y="13264"/>
                    </a:lnTo>
                    <a:lnTo>
                      <a:pt x="16219" y="13148"/>
                    </a:lnTo>
                    <a:lnTo>
                      <a:pt x="16286" y="13029"/>
                    </a:lnTo>
                    <a:lnTo>
                      <a:pt x="16351" y="12910"/>
                    </a:lnTo>
                    <a:lnTo>
                      <a:pt x="16414" y="12790"/>
                    </a:lnTo>
                    <a:lnTo>
                      <a:pt x="16474" y="12669"/>
                    </a:lnTo>
                    <a:lnTo>
                      <a:pt x="16533" y="12547"/>
                    </a:lnTo>
                    <a:lnTo>
                      <a:pt x="16589" y="12425"/>
                    </a:lnTo>
                    <a:lnTo>
                      <a:pt x="16643" y="12303"/>
                    </a:lnTo>
                    <a:lnTo>
                      <a:pt x="16695" y="12179"/>
                    </a:lnTo>
                    <a:lnTo>
                      <a:pt x="16886" y="12259"/>
                    </a:lnTo>
                    <a:lnTo>
                      <a:pt x="16832" y="12385"/>
                    </a:lnTo>
                    <a:lnTo>
                      <a:pt x="16777" y="12510"/>
                    </a:lnTo>
                    <a:lnTo>
                      <a:pt x="16719" y="12636"/>
                    </a:lnTo>
                    <a:lnTo>
                      <a:pt x="16659" y="12761"/>
                    </a:lnTo>
                    <a:lnTo>
                      <a:pt x="16597" y="12884"/>
                    </a:lnTo>
                    <a:lnTo>
                      <a:pt x="16533" y="13006"/>
                    </a:lnTo>
                    <a:lnTo>
                      <a:pt x="16500" y="13068"/>
                    </a:lnTo>
                    <a:lnTo>
                      <a:pt x="16466" y="13129"/>
                    </a:lnTo>
                    <a:lnTo>
                      <a:pt x="16433" y="13189"/>
                    </a:lnTo>
                    <a:lnTo>
                      <a:pt x="16398" y="13250"/>
                    </a:lnTo>
                    <a:lnTo>
                      <a:pt x="16363" y="13310"/>
                    </a:lnTo>
                    <a:lnTo>
                      <a:pt x="16327" y="13371"/>
                    </a:lnTo>
                    <a:lnTo>
                      <a:pt x="16291" y="13430"/>
                    </a:lnTo>
                    <a:lnTo>
                      <a:pt x="16254" y="13491"/>
                    </a:lnTo>
                    <a:lnTo>
                      <a:pt x="16217" y="13550"/>
                    </a:lnTo>
                    <a:lnTo>
                      <a:pt x="16179" y="13610"/>
                    </a:lnTo>
                    <a:lnTo>
                      <a:pt x="16141" y="13668"/>
                    </a:lnTo>
                    <a:lnTo>
                      <a:pt x="16102" y="13728"/>
                    </a:lnTo>
                    <a:lnTo>
                      <a:pt x="16063" y="13786"/>
                    </a:lnTo>
                    <a:lnTo>
                      <a:pt x="16022" y="13844"/>
                    </a:lnTo>
                    <a:lnTo>
                      <a:pt x="15982" y="13903"/>
                    </a:lnTo>
                    <a:lnTo>
                      <a:pt x="15940" y="13960"/>
                    </a:lnTo>
                    <a:lnTo>
                      <a:pt x="15899" y="14018"/>
                    </a:lnTo>
                    <a:lnTo>
                      <a:pt x="15857" y="14075"/>
                    </a:lnTo>
                    <a:lnTo>
                      <a:pt x="15815" y="14133"/>
                    </a:lnTo>
                    <a:lnTo>
                      <a:pt x="15771" y="14190"/>
                    </a:lnTo>
                    <a:lnTo>
                      <a:pt x="15935" y="14316"/>
                    </a:lnTo>
                    <a:close/>
                    <a:moveTo>
                      <a:pt x="17672" y="10120"/>
                    </a:moveTo>
                    <a:lnTo>
                      <a:pt x="17325" y="10387"/>
                    </a:lnTo>
                    <a:lnTo>
                      <a:pt x="17058" y="10040"/>
                    </a:lnTo>
                    <a:lnTo>
                      <a:pt x="17262" y="10067"/>
                    </a:lnTo>
                    <a:lnTo>
                      <a:pt x="17271" y="9998"/>
                    </a:lnTo>
                    <a:lnTo>
                      <a:pt x="17280" y="9929"/>
                    </a:lnTo>
                    <a:lnTo>
                      <a:pt x="17287" y="9859"/>
                    </a:lnTo>
                    <a:lnTo>
                      <a:pt x="17295" y="9791"/>
                    </a:lnTo>
                    <a:lnTo>
                      <a:pt x="17301" y="9721"/>
                    </a:lnTo>
                    <a:lnTo>
                      <a:pt x="17307" y="9653"/>
                    </a:lnTo>
                    <a:lnTo>
                      <a:pt x="17312" y="9583"/>
                    </a:lnTo>
                    <a:lnTo>
                      <a:pt x="17317" y="9515"/>
                    </a:lnTo>
                    <a:lnTo>
                      <a:pt x="17325" y="9377"/>
                    </a:lnTo>
                    <a:lnTo>
                      <a:pt x="17330" y="9240"/>
                    </a:lnTo>
                    <a:lnTo>
                      <a:pt x="17333" y="9103"/>
                    </a:lnTo>
                    <a:lnTo>
                      <a:pt x="17334" y="8967"/>
                    </a:lnTo>
                    <a:lnTo>
                      <a:pt x="17333" y="8831"/>
                    </a:lnTo>
                    <a:lnTo>
                      <a:pt x="17329" y="8696"/>
                    </a:lnTo>
                    <a:lnTo>
                      <a:pt x="17324" y="8560"/>
                    </a:lnTo>
                    <a:lnTo>
                      <a:pt x="17316" y="8425"/>
                    </a:lnTo>
                    <a:lnTo>
                      <a:pt x="17306" y="8290"/>
                    </a:lnTo>
                    <a:lnTo>
                      <a:pt x="17293" y="8157"/>
                    </a:lnTo>
                    <a:lnTo>
                      <a:pt x="17279" y="8023"/>
                    </a:lnTo>
                    <a:lnTo>
                      <a:pt x="17263" y="7891"/>
                    </a:lnTo>
                    <a:lnTo>
                      <a:pt x="17467" y="7864"/>
                    </a:lnTo>
                    <a:lnTo>
                      <a:pt x="17484" y="8000"/>
                    </a:lnTo>
                    <a:lnTo>
                      <a:pt x="17499" y="8137"/>
                    </a:lnTo>
                    <a:lnTo>
                      <a:pt x="17511" y="8274"/>
                    </a:lnTo>
                    <a:lnTo>
                      <a:pt x="17522" y="8412"/>
                    </a:lnTo>
                    <a:lnTo>
                      <a:pt x="17530" y="8550"/>
                    </a:lnTo>
                    <a:lnTo>
                      <a:pt x="17536" y="8689"/>
                    </a:lnTo>
                    <a:lnTo>
                      <a:pt x="17538" y="8757"/>
                    </a:lnTo>
                    <a:lnTo>
                      <a:pt x="17539" y="8827"/>
                    </a:lnTo>
                    <a:lnTo>
                      <a:pt x="17540" y="8896"/>
                    </a:lnTo>
                    <a:lnTo>
                      <a:pt x="17540" y="8967"/>
                    </a:lnTo>
                    <a:lnTo>
                      <a:pt x="17540" y="9037"/>
                    </a:lnTo>
                    <a:lnTo>
                      <a:pt x="17539" y="9106"/>
                    </a:lnTo>
                    <a:lnTo>
                      <a:pt x="17538" y="9177"/>
                    </a:lnTo>
                    <a:lnTo>
                      <a:pt x="17537" y="9246"/>
                    </a:lnTo>
                    <a:lnTo>
                      <a:pt x="17533" y="9317"/>
                    </a:lnTo>
                    <a:lnTo>
                      <a:pt x="17531" y="9387"/>
                    </a:lnTo>
                    <a:lnTo>
                      <a:pt x="17527" y="9457"/>
                    </a:lnTo>
                    <a:lnTo>
                      <a:pt x="17522" y="9528"/>
                    </a:lnTo>
                    <a:lnTo>
                      <a:pt x="17518" y="9599"/>
                    </a:lnTo>
                    <a:lnTo>
                      <a:pt x="17512" y="9669"/>
                    </a:lnTo>
                    <a:lnTo>
                      <a:pt x="17507" y="9740"/>
                    </a:lnTo>
                    <a:lnTo>
                      <a:pt x="17500" y="9811"/>
                    </a:lnTo>
                    <a:lnTo>
                      <a:pt x="17493" y="9881"/>
                    </a:lnTo>
                    <a:lnTo>
                      <a:pt x="17485" y="9952"/>
                    </a:lnTo>
                    <a:lnTo>
                      <a:pt x="17476" y="10023"/>
                    </a:lnTo>
                    <a:lnTo>
                      <a:pt x="17467" y="10094"/>
                    </a:lnTo>
                    <a:lnTo>
                      <a:pt x="17672" y="10120"/>
                    </a:lnTo>
                    <a:close/>
                    <a:moveTo>
                      <a:pt x="17079" y="5619"/>
                    </a:moveTo>
                    <a:lnTo>
                      <a:pt x="16912" y="6024"/>
                    </a:lnTo>
                    <a:lnTo>
                      <a:pt x="16507" y="5857"/>
                    </a:lnTo>
                    <a:lnTo>
                      <a:pt x="16698" y="5777"/>
                    </a:lnTo>
                    <a:lnTo>
                      <a:pt x="16671" y="5713"/>
                    </a:lnTo>
                    <a:lnTo>
                      <a:pt x="16644" y="5649"/>
                    </a:lnTo>
                    <a:lnTo>
                      <a:pt x="16616" y="5585"/>
                    </a:lnTo>
                    <a:lnTo>
                      <a:pt x="16587" y="5522"/>
                    </a:lnTo>
                    <a:lnTo>
                      <a:pt x="16558" y="5459"/>
                    </a:lnTo>
                    <a:lnTo>
                      <a:pt x="16528" y="5397"/>
                    </a:lnTo>
                    <a:lnTo>
                      <a:pt x="16499" y="5334"/>
                    </a:lnTo>
                    <a:lnTo>
                      <a:pt x="16469" y="5272"/>
                    </a:lnTo>
                    <a:lnTo>
                      <a:pt x="16407" y="5149"/>
                    </a:lnTo>
                    <a:lnTo>
                      <a:pt x="16343" y="5028"/>
                    </a:lnTo>
                    <a:lnTo>
                      <a:pt x="16277" y="4908"/>
                    </a:lnTo>
                    <a:lnTo>
                      <a:pt x="16210" y="4789"/>
                    </a:lnTo>
                    <a:lnTo>
                      <a:pt x="16141" y="4672"/>
                    </a:lnTo>
                    <a:lnTo>
                      <a:pt x="16069" y="4556"/>
                    </a:lnTo>
                    <a:lnTo>
                      <a:pt x="15997" y="4442"/>
                    </a:lnTo>
                    <a:lnTo>
                      <a:pt x="15923" y="4329"/>
                    </a:lnTo>
                    <a:lnTo>
                      <a:pt x="15847" y="4218"/>
                    </a:lnTo>
                    <a:lnTo>
                      <a:pt x="15770" y="4108"/>
                    </a:lnTo>
                    <a:lnTo>
                      <a:pt x="15691" y="4000"/>
                    </a:lnTo>
                    <a:lnTo>
                      <a:pt x="15610" y="3893"/>
                    </a:lnTo>
                    <a:lnTo>
                      <a:pt x="15774" y="3768"/>
                    </a:lnTo>
                    <a:lnTo>
                      <a:pt x="15856" y="3877"/>
                    </a:lnTo>
                    <a:lnTo>
                      <a:pt x="15938" y="3988"/>
                    </a:lnTo>
                    <a:lnTo>
                      <a:pt x="16017" y="4100"/>
                    </a:lnTo>
                    <a:lnTo>
                      <a:pt x="16095" y="4214"/>
                    </a:lnTo>
                    <a:lnTo>
                      <a:pt x="16170" y="4330"/>
                    </a:lnTo>
                    <a:lnTo>
                      <a:pt x="16245" y="4446"/>
                    </a:lnTo>
                    <a:lnTo>
                      <a:pt x="16281" y="4506"/>
                    </a:lnTo>
                    <a:lnTo>
                      <a:pt x="16317" y="4565"/>
                    </a:lnTo>
                    <a:lnTo>
                      <a:pt x="16353" y="4625"/>
                    </a:lnTo>
                    <a:lnTo>
                      <a:pt x="16388" y="4685"/>
                    </a:lnTo>
                    <a:lnTo>
                      <a:pt x="16423" y="4746"/>
                    </a:lnTo>
                    <a:lnTo>
                      <a:pt x="16457" y="4807"/>
                    </a:lnTo>
                    <a:lnTo>
                      <a:pt x="16491" y="4868"/>
                    </a:lnTo>
                    <a:lnTo>
                      <a:pt x="16525" y="4930"/>
                    </a:lnTo>
                    <a:lnTo>
                      <a:pt x="16557" y="4992"/>
                    </a:lnTo>
                    <a:lnTo>
                      <a:pt x="16590" y="5055"/>
                    </a:lnTo>
                    <a:lnTo>
                      <a:pt x="16622" y="5117"/>
                    </a:lnTo>
                    <a:lnTo>
                      <a:pt x="16654" y="5180"/>
                    </a:lnTo>
                    <a:lnTo>
                      <a:pt x="16684" y="5244"/>
                    </a:lnTo>
                    <a:lnTo>
                      <a:pt x="16716" y="5308"/>
                    </a:lnTo>
                    <a:lnTo>
                      <a:pt x="16746" y="5372"/>
                    </a:lnTo>
                    <a:lnTo>
                      <a:pt x="16775" y="5436"/>
                    </a:lnTo>
                    <a:lnTo>
                      <a:pt x="16804" y="5501"/>
                    </a:lnTo>
                    <a:lnTo>
                      <a:pt x="16832" y="5567"/>
                    </a:lnTo>
                    <a:lnTo>
                      <a:pt x="16861" y="5632"/>
                    </a:lnTo>
                    <a:lnTo>
                      <a:pt x="16888" y="5699"/>
                    </a:lnTo>
                    <a:lnTo>
                      <a:pt x="17079" y="5619"/>
                    </a:lnTo>
                    <a:close/>
                    <a:moveTo>
                      <a:pt x="14316" y="2017"/>
                    </a:moveTo>
                    <a:lnTo>
                      <a:pt x="14373" y="2452"/>
                    </a:lnTo>
                    <a:lnTo>
                      <a:pt x="13939" y="2509"/>
                    </a:lnTo>
                    <a:lnTo>
                      <a:pt x="14064" y="2345"/>
                    </a:lnTo>
                    <a:lnTo>
                      <a:pt x="14008" y="2302"/>
                    </a:lnTo>
                    <a:lnTo>
                      <a:pt x="13952" y="2261"/>
                    </a:lnTo>
                    <a:lnTo>
                      <a:pt x="13897" y="2220"/>
                    </a:lnTo>
                    <a:lnTo>
                      <a:pt x="13840" y="2179"/>
                    </a:lnTo>
                    <a:lnTo>
                      <a:pt x="13784" y="2140"/>
                    </a:lnTo>
                    <a:lnTo>
                      <a:pt x="13727" y="2099"/>
                    </a:lnTo>
                    <a:lnTo>
                      <a:pt x="13670" y="2060"/>
                    </a:lnTo>
                    <a:lnTo>
                      <a:pt x="13613" y="2022"/>
                    </a:lnTo>
                    <a:lnTo>
                      <a:pt x="13498" y="1947"/>
                    </a:lnTo>
                    <a:lnTo>
                      <a:pt x="13382" y="1874"/>
                    </a:lnTo>
                    <a:lnTo>
                      <a:pt x="13264" y="1802"/>
                    </a:lnTo>
                    <a:lnTo>
                      <a:pt x="13148" y="1733"/>
                    </a:lnTo>
                    <a:lnTo>
                      <a:pt x="13029" y="1666"/>
                    </a:lnTo>
                    <a:lnTo>
                      <a:pt x="12910" y="1601"/>
                    </a:lnTo>
                    <a:lnTo>
                      <a:pt x="12790" y="1538"/>
                    </a:lnTo>
                    <a:lnTo>
                      <a:pt x="12669" y="1478"/>
                    </a:lnTo>
                    <a:lnTo>
                      <a:pt x="12547" y="1419"/>
                    </a:lnTo>
                    <a:lnTo>
                      <a:pt x="12425" y="1363"/>
                    </a:lnTo>
                    <a:lnTo>
                      <a:pt x="12303" y="1309"/>
                    </a:lnTo>
                    <a:lnTo>
                      <a:pt x="12179" y="1257"/>
                    </a:lnTo>
                    <a:lnTo>
                      <a:pt x="12259" y="1066"/>
                    </a:lnTo>
                    <a:lnTo>
                      <a:pt x="12385" y="1120"/>
                    </a:lnTo>
                    <a:lnTo>
                      <a:pt x="12510" y="1175"/>
                    </a:lnTo>
                    <a:lnTo>
                      <a:pt x="12636" y="1233"/>
                    </a:lnTo>
                    <a:lnTo>
                      <a:pt x="12761" y="1293"/>
                    </a:lnTo>
                    <a:lnTo>
                      <a:pt x="12884" y="1355"/>
                    </a:lnTo>
                    <a:lnTo>
                      <a:pt x="13006" y="1419"/>
                    </a:lnTo>
                    <a:lnTo>
                      <a:pt x="13068" y="1452"/>
                    </a:lnTo>
                    <a:lnTo>
                      <a:pt x="13129" y="1486"/>
                    </a:lnTo>
                    <a:lnTo>
                      <a:pt x="13189" y="1519"/>
                    </a:lnTo>
                    <a:lnTo>
                      <a:pt x="13250" y="1554"/>
                    </a:lnTo>
                    <a:lnTo>
                      <a:pt x="13310" y="1589"/>
                    </a:lnTo>
                    <a:lnTo>
                      <a:pt x="13371" y="1625"/>
                    </a:lnTo>
                    <a:lnTo>
                      <a:pt x="13430" y="1661"/>
                    </a:lnTo>
                    <a:lnTo>
                      <a:pt x="13491" y="1698"/>
                    </a:lnTo>
                    <a:lnTo>
                      <a:pt x="13550" y="1735"/>
                    </a:lnTo>
                    <a:lnTo>
                      <a:pt x="13609" y="1773"/>
                    </a:lnTo>
                    <a:lnTo>
                      <a:pt x="13668" y="1811"/>
                    </a:lnTo>
                    <a:lnTo>
                      <a:pt x="13728" y="1850"/>
                    </a:lnTo>
                    <a:lnTo>
                      <a:pt x="13786" y="1889"/>
                    </a:lnTo>
                    <a:lnTo>
                      <a:pt x="13844" y="1930"/>
                    </a:lnTo>
                    <a:lnTo>
                      <a:pt x="13903" y="1970"/>
                    </a:lnTo>
                    <a:lnTo>
                      <a:pt x="13960" y="2012"/>
                    </a:lnTo>
                    <a:lnTo>
                      <a:pt x="14018" y="2053"/>
                    </a:lnTo>
                    <a:lnTo>
                      <a:pt x="14075" y="2095"/>
                    </a:lnTo>
                    <a:lnTo>
                      <a:pt x="14133" y="2137"/>
                    </a:lnTo>
                    <a:lnTo>
                      <a:pt x="14190" y="2181"/>
                    </a:lnTo>
                    <a:lnTo>
                      <a:pt x="14316" y="2017"/>
                    </a:lnTo>
                    <a:close/>
                    <a:moveTo>
                      <a:pt x="5619" y="873"/>
                    </a:moveTo>
                    <a:lnTo>
                      <a:pt x="6024" y="1040"/>
                    </a:lnTo>
                    <a:lnTo>
                      <a:pt x="5857" y="1445"/>
                    </a:lnTo>
                    <a:lnTo>
                      <a:pt x="5777" y="1254"/>
                    </a:lnTo>
                    <a:lnTo>
                      <a:pt x="5713" y="1281"/>
                    </a:lnTo>
                    <a:lnTo>
                      <a:pt x="5649" y="1308"/>
                    </a:lnTo>
                    <a:lnTo>
                      <a:pt x="5585" y="1336"/>
                    </a:lnTo>
                    <a:lnTo>
                      <a:pt x="5522" y="1365"/>
                    </a:lnTo>
                    <a:lnTo>
                      <a:pt x="5459" y="1394"/>
                    </a:lnTo>
                    <a:lnTo>
                      <a:pt x="5396" y="1424"/>
                    </a:lnTo>
                    <a:lnTo>
                      <a:pt x="5334" y="1453"/>
                    </a:lnTo>
                    <a:lnTo>
                      <a:pt x="5272" y="1483"/>
                    </a:lnTo>
                    <a:lnTo>
                      <a:pt x="5211" y="1515"/>
                    </a:lnTo>
                    <a:lnTo>
                      <a:pt x="5149" y="1545"/>
                    </a:lnTo>
                    <a:lnTo>
                      <a:pt x="5088" y="1578"/>
                    </a:lnTo>
                    <a:lnTo>
                      <a:pt x="5028" y="1609"/>
                    </a:lnTo>
                    <a:lnTo>
                      <a:pt x="4908" y="1675"/>
                    </a:lnTo>
                    <a:lnTo>
                      <a:pt x="4789" y="1742"/>
                    </a:lnTo>
                    <a:lnTo>
                      <a:pt x="4672" y="1811"/>
                    </a:lnTo>
                    <a:lnTo>
                      <a:pt x="4556" y="1883"/>
                    </a:lnTo>
                    <a:lnTo>
                      <a:pt x="4442" y="1955"/>
                    </a:lnTo>
                    <a:lnTo>
                      <a:pt x="4329" y="2029"/>
                    </a:lnTo>
                    <a:lnTo>
                      <a:pt x="4218" y="2105"/>
                    </a:lnTo>
                    <a:lnTo>
                      <a:pt x="4108" y="2182"/>
                    </a:lnTo>
                    <a:lnTo>
                      <a:pt x="4000" y="2261"/>
                    </a:lnTo>
                    <a:lnTo>
                      <a:pt x="3893" y="2342"/>
                    </a:lnTo>
                    <a:lnTo>
                      <a:pt x="3768" y="2178"/>
                    </a:lnTo>
                    <a:lnTo>
                      <a:pt x="3877" y="2096"/>
                    </a:lnTo>
                    <a:lnTo>
                      <a:pt x="3988" y="2014"/>
                    </a:lnTo>
                    <a:lnTo>
                      <a:pt x="4100" y="1935"/>
                    </a:lnTo>
                    <a:lnTo>
                      <a:pt x="4214" y="1857"/>
                    </a:lnTo>
                    <a:lnTo>
                      <a:pt x="4271" y="1819"/>
                    </a:lnTo>
                    <a:lnTo>
                      <a:pt x="4330" y="1782"/>
                    </a:lnTo>
                    <a:lnTo>
                      <a:pt x="4388" y="1744"/>
                    </a:lnTo>
                    <a:lnTo>
                      <a:pt x="4446" y="1707"/>
                    </a:lnTo>
                    <a:lnTo>
                      <a:pt x="4506" y="1671"/>
                    </a:lnTo>
                    <a:lnTo>
                      <a:pt x="4565" y="1635"/>
                    </a:lnTo>
                    <a:lnTo>
                      <a:pt x="4625" y="1599"/>
                    </a:lnTo>
                    <a:lnTo>
                      <a:pt x="4685" y="1564"/>
                    </a:lnTo>
                    <a:lnTo>
                      <a:pt x="4746" y="1529"/>
                    </a:lnTo>
                    <a:lnTo>
                      <a:pt x="4807" y="1495"/>
                    </a:lnTo>
                    <a:lnTo>
                      <a:pt x="4868" y="1461"/>
                    </a:lnTo>
                    <a:lnTo>
                      <a:pt x="4930" y="1427"/>
                    </a:lnTo>
                    <a:lnTo>
                      <a:pt x="4992" y="1395"/>
                    </a:lnTo>
                    <a:lnTo>
                      <a:pt x="5055" y="1362"/>
                    </a:lnTo>
                    <a:lnTo>
                      <a:pt x="5117" y="1330"/>
                    </a:lnTo>
                    <a:lnTo>
                      <a:pt x="5180" y="1298"/>
                    </a:lnTo>
                    <a:lnTo>
                      <a:pt x="5244" y="1268"/>
                    </a:lnTo>
                    <a:lnTo>
                      <a:pt x="5308" y="1236"/>
                    </a:lnTo>
                    <a:lnTo>
                      <a:pt x="5372" y="1206"/>
                    </a:lnTo>
                    <a:lnTo>
                      <a:pt x="5436" y="1177"/>
                    </a:lnTo>
                    <a:lnTo>
                      <a:pt x="5501" y="1148"/>
                    </a:lnTo>
                    <a:lnTo>
                      <a:pt x="5567" y="1120"/>
                    </a:lnTo>
                    <a:lnTo>
                      <a:pt x="5632" y="1091"/>
                    </a:lnTo>
                    <a:lnTo>
                      <a:pt x="5699" y="1064"/>
                    </a:lnTo>
                    <a:lnTo>
                      <a:pt x="5619" y="873"/>
                    </a:lnTo>
                    <a:close/>
                    <a:moveTo>
                      <a:pt x="10120" y="281"/>
                    </a:moveTo>
                    <a:lnTo>
                      <a:pt x="10387" y="627"/>
                    </a:lnTo>
                    <a:lnTo>
                      <a:pt x="10040" y="894"/>
                    </a:lnTo>
                    <a:lnTo>
                      <a:pt x="10067" y="690"/>
                    </a:lnTo>
                    <a:lnTo>
                      <a:pt x="9998" y="681"/>
                    </a:lnTo>
                    <a:lnTo>
                      <a:pt x="9929" y="672"/>
                    </a:lnTo>
                    <a:lnTo>
                      <a:pt x="9859" y="665"/>
                    </a:lnTo>
                    <a:lnTo>
                      <a:pt x="9791" y="657"/>
                    </a:lnTo>
                    <a:lnTo>
                      <a:pt x="9721" y="651"/>
                    </a:lnTo>
                    <a:lnTo>
                      <a:pt x="9653" y="645"/>
                    </a:lnTo>
                    <a:lnTo>
                      <a:pt x="9583" y="640"/>
                    </a:lnTo>
                    <a:lnTo>
                      <a:pt x="9515" y="635"/>
                    </a:lnTo>
                    <a:lnTo>
                      <a:pt x="9377" y="627"/>
                    </a:lnTo>
                    <a:lnTo>
                      <a:pt x="9240" y="622"/>
                    </a:lnTo>
                    <a:lnTo>
                      <a:pt x="9103" y="619"/>
                    </a:lnTo>
                    <a:lnTo>
                      <a:pt x="8967" y="618"/>
                    </a:lnTo>
                    <a:lnTo>
                      <a:pt x="8831" y="619"/>
                    </a:lnTo>
                    <a:lnTo>
                      <a:pt x="8696" y="623"/>
                    </a:lnTo>
                    <a:lnTo>
                      <a:pt x="8560" y="628"/>
                    </a:lnTo>
                    <a:lnTo>
                      <a:pt x="8425" y="636"/>
                    </a:lnTo>
                    <a:lnTo>
                      <a:pt x="8290" y="646"/>
                    </a:lnTo>
                    <a:lnTo>
                      <a:pt x="8157" y="659"/>
                    </a:lnTo>
                    <a:lnTo>
                      <a:pt x="8023" y="673"/>
                    </a:lnTo>
                    <a:lnTo>
                      <a:pt x="7891" y="689"/>
                    </a:lnTo>
                    <a:lnTo>
                      <a:pt x="7864" y="485"/>
                    </a:lnTo>
                    <a:lnTo>
                      <a:pt x="8000" y="468"/>
                    </a:lnTo>
                    <a:lnTo>
                      <a:pt x="8137" y="453"/>
                    </a:lnTo>
                    <a:lnTo>
                      <a:pt x="8274" y="441"/>
                    </a:lnTo>
                    <a:lnTo>
                      <a:pt x="8412" y="430"/>
                    </a:lnTo>
                    <a:lnTo>
                      <a:pt x="8550" y="422"/>
                    </a:lnTo>
                    <a:lnTo>
                      <a:pt x="8688" y="416"/>
                    </a:lnTo>
                    <a:lnTo>
                      <a:pt x="8757" y="414"/>
                    </a:lnTo>
                    <a:lnTo>
                      <a:pt x="8827" y="413"/>
                    </a:lnTo>
                    <a:lnTo>
                      <a:pt x="8896" y="412"/>
                    </a:lnTo>
                    <a:lnTo>
                      <a:pt x="8967" y="412"/>
                    </a:lnTo>
                    <a:lnTo>
                      <a:pt x="9037" y="412"/>
                    </a:lnTo>
                    <a:lnTo>
                      <a:pt x="9106" y="413"/>
                    </a:lnTo>
                    <a:lnTo>
                      <a:pt x="9177" y="414"/>
                    </a:lnTo>
                    <a:lnTo>
                      <a:pt x="9246" y="415"/>
                    </a:lnTo>
                    <a:lnTo>
                      <a:pt x="9317" y="419"/>
                    </a:lnTo>
                    <a:lnTo>
                      <a:pt x="9387" y="421"/>
                    </a:lnTo>
                    <a:lnTo>
                      <a:pt x="9457" y="425"/>
                    </a:lnTo>
                    <a:lnTo>
                      <a:pt x="9528" y="430"/>
                    </a:lnTo>
                    <a:lnTo>
                      <a:pt x="9599" y="434"/>
                    </a:lnTo>
                    <a:lnTo>
                      <a:pt x="9669" y="440"/>
                    </a:lnTo>
                    <a:lnTo>
                      <a:pt x="9740" y="445"/>
                    </a:lnTo>
                    <a:lnTo>
                      <a:pt x="9811" y="452"/>
                    </a:lnTo>
                    <a:lnTo>
                      <a:pt x="9881" y="459"/>
                    </a:lnTo>
                    <a:lnTo>
                      <a:pt x="9952" y="467"/>
                    </a:lnTo>
                    <a:lnTo>
                      <a:pt x="10023" y="476"/>
                    </a:lnTo>
                    <a:lnTo>
                      <a:pt x="10094" y="485"/>
                    </a:lnTo>
                    <a:lnTo>
                      <a:pt x="10120" y="281"/>
                    </a:lnTo>
                    <a:close/>
                  </a:path>
                </a:pathLst>
              </a:custGeom>
              <a:solidFill>
                <a:srgbClr val="CCCCCC"/>
              </a:solidFill>
              <a:ln w="9525">
                <a:noFill/>
                <a:round/>
                <a:headEnd/>
                <a:tailEnd/>
              </a:ln>
            </p:spPr>
            <p:txBody>
              <a:bodyPr/>
              <a:lstStyle/>
              <a:p>
                <a:pPr defTabSz="914239"/>
                <a:endParaRPr lang="sv-SE" dirty="0">
                  <a:solidFill>
                    <a:srgbClr val="747474"/>
                  </a:solidFill>
                </a:endParaRPr>
              </a:p>
            </p:txBody>
          </p:sp>
          <p:sp>
            <p:nvSpPr>
              <p:cNvPr id="33" name="Freeform 22"/>
              <p:cNvSpPr>
                <a:spLocks/>
              </p:cNvSpPr>
              <p:nvPr/>
            </p:nvSpPr>
            <p:spPr bwMode="auto">
              <a:xfrm>
                <a:off x="2488" y="2625"/>
                <a:ext cx="73" cy="66"/>
              </a:xfrm>
              <a:custGeom>
                <a:avLst/>
                <a:gdLst>
                  <a:gd name="T0" fmla="*/ 0 w 439"/>
                  <a:gd name="T1" fmla="*/ 0 h 399"/>
                  <a:gd name="T2" fmla="*/ 0 w 439"/>
                  <a:gd name="T3" fmla="*/ 0 h 399"/>
                  <a:gd name="T4" fmla="*/ 0 w 439"/>
                  <a:gd name="T5" fmla="*/ 0 h 399"/>
                  <a:gd name="T6" fmla="*/ 0 w 439"/>
                  <a:gd name="T7" fmla="*/ 0 h 399"/>
                  <a:gd name="T8" fmla="*/ 0 w 439"/>
                  <a:gd name="T9" fmla="*/ 0 h 399"/>
                  <a:gd name="T10" fmla="*/ 0 w 439"/>
                  <a:gd name="T11" fmla="*/ 0 h 399"/>
                  <a:gd name="T12" fmla="*/ 0 w 439"/>
                  <a:gd name="T13" fmla="*/ 0 h 399"/>
                  <a:gd name="T14" fmla="*/ 0 w 439"/>
                  <a:gd name="T15" fmla="*/ 0 h 399"/>
                  <a:gd name="T16" fmla="*/ 0 w 439"/>
                  <a:gd name="T17" fmla="*/ 0 h 399"/>
                  <a:gd name="T18" fmla="*/ 0 w 439"/>
                  <a:gd name="T19" fmla="*/ 0 h 399"/>
                  <a:gd name="T20" fmla="*/ 0 w 439"/>
                  <a:gd name="T21" fmla="*/ 0 h 399"/>
                  <a:gd name="T22" fmla="*/ 0 w 439"/>
                  <a:gd name="T23" fmla="*/ 0 h 399"/>
                  <a:gd name="T24" fmla="*/ 0 w 439"/>
                  <a:gd name="T25" fmla="*/ 0 h 399"/>
                  <a:gd name="T26" fmla="*/ 0 w 439"/>
                  <a:gd name="T27" fmla="*/ 0 h 399"/>
                  <a:gd name="T28" fmla="*/ 0 w 439"/>
                  <a:gd name="T29" fmla="*/ 0 h 399"/>
                  <a:gd name="T30" fmla="*/ 0 w 439"/>
                  <a:gd name="T31" fmla="*/ 0 h 399"/>
                  <a:gd name="T32" fmla="*/ 0 w 439"/>
                  <a:gd name="T33" fmla="*/ 0 h 399"/>
                  <a:gd name="T34" fmla="*/ 0 w 439"/>
                  <a:gd name="T35" fmla="*/ 0 h 3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9"/>
                  <a:gd name="T55" fmla="*/ 0 h 399"/>
                  <a:gd name="T56" fmla="*/ 439 w 439"/>
                  <a:gd name="T57" fmla="*/ 399 h 3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9" h="399">
                    <a:moveTo>
                      <a:pt x="439" y="318"/>
                    </a:moveTo>
                    <a:lnTo>
                      <a:pt x="392" y="399"/>
                    </a:lnTo>
                    <a:lnTo>
                      <a:pt x="340" y="353"/>
                    </a:lnTo>
                    <a:lnTo>
                      <a:pt x="289" y="304"/>
                    </a:lnTo>
                    <a:lnTo>
                      <a:pt x="238" y="256"/>
                    </a:lnTo>
                    <a:lnTo>
                      <a:pt x="189" y="207"/>
                    </a:lnTo>
                    <a:lnTo>
                      <a:pt x="141" y="156"/>
                    </a:lnTo>
                    <a:lnTo>
                      <a:pt x="92" y="105"/>
                    </a:lnTo>
                    <a:lnTo>
                      <a:pt x="46" y="53"/>
                    </a:lnTo>
                    <a:lnTo>
                      <a:pt x="0" y="0"/>
                    </a:lnTo>
                    <a:lnTo>
                      <a:pt x="52" y="43"/>
                    </a:lnTo>
                    <a:lnTo>
                      <a:pt x="106" y="86"/>
                    </a:lnTo>
                    <a:lnTo>
                      <a:pt x="158" y="127"/>
                    </a:lnTo>
                    <a:lnTo>
                      <a:pt x="213" y="167"/>
                    </a:lnTo>
                    <a:lnTo>
                      <a:pt x="268" y="207"/>
                    </a:lnTo>
                    <a:lnTo>
                      <a:pt x="325" y="245"/>
                    </a:lnTo>
                    <a:lnTo>
                      <a:pt x="382" y="282"/>
                    </a:lnTo>
                    <a:lnTo>
                      <a:pt x="439" y="318"/>
                    </a:lnTo>
                    <a:close/>
                  </a:path>
                </a:pathLst>
              </a:custGeom>
              <a:solidFill>
                <a:srgbClr val="66CC66"/>
              </a:solidFill>
              <a:ln w="9525">
                <a:noFill/>
                <a:round/>
                <a:headEnd/>
                <a:tailEnd/>
              </a:ln>
            </p:spPr>
            <p:txBody>
              <a:bodyPr/>
              <a:lstStyle/>
              <a:p>
                <a:pPr defTabSz="914239"/>
                <a:endParaRPr lang="sv-SE" dirty="0">
                  <a:solidFill>
                    <a:srgbClr val="747474"/>
                  </a:solidFill>
                </a:endParaRPr>
              </a:p>
            </p:txBody>
          </p:sp>
          <p:sp>
            <p:nvSpPr>
              <p:cNvPr id="34" name="Freeform 23"/>
              <p:cNvSpPr>
                <a:spLocks/>
              </p:cNvSpPr>
              <p:nvPr/>
            </p:nvSpPr>
            <p:spPr bwMode="auto">
              <a:xfrm>
                <a:off x="2580" y="2695"/>
                <a:ext cx="283" cy="140"/>
              </a:xfrm>
              <a:custGeom>
                <a:avLst/>
                <a:gdLst>
                  <a:gd name="T0" fmla="*/ 0 w 1696"/>
                  <a:gd name="T1" fmla="*/ 0 h 838"/>
                  <a:gd name="T2" fmla="*/ 0 w 1696"/>
                  <a:gd name="T3" fmla="*/ 0 h 838"/>
                  <a:gd name="T4" fmla="*/ 0 w 1696"/>
                  <a:gd name="T5" fmla="*/ 0 h 838"/>
                  <a:gd name="T6" fmla="*/ 0 w 1696"/>
                  <a:gd name="T7" fmla="*/ 0 h 838"/>
                  <a:gd name="T8" fmla="*/ 0 w 1696"/>
                  <a:gd name="T9" fmla="*/ 0 h 838"/>
                  <a:gd name="T10" fmla="*/ 0 w 1696"/>
                  <a:gd name="T11" fmla="*/ 0 h 838"/>
                  <a:gd name="T12" fmla="*/ 0 w 1696"/>
                  <a:gd name="T13" fmla="*/ 0 h 838"/>
                  <a:gd name="T14" fmla="*/ 0 w 1696"/>
                  <a:gd name="T15" fmla="*/ 0 h 838"/>
                  <a:gd name="T16" fmla="*/ 0 w 1696"/>
                  <a:gd name="T17" fmla="*/ 0 h 838"/>
                  <a:gd name="T18" fmla="*/ 0 w 1696"/>
                  <a:gd name="T19" fmla="*/ 0 h 838"/>
                  <a:gd name="T20" fmla="*/ 0 w 1696"/>
                  <a:gd name="T21" fmla="*/ 0 h 838"/>
                  <a:gd name="T22" fmla="*/ 0 w 1696"/>
                  <a:gd name="T23" fmla="*/ 0 h 838"/>
                  <a:gd name="T24" fmla="*/ 0 w 1696"/>
                  <a:gd name="T25" fmla="*/ 0 h 838"/>
                  <a:gd name="T26" fmla="*/ 0 w 1696"/>
                  <a:gd name="T27" fmla="*/ 0 h 838"/>
                  <a:gd name="T28" fmla="*/ 0 w 1696"/>
                  <a:gd name="T29" fmla="*/ 0 h 838"/>
                  <a:gd name="T30" fmla="*/ 0 w 1696"/>
                  <a:gd name="T31" fmla="*/ 0 h 838"/>
                  <a:gd name="T32" fmla="*/ 0 w 1696"/>
                  <a:gd name="T33" fmla="*/ 0 h 838"/>
                  <a:gd name="T34" fmla="*/ 0 w 1696"/>
                  <a:gd name="T35" fmla="*/ 0 h 838"/>
                  <a:gd name="T36" fmla="*/ 0 w 1696"/>
                  <a:gd name="T37" fmla="*/ 0 h 838"/>
                  <a:gd name="T38" fmla="*/ 0 w 1696"/>
                  <a:gd name="T39" fmla="*/ 0 h 838"/>
                  <a:gd name="T40" fmla="*/ 0 w 1696"/>
                  <a:gd name="T41" fmla="*/ 0 h 838"/>
                  <a:gd name="T42" fmla="*/ 0 w 1696"/>
                  <a:gd name="T43" fmla="*/ 0 h 838"/>
                  <a:gd name="T44" fmla="*/ 0 w 1696"/>
                  <a:gd name="T45" fmla="*/ 0 h 838"/>
                  <a:gd name="T46" fmla="*/ 0 w 1696"/>
                  <a:gd name="T47" fmla="*/ 0 h 838"/>
                  <a:gd name="T48" fmla="*/ 0 w 1696"/>
                  <a:gd name="T49" fmla="*/ 0 h 838"/>
                  <a:gd name="T50" fmla="*/ 0 w 1696"/>
                  <a:gd name="T51" fmla="*/ 0 h 838"/>
                  <a:gd name="T52" fmla="*/ 0 w 1696"/>
                  <a:gd name="T53" fmla="*/ 0 h 838"/>
                  <a:gd name="T54" fmla="*/ 0 w 1696"/>
                  <a:gd name="T55" fmla="*/ 0 h 838"/>
                  <a:gd name="T56" fmla="*/ 0 w 1696"/>
                  <a:gd name="T57" fmla="*/ 0 h 838"/>
                  <a:gd name="T58" fmla="*/ 0 w 1696"/>
                  <a:gd name="T59" fmla="*/ 0 h 838"/>
                  <a:gd name="T60" fmla="*/ 0 w 1696"/>
                  <a:gd name="T61" fmla="*/ 0 h 838"/>
                  <a:gd name="T62" fmla="*/ 0 w 1696"/>
                  <a:gd name="T63" fmla="*/ 0 h 838"/>
                  <a:gd name="T64" fmla="*/ 0 w 1696"/>
                  <a:gd name="T65" fmla="*/ 0 h 8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96"/>
                  <a:gd name="T100" fmla="*/ 0 h 838"/>
                  <a:gd name="T101" fmla="*/ 1696 w 1696"/>
                  <a:gd name="T102" fmla="*/ 838 h 8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96" h="838">
                    <a:moveTo>
                      <a:pt x="0" y="110"/>
                    </a:moveTo>
                    <a:lnTo>
                      <a:pt x="64" y="0"/>
                    </a:lnTo>
                    <a:lnTo>
                      <a:pt x="110" y="25"/>
                    </a:lnTo>
                    <a:lnTo>
                      <a:pt x="156" y="48"/>
                    </a:lnTo>
                    <a:lnTo>
                      <a:pt x="204" y="72"/>
                    </a:lnTo>
                    <a:lnTo>
                      <a:pt x="251" y="94"/>
                    </a:lnTo>
                    <a:lnTo>
                      <a:pt x="298" y="117"/>
                    </a:lnTo>
                    <a:lnTo>
                      <a:pt x="346" y="137"/>
                    </a:lnTo>
                    <a:lnTo>
                      <a:pt x="394" y="158"/>
                    </a:lnTo>
                    <a:lnTo>
                      <a:pt x="443" y="179"/>
                    </a:lnTo>
                    <a:lnTo>
                      <a:pt x="491" y="198"/>
                    </a:lnTo>
                    <a:lnTo>
                      <a:pt x="540" y="216"/>
                    </a:lnTo>
                    <a:lnTo>
                      <a:pt x="589" y="234"/>
                    </a:lnTo>
                    <a:lnTo>
                      <a:pt x="640" y="251"/>
                    </a:lnTo>
                    <a:lnTo>
                      <a:pt x="690" y="267"/>
                    </a:lnTo>
                    <a:lnTo>
                      <a:pt x="741" y="283"/>
                    </a:lnTo>
                    <a:lnTo>
                      <a:pt x="791" y="299"/>
                    </a:lnTo>
                    <a:lnTo>
                      <a:pt x="842" y="312"/>
                    </a:lnTo>
                    <a:lnTo>
                      <a:pt x="894" y="327"/>
                    </a:lnTo>
                    <a:lnTo>
                      <a:pt x="945" y="339"/>
                    </a:lnTo>
                    <a:lnTo>
                      <a:pt x="997" y="351"/>
                    </a:lnTo>
                    <a:lnTo>
                      <a:pt x="1050" y="363"/>
                    </a:lnTo>
                    <a:lnTo>
                      <a:pt x="1102" y="373"/>
                    </a:lnTo>
                    <a:lnTo>
                      <a:pt x="1155" y="383"/>
                    </a:lnTo>
                    <a:lnTo>
                      <a:pt x="1208" y="392"/>
                    </a:lnTo>
                    <a:lnTo>
                      <a:pt x="1262" y="401"/>
                    </a:lnTo>
                    <a:lnTo>
                      <a:pt x="1314" y="407"/>
                    </a:lnTo>
                    <a:lnTo>
                      <a:pt x="1368" y="414"/>
                    </a:lnTo>
                    <a:lnTo>
                      <a:pt x="1422" y="421"/>
                    </a:lnTo>
                    <a:lnTo>
                      <a:pt x="1477" y="425"/>
                    </a:lnTo>
                    <a:lnTo>
                      <a:pt x="1531" y="430"/>
                    </a:lnTo>
                    <a:lnTo>
                      <a:pt x="1586" y="434"/>
                    </a:lnTo>
                    <a:lnTo>
                      <a:pt x="1641" y="437"/>
                    </a:lnTo>
                    <a:lnTo>
                      <a:pt x="1696" y="439"/>
                    </a:lnTo>
                    <a:lnTo>
                      <a:pt x="1696" y="838"/>
                    </a:lnTo>
                    <a:lnTo>
                      <a:pt x="1636" y="828"/>
                    </a:lnTo>
                    <a:lnTo>
                      <a:pt x="1578" y="818"/>
                    </a:lnTo>
                    <a:lnTo>
                      <a:pt x="1520" y="807"/>
                    </a:lnTo>
                    <a:lnTo>
                      <a:pt x="1461" y="795"/>
                    </a:lnTo>
                    <a:lnTo>
                      <a:pt x="1404" y="782"/>
                    </a:lnTo>
                    <a:lnTo>
                      <a:pt x="1346" y="768"/>
                    </a:lnTo>
                    <a:lnTo>
                      <a:pt x="1290" y="753"/>
                    </a:lnTo>
                    <a:lnTo>
                      <a:pt x="1232" y="737"/>
                    </a:lnTo>
                    <a:lnTo>
                      <a:pt x="1176" y="720"/>
                    </a:lnTo>
                    <a:lnTo>
                      <a:pt x="1120" y="703"/>
                    </a:lnTo>
                    <a:lnTo>
                      <a:pt x="1064" y="685"/>
                    </a:lnTo>
                    <a:lnTo>
                      <a:pt x="1009" y="666"/>
                    </a:lnTo>
                    <a:lnTo>
                      <a:pt x="954" y="645"/>
                    </a:lnTo>
                    <a:lnTo>
                      <a:pt x="900" y="624"/>
                    </a:lnTo>
                    <a:lnTo>
                      <a:pt x="846" y="602"/>
                    </a:lnTo>
                    <a:lnTo>
                      <a:pt x="793" y="579"/>
                    </a:lnTo>
                    <a:lnTo>
                      <a:pt x="740" y="556"/>
                    </a:lnTo>
                    <a:lnTo>
                      <a:pt x="687" y="532"/>
                    </a:lnTo>
                    <a:lnTo>
                      <a:pt x="634" y="506"/>
                    </a:lnTo>
                    <a:lnTo>
                      <a:pt x="583" y="480"/>
                    </a:lnTo>
                    <a:lnTo>
                      <a:pt x="532" y="453"/>
                    </a:lnTo>
                    <a:lnTo>
                      <a:pt x="481" y="427"/>
                    </a:lnTo>
                    <a:lnTo>
                      <a:pt x="430" y="398"/>
                    </a:lnTo>
                    <a:lnTo>
                      <a:pt x="381" y="369"/>
                    </a:lnTo>
                    <a:lnTo>
                      <a:pt x="331" y="339"/>
                    </a:lnTo>
                    <a:lnTo>
                      <a:pt x="283" y="309"/>
                    </a:lnTo>
                    <a:lnTo>
                      <a:pt x="235" y="277"/>
                    </a:lnTo>
                    <a:lnTo>
                      <a:pt x="187" y="245"/>
                    </a:lnTo>
                    <a:lnTo>
                      <a:pt x="140" y="212"/>
                    </a:lnTo>
                    <a:lnTo>
                      <a:pt x="92" y="179"/>
                    </a:lnTo>
                    <a:lnTo>
                      <a:pt x="46" y="145"/>
                    </a:lnTo>
                    <a:lnTo>
                      <a:pt x="0" y="110"/>
                    </a:lnTo>
                    <a:close/>
                  </a:path>
                </a:pathLst>
              </a:custGeom>
              <a:solidFill>
                <a:srgbClr val="99CC66"/>
              </a:solidFill>
              <a:ln w="9525">
                <a:noFill/>
                <a:round/>
                <a:headEnd/>
                <a:tailEnd/>
              </a:ln>
            </p:spPr>
            <p:txBody>
              <a:bodyPr/>
              <a:lstStyle/>
              <a:p>
                <a:pPr defTabSz="914239"/>
                <a:endParaRPr lang="sv-SE" dirty="0">
                  <a:solidFill>
                    <a:srgbClr val="747474"/>
                  </a:solidFill>
                </a:endParaRPr>
              </a:p>
            </p:txBody>
          </p:sp>
          <p:sp>
            <p:nvSpPr>
              <p:cNvPr id="35" name="Freeform 24"/>
              <p:cNvSpPr>
                <a:spLocks/>
              </p:cNvSpPr>
              <p:nvPr/>
            </p:nvSpPr>
            <p:spPr bwMode="auto">
              <a:xfrm>
                <a:off x="2897" y="2695"/>
                <a:ext cx="321" cy="147"/>
              </a:xfrm>
              <a:custGeom>
                <a:avLst/>
                <a:gdLst>
                  <a:gd name="T0" fmla="*/ 0 w 1927"/>
                  <a:gd name="T1" fmla="*/ 0 h 879"/>
                  <a:gd name="T2" fmla="*/ 0 w 1927"/>
                  <a:gd name="T3" fmla="*/ 0 h 879"/>
                  <a:gd name="T4" fmla="*/ 0 w 1927"/>
                  <a:gd name="T5" fmla="*/ 0 h 879"/>
                  <a:gd name="T6" fmla="*/ 0 w 1927"/>
                  <a:gd name="T7" fmla="*/ 0 h 879"/>
                  <a:gd name="T8" fmla="*/ 0 w 1927"/>
                  <a:gd name="T9" fmla="*/ 0 h 879"/>
                  <a:gd name="T10" fmla="*/ 0 w 1927"/>
                  <a:gd name="T11" fmla="*/ 0 h 879"/>
                  <a:gd name="T12" fmla="*/ 0 w 1927"/>
                  <a:gd name="T13" fmla="*/ 0 h 879"/>
                  <a:gd name="T14" fmla="*/ 0 w 1927"/>
                  <a:gd name="T15" fmla="*/ 0 h 879"/>
                  <a:gd name="T16" fmla="*/ 0 w 1927"/>
                  <a:gd name="T17" fmla="*/ 0 h 879"/>
                  <a:gd name="T18" fmla="*/ 0 w 1927"/>
                  <a:gd name="T19" fmla="*/ 0 h 879"/>
                  <a:gd name="T20" fmla="*/ 0 w 1927"/>
                  <a:gd name="T21" fmla="*/ 0 h 879"/>
                  <a:gd name="T22" fmla="*/ 0 w 1927"/>
                  <a:gd name="T23" fmla="*/ 0 h 879"/>
                  <a:gd name="T24" fmla="*/ 0 w 1927"/>
                  <a:gd name="T25" fmla="*/ 0 h 879"/>
                  <a:gd name="T26" fmla="*/ 0 w 1927"/>
                  <a:gd name="T27" fmla="*/ 0 h 879"/>
                  <a:gd name="T28" fmla="*/ 0 w 1927"/>
                  <a:gd name="T29" fmla="*/ 0 h 879"/>
                  <a:gd name="T30" fmla="*/ 0 w 1927"/>
                  <a:gd name="T31" fmla="*/ 0 h 879"/>
                  <a:gd name="T32" fmla="*/ 0 w 1927"/>
                  <a:gd name="T33" fmla="*/ 0 h 879"/>
                  <a:gd name="T34" fmla="*/ 0 w 1927"/>
                  <a:gd name="T35" fmla="*/ 0 h 879"/>
                  <a:gd name="T36" fmla="*/ 0 w 1927"/>
                  <a:gd name="T37" fmla="*/ 0 h 879"/>
                  <a:gd name="T38" fmla="*/ 0 w 1927"/>
                  <a:gd name="T39" fmla="*/ 0 h 879"/>
                  <a:gd name="T40" fmla="*/ 0 w 1927"/>
                  <a:gd name="T41" fmla="*/ 0 h 879"/>
                  <a:gd name="T42" fmla="*/ 0 w 1927"/>
                  <a:gd name="T43" fmla="*/ 0 h 879"/>
                  <a:gd name="T44" fmla="*/ 0 w 1927"/>
                  <a:gd name="T45" fmla="*/ 0 h 879"/>
                  <a:gd name="T46" fmla="*/ 0 w 1927"/>
                  <a:gd name="T47" fmla="*/ 0 h 879"/>
                  <a:gd name="T48" fmla="*/ 0 w 1927"/>
                  <a:gd name="T49" fmla="*/ 0 h 879"/>
                  <a:gd name="T50" fmla="*/ 0 w 1927"/>
                  <a:gd name="T51" fmla="*/ 0 h 879"/>
                  <a:gd name="T52" fmla="*/ 0 w 1927"/>
                  <a:gd name="T53" fmla="*/ 0 h 879"/>
                  <a:gd name="T54" fmla="*/ 0 w 1927"/>
                  <a:gd name="T55" fmla="*/ 0 h 879"/>
                  <a:gd name="T56" fmla="*/ 0 w 1927"/>
                  <a:gd name="T57" fmla="*/ 0 h 879"/>
                  <a:gd name="T58" fmla="*/ 0 w 1927"/>
                  <a:gd name="T59" fmla="*/ 0 h 879"/>
                  <a:gd name="T60" fmla="*/ 0 w 1927"/>
                  <a:gd name="T61" fmla="*/ 0 h 879"/>
                  <a:gd name="T62" fmla="*/ 0 w 1927"/>
                  <a:gd name="T63" fmla="*/ 0 h 879"/>
                  <a:gd name="T64" fmla="*/ 0 w 1927"/>
                  <a:gd name="T65" fmla="*/ 0 h 879"/>
                  <a:gd name="T66" fmla="*/ 0 w 1927"/>
                  <a:gd name="T67" fmla="*/ 0 h 879"/>
                  <a:gd name="T68" fmla="*/ 0 w 1927"/>
                  <a:gd name="T69" fmla="*/ 0 h 879"/>
                  <a:gd name="T70" fmla="*/ 0 w 1927"/>
                  <a:gd name="T71" fmla="*/ 0 h 879"/>
                  <a:gd name="T72" fmla="*/ 0 w 1927"/>
                  <a:gd name="T73" fmla="*/ 0 h 8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27"/>
                  <a:gd name="T112" fmla="*/ 0 h 879"/>
                  <a:gd name="T113" fmla="*/ 1927 w 1927"/>
                  <a:gd name="T114" fmla="*/ 879 h 8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27" h="879">
                    <a:moveTo>
                      <a:pt x="0" y="863"/>
                    </a:moveTo>
                    <a:lnTo>
                      <a:pt x="0" y="439"/>
                    </a:lnTo>
                    <a:lnTo>
                      <a:pt x="55" y="437"/>
                    </a:lnTo>
                    <a:lnTo>
                      <a:pt x="110" y="434"/>
                    </a:lnTo>
                    <a:lnTo>
                      <a:pt x="165" y="430"/>
                    </a:lnTo>
                    <a:lnTo>
                      <a:pt x="219" y="425"/>
                    </a:lnTo>
                    <a:lnTo>
                      <a:pt x="274" y="421"/>
                    </a:lnTo>
                    <a:lnTo>
                      <a:pt x="328" y="414"/>
                    </a:lnTo>
                    <a:lnTo>
                      <a:pt x="382" y="407"/>
                    </a:lnTo>
                    <a:lnTo>
                      <a:pt x="434" y="401"/>
                    </a:lnTo>
                    <a:lnTo>
                      <a:pt x="488" y="392"/>
                    </a:lnTo>
                    <a:lnTo>
                      <a:pt x="541" y="383"/>
                    </a:lnTo>
                    <a:lnTo>
                      <a:pt x="594" y="373"/>
                    </a:lnTo>
                    <a:lnTo>
                      <a:pt x="646" y="363"/>
                    </a:lnTo>
                    <a:lnTo>
                      <a:pt x="699" y="351"/>
                    </a:lnTo>
                    <a:lnTo>
                      <a:pt x="751" y="339"/>
                    </a:lnTo>
                    <a:lnTo>
                      <a:pt x="802" y="327"/>
                    </a:lnTo>
                    <a:lnTo>
                      <a:pt x="854" y="312"/>
                    </a:lnTo>
                    <a:lnTo>
                      <a:pt x="905" y="299"/>
                    </a:lnTo>
                    <a:lnTo>
                      <a:pt x="955" y="283"/>
                    </a:lnTo>
                    <a:lnTo>
                      <a:pt x="1006" y="267"/>
                    </a:lnTo>
                    <a:lnTo>
                      <a:pt x="1056" y="251"/>
                    </a:lnTo>
                    <a:lnTo>
                      <a:pt x="1107" y="234"/>
                    </a:lnTo>
                    <a:lnTo>
                      <a:pt x="1156" y="216"/>
                    </a:lnTo>
                    <a:lnTo>
                      <a:pt x="1205" y="198"/>
                    </a:lnTo>
                    <a:lnTo>
                      <a:pt x="1253" y="179"/>
                    </a:lnTo>
                    <a:lnTo>
                      <a:pt x="1302" y="158"/>
                    </a:lnTo>
                    <a:lnTo>
                      <a:pt x="1350" y="137"/>
                    </a:lnTo>
                    <a:lnTo>
                      <a:pt x="1398" y="117"/>
                    </a:lnTo>
                    <a:lnTo>
                      <a:pt x="1445" y="94"/>
                    </a:lnTo>
                    <a:lnTo>
                      <a:pt x="1492" y="72"/>
                    </a:lnTo>
                    <a:lnTo>
                      <a:pt x="1540" y="48"/>
                    </a:lnTo>
                    <a:lnTo>
                      <a:pt x="1586" y="25"/>
                    </a:lnTo>
                    <a:lnTo>
                      <a:pt x="1632" y="0"/>
                    </a:lnTo>
                    <a:lnTo>
                      <a:pt x="1927" y="512"/>
                    </a:lnTo>
                    <a:lnTo>
                      <a:pt x="1882" y="533"/>
                    </a:lnTo>
                    <a:lnTo>
                      <a:pt x="1836" y="554"/>
                    </a:lnTo>
                    <a:lnTo>
                      <a:pt x="1790" y="575"/>
                    </a:lnTo>
                    <a:lnTo>
                      <a:pt x="1744" y="595"/>
                    </a:lnTo>
                    <a:lnTo>
                      <a:pt x="1697" y="614"/>
                    </a:lnTo>
                    <a:lnTo>
                      <a:pt x="1650" y="633"/>
                    </a:lnTo>
                    <a:lnTo>
                      <a:pt x="1602" y="651"/>
                    </a:lnTo>
                    <a:lnTo>
                      <a:pt x="1555" y="668"/>
                    </a:lnTo>
                    <a:lnTo>
                      <a:pt x="1507" y="685"/>
                    </a:lnTo>
                    <a:lnTo>
                      <a:pt x="1459" y="700"/>
                    </a:lnTo>
                    <a:lnTo>
                      <a:pt x="1411" y="716"/>
                    </a:lnTo>
                    <a:lnTo>
                      <a:pt x="1362" y="731"/>
                    </a:lnTo>
                    <a:lnTo>
                      <a:pt x="1313" y="745"/>
                    </a:lnTo>
                    <a:lnTo>
                      <a:pt x="1264" y="759"/>
                    </a:lnTo>
                    <a:lnTo>
                      <a:pt x="1214" y="771"/>
                    </a:lnTo>
                    <a:lnTo>
                      <a:pt x="1164" y="783"/>
                    </a:lnTo>
                    <a:lnTo>
                      <a:pt x="1114" y="795"/>
                    </a:lnTo>
                    <a:lnTo>
                      <a:pt x="1064" y="805"/>
                    </a:lnTo>
                    <a:lnTo>
                      <a:pt x="1013" y="815"/>
                    </a:lnTo>
                    <a:lnTo>
                      <a:pt x="962" y="824"/>
                    </a:lnTo>
                    <a:lnTo>
                      <a:pt x="911" y="833"/>
                    </a:lnTo>
                    <a:lnTo>
                      <a:pt x="860" y="841"/>
                    </a:lnTo>
                    <a:lnTo>
                      <a:pt x="808" y="847"/>
                    </a:lnTo>
                    <a:lnTo>
                      <a:pt x="756" y="854"/>
                    </a:lnTo>
                    <a:lnTo>
                      <a:pt x="705" y="860"/>
                    </a:lnTo>
                    <a:lnTo>
                      <a:pt x="652" y="864"/>
                    </a:lnTo>
                    <a:lnTo>
                      <a:pt x="600" y="869"/>
                    </a:lnTo>
                    <a:lnTo>
                      <a:pt x="548" y="872"/>
                    </a:lnTo>
                    <a:lnTo>
                      <a:pt x="495" y="874"/>
                    </a:lnTo>
                    <a:lnTo>
                      <a:pt x="441" y="876"/>
                    </a:lnTo>
                    <a:lnTo>
                      <a:pt x="388" y="878"/>
                    </a:lnTo>
                    <a:lnTo>
                      <a:pt x="335" y="879"/>
                    </a:lnTo>
                    <a:lnTo>
                      <a:pt x="293" y="878"/>
                    </a:lnTo>
                    <a:lnTo>
                      <a:pt x="250" y="878"/>
                    </a:lnTo>
                    <a:lnTo>
                      <a:pt x="209" y="876"/>
                    </a:lnTo>
                    <a:lnTo>
                      <a:pt x="166" y="874"/>
                    </a:lnTo>
                    <a:lnTo>
                      <a:pt x="125" y="872"/>
                    </a:lnTo>
                    <a:lnTo>
                      <a:pt x="83" y="870"/>
                    </a:lnTo>
                    <a:lnTo>
                      <a:pt x="42" y="866"/>
                    </a:lnTo>
                    <a:lnTo>
                      <a:pt x="0" y="863"/>
                    </a:lnTo>
                    <a:close/>
                  </a:path>
                </a:pathLst>
              </a:custGeom>
              <a:solidFill>
                <a:srgbClr val="CCCC66"/>
              </a:solidFill>
              <a:ln w="9525">
                <a:noFill/>
                <a:round/>
                <a:headEnd/>
                <a:tailEnd/>
              </a:ln>
            </p:spPr>
            <p:txBody>
              <a:bodyPr/>
              <a:lstStyle/>
              <a:p>
                <a:pPr defTabSz="914239"/>
                <a:endParaRPr lang="sv-SE" dirty="0">
                  <a:solidFill>
                    <a:srgbClr val="747474"/>
                  </a:solidFill>
                </a:endParaRPr>
              </a:p>
            </p:txBody>
          </p:sp>
          <p:sp>
            <p:nvSpPr>
              <p:cNvPr id="36" name="Freeform 25"/>
              <p:cNvSpPr>
                <a:spLocks/>
              </p:cNvSpPr>
              <p:nvPr/>
            </p:nvSpPr>
            <p:spPr bwMode="auto">
              <a:xfrm>
                <a:off x="3199" y="2479"/>
                <a:ext cx="285" cy="285"/>
              </a:xfrm>
              <a:custGeom>
                <a:avLst/>
                <a:gdLst>
                  <a:gd name="T0" fmla="*/ 0 w 1713"/>
                  <a:gd name="T1" fmla="*/ 0 h 1713"/>
                  <a:gd name="T2" fmla="*/ 0 w 1713"/>
                  <a:gd name="T3" fmla="*/ 0 h 1713"/>
                  <a:gd name="T4" fmla="*/ 0 w 1713"/>
                  <a:gd name="T5" fmla="*/ 0 h 1713"/>
                  <a:gd name="T6" fmla="*/ 0 w 1713"/>
                  <a:gd name="T7" fmla="*/ 0 h 1713"/>
                  <a:gd name="T8" fmla="*/ 0 w 1713"/>
                  <a:gd name="T9" fmla="*/ 0 h 1713"/>
                  <a:gd name="T10" fmla="*/ 0 w 1713"/>
                  <a:gd name="T11" fmla="*/ 0 h 1713"/>
                  <a:gd name="T12" fmla="*/ 0 w 1713"/>
                  <a:gd name="T13" fmla="*/ 0 h 1713"/>
                  <a:gd name="T14" fmla="*/ 0 w 1713"/>
                  <a:gd name="T15" fmla="*/ 0 h 1713"/>
                  <a:gd name="T16" fmla="*/ 0 w 1713"/>
                  <a:gd name="T17" fmla="*/ 0 h 1713"/>
                  <a:gd name="T18" fmla="*/ 0 w 1713"/>
                  <a:gd name="T19" fmla="*/ 0 h 1713"/>
                  <a:gd name="T20" fmla="*/ 0 w 1713"/>
                  <a:gd name="T21" fmla="*/ 0 h 1713"/>
                  <a:gd name="T22" fmla="*/ 0 w 1713"/>
                  <a:gd name="T23" fmla="*/ 0 h 1713"/>
                  <a:gd name="T24" fmla="*/ 0 w 1713"/>
                  <a:gd name="T25" fmla="*/ 0 h 1713"/>
                  <a:gd name="T26" fmla="*/ 0 w 1713"/>
                  <a:gd name="T27" fmla="*/ 0 h 1713"/>
                  <a:gd name="T28" fmla="*/ 0 w 1713"/>
                  <a:gd name="T29" fmla="*/ 0 h 1713"/>
                  <a:gd name="T30" fmla="*/ 0 w 1713"/>
                  <a:gd name="T31" fmla="*/ 0 h 1713"/>
                  <a:gd name="T32" fmla="*/ 0 w 1713"/>
                  <a:gd name="T33" fmla="*/ 0 h 1713"/>
                  <a:gd name="T34" fmla="*/ 0 w 1713"/>
                  <a:gd name="T35" fmla="*/ 0 h 1713"/>
                  <a:gd name="T36" fmla="*/ 0 w 1713"/>
                  <a:gd name="T37" fmla="*/ 0 h 1713"/>
                  <a:gd name="T38" fmla="*/ 0 w 1713"/>
                  <a:gd name="T39" fmla="*/ 0 h 1713"/>
                  <a:gd name="T40" fmla="*/ 0 w 1713"/>
                  <a:gd name="T41" fmla="*/ 0 h 1713"/>
                  <a:gd name="T42" fmla="*/ 0 w 1713"/>
                  <a:gd name="T43" fmla="*/ 0 h 1713"/>
                  <a:gd name="T44" fmla="*/ 0 w 1713"/>
                  <a:gd name="T45" fmla="*/ 0 h 1713"/>
                  <a:gd name="T46" fmla="*/ 0 w 1713"/>
                  <a:gd name="T47" fmla="*/ 0 h 1713"/>
                  <a:gd name="T48" fmla="*/ 0 w 1713"/>
                  <a:gd name="T49" fmla="*/ 0 h 1713"/>
                  <a:gd name="T50" fmla="*/ 0 w 1713"/>
                  <a:gd name="T51" fmla="*/ 0 h 1713"/>
                  <a:gd name="T52" fmla="*/ 0 w 1713"/>
                  <a:gd name="T53" fmla="*/ 0 h 1713"/>
                  <a:gd name="T54" fmla="*/ 0 w 1713"/>
                  <a:gd name="T55" fmla="*/ 0 h 1713"/>
                  <a:gd name="T56" fmla="*/ 0 w 1713"/>
                  <a:gd name="T57" fmla="*/ 0 h 1713"/>
                  <a:gd name="T58" fmla="*/ 0 w 1713"/>
                  <a:gd name="T59" fmla="*/ 0 h 1713"/>
                  <a:gd name="T60" fmla="*/ 0 w 1713"/>
                  <a:gd name="T61" fmla="*/ 0 h 1713"/>
                  <a:gd name="T62" fmla="*/ 0 w 1713"/>
                  <a:gd name="T63" fmla="*/ 0 h 1713"/>
                  <a:gd name="T64" fmla="*/ 0 w 1713"/>
                  <a:gd name="T65" fmla="*/ 0 h 17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3"/>
                  <a:gd name="T100" fmla="*/ 0 h 1713"/>
                  <a:gd name="T101" fmla="*/ 1713 w 1713"/>
                  <a:gd name="T102" fmla="*/ 1713 h 17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3" h="1713">
                    <a:moveTo>
                      <a:pt x="300" y="1713"/>
                    </a:moveTo>
                    <a:lnTo>
                      <a:pt x="0" y="1194"/>
                    </a:lnTo>
                    <a:lnTo>
                      <a:pt x="45" y="1166"/>
                    </a:lnTo>
                    <a:lnTo>
                      <a:pt x="90" y="1137"/>
                    </a:lnTo>
                    <a:lnTo>
                      <a:pt x="135" y="1107"/>
                    </a:lnTo>
                    <a:lnTo>
                      <a:pt x="178" y="1077"/>
                    </a:lnTo>
                    <a:lnTo>
                      <a:pt x="222" y="1046"/>
                    </a:lnTo>
                    <a:lnTo>
                      <a:pt x="265" y="1014"/>
                    </a:lnTo>
                    <a:lnTo>
                      <a:pt x="307" y="982"/>
                    </a:lnTo>
                    <a:lnTo>
                      <a:pt x="349" y="949"/>
                    </a:lnTo>
                    <a:lnTo>
                      <a:pt x="390" y="916"/>
                    </a:lnTo>
                    <a:lnTo>
                      <a:pt x="432" y="882"/>
                    </a:lnTo>
                    <a:lnTo>
                      <a:pt x="472" y="847"/>
                    </a:lnTo>
                    <a:lnTo>
                      <a:pt x="512" y="812"/>
                    </a:lnTo>
                    <a:lnTo>
                      <a:pt x="551" y="776"/>
                    </a:lnTo>
                    <a:lnTo>
                      <a:pt x="590" y="741"/>
                    </a:lnTo>
                    <a:lnTo>
                      <a:pt x="628" y="704"/>
                    </a:lnTo>
                    <a:lnTo>
                      <a:pt x="666" y="666"/>
                    </a:lnTo>
                    <a:lnTo>
                      <a:pt x="704" y="628"/>
                    </a:lnTo>
                    <a:lnTo>
                      <a:pt x="741" y="590"/>
                    </a:lnTo>
                    <a:lnTo>
                      <a:pt x="776" y="551"/>
                    </a:lnTo>
                    <a:lnTo>
                      <a:pt x="812" y="512"/>
                    </a:lnTo>
                    <a:lnTo>
                      <a:pt x="847" y="472"/>
                    </a:lnTo>
                    <a:lnTo>
                      <a:pt x="882" y="432"/>
                    </a:lnTo>
                    <a:lnTo>
                      <a:pt x="916" y="390"/>
                    </a:lnTo>
                    <a:lnTo>
                      <a:pt x="949" y="349"/>
                    </a:lnTo>
                    <a:lnTo>
                      <a:pt x="982" y="307"/>
                    </a:lnTo>
                    <a:lnTo>
                      <a:pt x="1014" y="265"/>
                    </a:lnTo>
                    <a:lnTo>
                      <a:pt x="1046" y="222"/>
                    </a:lnTo>
                    <a:lnTo>
                      <a:pt x="1077" y="178"/>
                    </a:lnTo>
                    <a:lnTo>
                      <a:pt x="1107" y="135"/>
                    </a:lnTo>
                    <a:lnTo>
                      <a:pt x="1137" y="90"/>
                    </a:lnTo>
                    <a:lnTo>
                      <a:pt x="1166" y="45"/>
                    </a:lnTo>
                    <a:lnTo>
                      <a:pt x="1194" y="0"/>
                    </a:lnTo>
                    <a:lnTo>
                      <a:pt x="1713" y="300"/>
                    </a:lnTo>
                    <a:lnTo>
                      <a:pt x="1682" y="356"/>
                    </a:lnTo>
                    <a:lnTo>
                      <a:pt x="1649" y="410"/>
                    </a:lnTo>
                    <a:lnTo>
                      <a:pt x="1617" y="463"/>
                    </a:lnTo>
                    <a:lnTo>
                      <a:pt x="1582" y="517"/>
                    </a:lnTo>
                    <a:lnTo>
                      <a:pt x="1547" y="570"/>
                    </a:lnTo>
                    <a:lnTo>
                      <a:pt x="1511" y="622"/>
                    </a:lnTo>
                    <a:lnTo>
                      <a:pt x="1474" y="673"/>
                    </a:lnTo>
                    <a:lnTo>
                      <a:pt x="1436" y="724"/>
                    </a:lnTo>
                    <a:lnTo>
                      <a:pt x="1398" y="774"/>
                    </a:lnTo>
                    <a:lnTo>
                      <a:pt x="1359" y="824"/>
                    </a:lnTo>
                    <a:lnTo>
                      <a:pt x="1318" y="872"/>
                    </a:lnTo>
                    <a:lnTo>
                      <a:pt x="1277" y="920"/>
                    </a:lnTo>
                    <a:lnTo>
                      <a:pt x="1235" y="967"/>
                    </a:lnTo>
                    <a:lnTo>
                      <a:pt x="1193" y="1014"/>
                    </a:lnTo>
                    <a:lnTo>
                      <a:pt x="1149" y="1059"/>
                    </a:lnTo>
                    <a:lnTo>
                      <a:pt x="1104" y="1104"/>
                    </a:lnTo>
                    <a:lnTo>
                      <a:pt x="1059" y="1149"/>
                    </a:lnTo>
                    <a:lnTo>
                      <a:pt x="1014" y="1193"/>
                    </a:lnTo>
                    <a:lnTo>
                      <a:pt x="967" y="1235"/>
                    </a:lnTo>
                    <a:lnTo>
                      <a:pt x="920" y="1277"/>
                    </a:lnTo>
                    <a:lnTo>
                      <a:pt x="872" y="1318"/>
                    </a:lnTo>
                    <a:lnTo>
                      <a:pt x="824" y="1359"/>
                    </a:lnTo>
                    <a:lnTo>
                      <a:pt x="774" y="1398"/>
                    </a:lnTo>
                    <a:lnTo>
                      <a:pt x="724" y="1436"/>
                    </a:lnTo>
                    <a:lnTo>
                      <a:pt x="673" y="1474"/>
                    </a:lnTo>
                    <a:lnTo>
                      <a:pt x="622" y="1511"/>
                    </a:lnTo>
                    <a:lnTo>
                      <a:pt x="570" y="1547"/>
                    </a:lnTo>
                    <a:lnTo>
                      <a:pt x="517" y="1582"/>
                    </a:lnTo>
                    <a:lnTo>
                      <a:pt x="463" y="1617"/>
                    </a:lnTo>
                    <a:lnTo>
                      <a:pt x="410" y="1649"/>
                    </a:lnTo>
                    <a:lnTo>
                      <a:pt x="356" y="1682"/>
                    </a:lnTo>
                    <a:lnTo>
                      <a:pt x="300" y="1713"/>
                    </a:lnTo>
                    <a:close/>
                  </a:path>
                </a:pathLst>
              </a:custGeom>
              <a:solidFill>
                <a:srgbClr val="CC9966"/>
              </a:solidFill>
              <a:ln w="9525">
                <a:noFill/>
                <a:round/>
                <a:headEnd/>
                <a:tailEnd/>
              </a:ln>
            </p:spPr>
            <p:txBody>
              <a:bodyPr/>
              <a:lstStyle/>
              <a:p>
                <a:pPr defTabSz="914239"/>
                <a:endParaRPr lang="sv-SE" dirty="0">
                  <a:solidFill>
                    <a:srgbClr val="747474"/>
                  </a:solidFill>
                </a:endParaRPr>
              </a:p>
            </p:txBody>
          </p:sp>
          <p:sp>
            <p:nvSpPr>
              <p:cNvPr id="37" name="Freeform 26"/>
              <p:cNvSpPr>
                <a:spLocks/>
              </p:cNvSpPr>
              <p:nvPr/>
            </p:nvSpPr>
            <p:spPr bwMode="auto">
              <a:xfrm>
                <a:off x="3415" y="2177"/>
                <a:ext cx="147" cy="321"/>
              </a:xfrm>
              <a:custGeom>
                <a:avLst/>
                <a:gdLst>
                  <a:gd name="T0" fmla="*/ 0 w 879"/>
                  <a:gd name="T1" fmla="*/ 0 h 1927"/>
                  <a:gd name="T2" fmla="*/ 0 w 879"/>
                  <a:gd name="T3" fmla="*/ 0 h 1927"/>
                  <a:gd name="T4" fmla="*/ 0 w 879"/>
                  <a:gd name="T5" fmla="*/ 0 h 1927"/>
                  <a:gd name="T6" fmla="*/ 0 w 879"/>
                  <a:gd name="T7" fmla="*/ 0 h 1927"/>
                  <a:gd name="T8" fmla="*/ 0 w 879"/>
                  <a:gd name="T9" fmla="*/ 0 h 1927"/>
                  <a:gd name="T10" fmla="*/ 0 w 879"/>
                  <a:gd name="T11" fmla="*/ 0 h 1927"/>
                  <a:gd name="T12" fmla="*/ 0 w 879"/>
                  <a:gd name="T13" fmla="*/ 0 h 1927"/>
                  <a:gd name="T14" fmla="*/ 0 w 879"/>
                  <a:gd name="T15" fmla="*/ 0 h 1927"/>
                  <a:gd name="T16" fmla="*/ 0 w 879"/>
                  <a:gd name="T17" fmla="*/ 0 h 1927"/>
                  <a:gd name="T18" fmla="*/ 0 w 879"/>
                  <a:gd name="T19" fmla="*/ 0 h 1927"/>
                  <a:gd name="T20" fmla="*/ 0 w 879"/>
                  <a:gd name="T21" fmla="*/ 0 h 1927"/>
                  <a:gd name="T22" fmla="*/ 0 w 879"/>
                  <a:gd name="T23" fmla="*/ 0 h 1927"/>
                  <a:gd name="T24" fmla="*/ 0 w 879"/>
                  <a:gd name="T25" fmla="*/ 0 h 1927"/>
                  <a:gd name="T26" fmla="*/ 0 w 879"/>
                  <a:gd name="T27" fmla="*/ 0 h 1927"/>
                  <a:gd name="T28" fmla="*/ 0 w 879"/>
                  <a:gd name="T29" fmla="*/ 0 h 1927"/>
                  <a:gd name="T30" fmla="*/ 0 w 879"/>
                  <a:gd name="T31" fmla="*/ 0 h 1927"/>
                  <a:gd name="T32" fmla="*/ 0 w 879"/>
                  <a:gd name="T33" fmla="*/ 0 h 1927"/>
                  <a:gd name="T34" fmla="*/ 0 w 879"/>
                  <a:gd name="T35" fmla="*/ 0 h 1927"/>
                  <a:gd name="T36" fmla="*/ 0 w 879"/>
                  <a:gd name="T37" fmla="*/ 0 h 1927"/>
                  <a:gd name="T38" fmla="*/ 0 w 879"/>
                  <a:gd name="T39" fmla="*/ 0 h 1927"/>
                  <a:gd name="T40" fmla="*/ 0 w 879"/>
                  <a:gd name="T41" fmla="*/ 0 h 1927"/>
                  <a:gd name="T42" fmla="*/ 0 w 879"/>
                  <a:gd name="T43" fmla="*/ 0 h 1927"/>
                  <a:gd name="T44" fmla="*/ 0 w 879"/>
                  <a:gd name="T45" fmla="*/ 0 h 1927"/>
                  <a:gd name="T46" fmla="*/ 0 w 879"/>
                  <a:gd name="T47" fmla="*/ 0 h 1927"/>
                  <a:gd name="T48" fmla="*/ 0 w 879"/>
                  <a:gd name="T49" fmla="*/ 0 h 1927"/>
                  <a:gd name="T50" fmla="*/ 0 w 879"/>
                  <a:gd name="T51" fmla="*/ 0 h 1927"/>
                  <a:gd name="T52" fmla="*/ 0 w 879"/>
                  <a:gd name="T53" fmla="*/ 0 h 1927"/>
                  <a:gd name="T54" fmla="*/ 0 w 879"/>
                  <a:gd name="T55" fmla="*/ 0 h 1927"/>
                  <a:gd name="T56" fmla="*/ 0 w 879"/>
                  <a:gd name="T57" fmla="*/ 0 h 1927"/>
                  <a:gd name="T58" fmla="*/ 0 w 879"/>
                  <a:gd name="T59" fmla="*/ 0 h 1927"/>
                  <a:gd name="T60" fmla="*/ 0 w 879"/>
                  <a:gd name="T61" fmla="*/ 0 h 1927"/>
                  <a:gd name="T62" fmla="*/ 0 w 879"/>
                  <a:gd name="T63" fmla="*/ 0 h 1927"/>
                  <a:gd name="T64" fmla="*/ 0 w 879"/>
                  <a:gd name="T65" fmla="*/ 0 h 1927"/>
                  <a:gd name="T66" fmla="*/ 0 w 879"/>
                  <a:gd name="T67" fmla="*/ 0 h 1927"/>
                  <a:gd name="T68" fmla="*/ 0 w 879"/>
                  <a:gd name="T69" fmla="*/ 0 h 1927"/>
                  <a:gd name="T70" fmla="*/ 0 w 879"/>
                  <a:gd name="T71" fmla="*/ 0 h 1927"/>
                  <a:gd name="T72" fmla="*/ 0 w 879"/>
                  <a:gd name="T73" fmla="*/ 0 h 19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79"/>
                  <a:gd name="T112" fmla="*/ 0 h 1927"/>
                  <a:gd name="T113" fmla="*/ 879 w 879"/>
                  <a:gd name="T114" fmla="*/ 1927 h 19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79" h="1927">
                    <a:moveTo>
                      <a:pt x="512" y="1927"/>
                    </a:moveTo>
                    <a:lnTo>
                      <a:pt x="0" y="1632"/>
                    </a:lnTo>
                    <a:lnTo>
                      <a:pt x="25" y="1586"/>
                    </a:lnTo>
                    <a:lnTo>
                      <a:pt x="48" y="1540"/>
                    </a:lnTo>
                    <a:lnTo>
                      <a:pt x="72" y="1492"/>
                    </a:lnTo>
                    <a:lnTo>
                      <a:pt x="94" y="1445"/>
                    </a:lnTo>
                    <a:lnTo>
                      <a:pt x="116" y="1398"/>
                    </a:lnTo>
                    <a:lnTo>
                      <a:pt x="137" y="1350"/>
                    </a:lnTo>
                    <a:lnTo>
                      <a:pt x="158" y="1302"/>
                    </a:lnTo>
                    <a:lnTo>
                      <a:pt x="179" y="1253"/>
                    </a:lnTo>
                    <a:lnTo>
                      <a:pt x="198" y="1205"/>
                    </a:lnTo>
                    <a:lnTo>
                      <a:pt x="216" y="1156"/>
                    </a:lnTo>
                    <a:lnTo>
                      <a:pt x="234" y="1107"/>
                    </a:lnTo>
                    <a:lnTo>
                      <a:pt x="251" y="1056"/>
                    </a:lnTo>
                    <a:lnTo>
                      <a:pt x="267" y="1007"/>
                    </a:lnTo>
                    <a:lnTo>
                      <a:pt x="283" y="956"/>
                    </a:lnTo>
                    <a:lnTo>
                      <a:pt x="299" y="905"/>
                    </a:lnTo>
                    <a:lnTo>
                      <a:pt x="312" y="854"/>
                    </a:lnTo>
                    <a:lnTo>
                      <a:pt x="327" y="802"/>
                    </a:lnTo>
                    <a:lnTo>
                      <a:pt x="339" y="751"/>
                    </a:lnTo>
                    <a:lnTo>
                      <a:pt x="351" y="699"/>
                    </a:lnTo>
                    <a:lnTo>
                      <a:pt x="363" y="646"/>
                    </a:lnTo>
                    <a:lnTo>
                      <a:pt x="373" y="594"/>
                    </a:lnTo>
                    <a:lnTo>
                      <a:pt x="383" y="541"/>
                    </a:lnTo>
                    <a:lnTo>
                      <a:pt x="392" y="488"/>
                    </a:lnTo>
                    <a:lnTo>
                      <a:pt x="401" y="434"/>
                    </a:lnTo>
                    <a:lnTo>
                      <a:pt x="407" y="382"/>
                    </a:lnTo>
                    <a:lnTo>
                      <a:pt x="414" y="328"/>
                    </a:lnTo>
                    <a:lnTo>
                      <a:pt x="421" y="274"/>
                    </a:lnTo>
                    <a:lnTo>
                      <a:pt x="425" y="219"/>
                    </a:lnTo>
                    <a:lnTo>
                      <a:pt x="430" y="165"/>
                    </a:lnTo>
                    <a:lnTo>
                      <a:pt x="434" y="110"/>
                    </a:lnTo>
                    <a:lnTo>
                      <a:pt x="437" y="55"/>
                    </a:lnTo>
                    <a:lnTo>
                      <a:pt x="439" y="0"/>
                    </a:lnTo>
                    <a:lnTo>
                      <a:pt x="863" y="0"/>
                    </a:lnTo>
                    <a:lnTo>
                      <a:pt x="866" y="42"/>
                    </a:lnTo>
                    <a:lnTo>
                      <a:pt x="870" y="83"/>
                    </a:lnTo>
                    <a:lnTo>
                      <a:pt x="872" y="125"/>
                    </a:lnTo>
                    <a:lnTo>
                      <a:pt x="874" y="166"/>
                    </a:lnTo>
                    <a:lnTo>
                      <a:pt x="876" y="209"/>
                    </a:lnTo>
                    <a:lnTo>
                      <a:pt x="878" y="250"/>
                    </a:lnTo>
                    <a:lnTo>
                      <a:pt x="878" y="293"/>
                    </a:lnTo>
                    <a:lnTo>
                      <a:pt x="879" y="335"/>
                    </a:lnTo>
                    <a:lnTo>
                      <a:pt x="878" y="388"/>
                    </a:lnTo>
                    <a:lnTo>
                      <a:pt x="876" y="441"/>
                    </a:lnTo>
                    <a:lnTo>
                      <a:pt x="874" y="495"/>
                    </a:lnTo>
                    <a:lnTo>
                      <a:pt x="872" y="548"/>
                    </a:lnTo>
                    <a:lnTo>
                      <a:pt x="869" y="600"/>
                    </a:lnTo>
                    <a:lnTo>
                      <a:pt x="864" y="652"/>
                    </a:lnTo>
                    <a:lnTo>
                      <a:pt x="860" y="705"/>
                    </a:lnTo>
                    <a:lnTo>
                      <a:pt x="854" y="756"/>
                    </a:lnTo>
                    <a:lnTo>
                      <a:pt x="847" y="808"/>
                    </a:lnTo>
                    <a:lnTo>
                      <a:pt x="841" y="860"/>
                    </a:lnTo>
                    <a:lnTo>
                      <a:pt x="833" y="911"/>
                    </a:lnTo>
                    <a:lnTo>
                      <a:pt x="824" y="962"/>
                    </a:lnTo>
                    <a:lnTo>
                      <a:pt x="815" y="1013"/>
                    </a:lnTo>
                    <a:lnTo>
                      <a:pt x="805" y="1064"/>
                    </a:lnTo>
                    <a:lnTo>
                      <a:pt x="795" y="1114"/>
                    </a:lnTo>
                    <a:lnTo>
                      <a:pt x="783" y="1164"/>
                    </a:lnTo>
                    <a:lnTo>
                      <a:pt x="771" y="1214"/>
                    </a:lnTo>
                    <a:lnTo>
                      <a:pt x="759" y="1264"/>
                    </a:lnTo>
                    <a:lnTo>
                      <a:pt x="745" y="1313"/>
                    </a:lnTo>
                    <a:lnTo>
                      <a:pt x="731" y="1362"/>
                    </a:lnTo>
                    <a:lnTo>
                      <a:pt x="716" y="1411"/>
                    </a:lnTo>
                    <a:lnTo>
                      <a:pt x="700" y="1459"/>
                    </a:lnTo>
                    <a:lnTo>
                      <a:pt x="685" y="1507"/>
                    </a:lnTo>
                    <a:lnTo>
                      <a:pt x="668" y="1555"/>
                    </a:lnTo>
                    <a:lnTo>
                      <a:pt x="651" y="1602"/>
                    </a:lnTo>
                    <a:lnTo>
                      <a:pt x="633" y="1650"/>
                    </a:lnTo>
                    <a:lnTo>
                      <a:pt x="614" y="1697"/>
                    </a:lnTo>
                    <a:lnTo>
                      <a:pt x="595" y="1744"/>
                    </a:lnTo>
                    <a:lnTo>
                      <a:pt x="575" y="1790"/>
                    </a:lnTo>
                    <a:lnTo>
                      <a:pt x="554" y="1836"/>
                    </a:lnTo>
                    <a:lnTo>
                      <a:pt x="533" y="1882"/>
                    </a:lnTo>
                    <a:lnTo>
                      <a:pt x="512" y="1927"/>
                    </a:lnTo>
                    <a:close/>
                  </a:path>
                </a:pathLst>
              </a:custGeom>
              <a:solidFill>
                <a:srgbClr val="CC6666"/>
              </a:solidFill>
              <a:ln w="9525">
                <a:noFill/>
                <a:round/>
                <a:headEnd/>
                <a:tailEnd/>
              </a:ln>
            </p:spPr>
            <p:txBody>
              <a:bodyPr/>
              <a:lstStyle/>
              <a:p>
                <a:pPr defTabSz="914239"/>
                <a:endParaRPr lang="sv-SE" dirty="0">
                  <a:solidFill>
                    <a:srgbClr val="747474"/>
                  </a:solidFill>
                </a:endParaRPr>
              </a:p>
            </p:txBody>
          </p:sp>
          <p:sp>
            <p:nvSpPr>
              <p:cNvPr id="38" name="Freeform 27"/>
              <p:cNvSpPr>
                <a:spLocks/>
              </p:cNvSpPr>
              <p:nvPr/>
            </p:nvSpPr>
            <p:spPr bwMode="auto">
              <a:xfrm>
                <a:off x="3415" y="1860"/>
                <a:ext cx="140" cy="283"/>
              </a:xfrm>
              <a:custGeom>
                <a:avLst/>
                <a:gdLst>
                  <a:gd name="T0" fmla="*/ 0 w 838"/>
                  <a:gd name="T1" fmla="*/ 0 h 1696"/>
                  <a:gd name="T2" fmla="*/ 0 w 838"/>
                  <a:gd name="T3" fmla="*/ 0 h 1696"/>
                  <a:gd name="T4" fmla="*/ 0 w 838"/>
                  <a:gd name="T5" fmla="*/ 0 h 1696"/>
                  <a:gd name="T6" fmla="*/ 0 w 838"/>
                  <a:gd name="T7" fmla="*/ 0 h 1696"/>
                  <a:gd name="T8" fmla="*/ 0 w 838"/>
                  <a:gd name="T9" fmla="*/ 0 h 1696"/>
                  <a:gd name="T10" fmla="*/ 0 w 838"/>
                  <a:gd name="T11" fmla="*/ 0 h 1696"/>
                  <a:gd name="T12" fmla="*/ 0 w 838"/>
                  <a:gd name="T13" fmla="*/ 0 h 1696"/>
                  <a:gd name="T14" fmla="*/ 0 w 838"/>
                  <a:gd name="T15" fmla="*/ 0 h 1696"/>
                  <a:gd name="T16" fmla="*/ 0 w 838"/>
                  <a:gd name="T17" fmla="*/ 0 h 1696"/>
                  <a:gd name="T18" fmla="*/ 0 w 838"/>
                  <a:gd name="T19" fmla="*/ 0 h 1696"/>
                  <a:gd name="T20" fmla="*/ 0 w 838"/>
                  <a:gd name="T21" fmla="*/ 0 h 1696"/>
                  <a:gd name="T22" fmla="*/ 0 w 838"/>
                  <a:gd name="T23" fmla="*/ 0 h 1696"/>
                  <a:gd name="T24" fmla="*/ 0 w 838"/>
                  <a:gd name="T25" fmla="*/ 0 h 1696"/>
                  <a:gd name="T26" fmla="*/ 0 w 838"/>
                  <a:gd name="T27" fmla="*/ 0 h 1696"/>
                  <a:gd name="T28" fmla="*/ 0 w 838"/>
                  <a:gd name="T29" fmla="*/ 0 h 1696"/>
                  <a:gd name="T30" fmla="*/ 0 w 838"/>
                  <a:gd name="T31" fmla="*/ 0 h 1696"/>
                  <a:gd name="T32" fmla="*/ 0 w 838"/>
                  <a:gd name="T33" fmla="*/ 0 h 1696"/>
                  <a:gd name="T34" fmla="*/ 0 w 838"/>
                  <a:gd name="T35" fmla="*/ 0 h 1696"/>
                  <a:gd name="T36" fmla="*/ 0 w 838"/>
                  <a:gd name="T37" fmla="*/ 0 h 1696"/>
                  <a:gd name="T38" fmla="*/ 0 w 838"/>
                  <a:gd name="T39" fmla="*/ 0 h 1696"/>
                  <a:gd name="T40" fmla="*/ 0 w 838"/>
                  <a:gd name="T41" fmla="*/ 0 h 1696"/>
                  <a:gd name="T42" fmla="*/ 0 w 838"/>
                  <a:gd name="T43" fmla="*/ 0 h 1696"/>
                  <a:gd name="T44" fmla="*/ 0 w 838"/>
                  <a:gd name="T45" fmla="*/ 0 h 1696"/>
                  <a:gd name="T46" fmla="*/ 0 w 838"/>
                  <a:gd name="T47" fmla="*/ 0 h 1696"/>
                  <a:gd name="T48" fmla="*/ 0 w 838"/>
                  <a:gd name="T49" fmla="*/ 0 h 1696"/>
                  <a:gd name="T50" fmla="*/ 0 w 838"/>
                  <a:gd name="T51" fmla="*/ 0 h 1696"/>
                  <a:gd name="T52" fmla="*/ 0 w 838"/>
                  <a:gd name="T53" fmla="*/ 0 h 1696"/>
                  <a:gd name="T54" fmla="*/ 0 w 838"/>
                  <a:gd name="T55" fmla="*/ 0 h 1696"/>
                  <a:gd name="T56" fmla="*/ 0 w 838"/>
                  <a:gd name="T57" fmla="*/ 0 h 1696"/>
                  <a:gd name="T58" fmla="*/ 0 w 838"/>
                  <a:gd name="T59" fmla="*/ 0 h 1696"/>
                  <a:gd name="T60" fmla="*/ 0 w 838"/>
                  <a:gd name="T61" fmla="*/ 0 h 1696"/>
                  <a:gd name="T62" fmla="*/ 0 w 838"/>
                  <a:gd name="T63" fmla="*/ 0 h 1696"/>
                  <a:gd name="T64" fmla="*/ 0 w 838"/>
                  <a:gd name="T65" fmla="*/ 0 h 16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8"/>
                  <a:gd name="T100" fmla="*/ 0 h 1696"/>
                  <a:gd name="T101" fmla="*/ 838 w 838"/>
                  <a:gd name="T102" fmla="*/ 1696 h 16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38" h="1696">
                    <a:moveTo>
                      <a:pt x="838" y="1696"/>
                    </a:moveTo>
                    <a:lnTo>
                      <a:pt x="439" y="1696"/>
                    </a:lnTo>
                    <a:lnTo>
                      <a:pt x="437" y="1641"/>
                    </a:lnTo>
                    <a:lnTo>
                      <a:pt x="434" y="1586"/>
                    </a:lnTo>
                    <a:lnTo>
                      <a:pt x="430" y="1531"/>
                    </a:lnTo>
                    <a:lnTo>
                      <a:pt x="425" y="1477"/>
                    </a:lnTo>
                    <a:lnTo>
                      <a:pt x="421" y="1422"/>
                    </a:lnTo>
                    <a:lnTo>
                      <a:pt x="414" y="1368"/>
                    </a:lnTo>
                    <a:lnTo>
                      <a:pt x="407" y="1314"/>
                    </a:lnTo>
                    <a:lnTo>
                      <a:pt x="401" y="1262"/>
                    </a:lnTo>
                    <a:lnTo>
                      <a:pt x="392" y="1208"/>
                    </a:lnTo>
                    <a:lnTo>
                      <a:pt x="383" y="1155"/>
                    </a:lnTo>
                    <a:lnTo>
                      <a:pt x="373" y="1102"/>
                    </a:lnTo>
                    <a:lnTo>
                      <a:pt x="363" y="1050"/>
                    </a:lnTo>
                    <a:lnTo>
                      <a:pt x="351" y="997"/>
                    </a:lnTo>
                    <a:lnTo>
                      <a:pt x="339" y="945"/>
                    </a:lnTo>
                    <a:lnTo>
                      <a:pt x="327" y="894"/>
                    </a:lnTo>
                    <a:lnTo>
                      <a:pt x="312" y="842"/>
                    </a:lnTo>
                    <a:lnTo>
                      <a:pt x="299" y="791"/>
                    </a:lnTo>
                    <a:lnTo>
                      <a:pt x="283" y="741"/>
                    </a:lnTo>
                    <a:lnTo>
                      <a:pt x="267" y="690"/>
                    </a:lnTo>
                    <a:lnTo>
                      <a:pt x="251" y="640"/>
                    </a:lnTo>
                    <a:lnTo>
                      <a:pt x="234" y="589"/>
                    </a:lnTo>
                    <a:lnTo>
                      <a:pt x="216" y="540"/>
                    </a:lnTo>
                    <a:lnTo>
                      <a:pt x="198" y="491"/>
                    </a:lnTo>
                    <a:lnTo>
                      <a:pt x="179" y="443"/>
                    </a:lnTo>
                    <a:lnTo>
                      <a:pt x="158" y="394"/>
                    </a:lnTo>
                    <a:lnTo>
                      <a:pt x="137" y="346"/>
                    </a:lnTo>
                    <a:lnTo>
                      <a:pt x="116" y="298"/>
                    </a:lnTo>
                    <a:lnTo>
                      <a:pt x="94" y="251"/>
                    </a:lnTo>
                    <a:lnTo>
                      <a:pt x="72" y="204"/>
                    </a:lnTo>
                    <a:lnTo>
                      <a:pt x="48" y="156"/>
                    </a:lnTo>
                    <a:lnTo>
                      <a:pt x="25" y="110"/>
                    </a:lnTo>
                    <a:lnTo>
                      <a:pt x="0" y="64"/>
                    </a:lnTo>
                    <a:lnTo>
                      <a:pt x="110" y="0"/>
                    </a:lnTo>
                    <a:lnTo>
                      <a:pt x="145" y="46"/>
                    </a:lnTo>
                    <a:lnTo>
                      <a:pt x="179" y="92"/>
                    </a:lnTo>
                    <a:lnTo>
                      <a:pt x="212" y="140"/>
                    </a:lnTo>
                    <a:lnTo>
                      <a:pt x="245" y="187"/>
                    </a:lnTo>
                    <a:lnTo>
                      <a:pt x="277" y="235"/>
                    </a:lnTo>
                    <a:lnTo>
                      <a:pt x="309" y="283"/>
                    </a:lnTo>
                    <a:lnTo>
                      <a:pt x="339" y="331"/>
                    </a:lnTo>
                    <a:lnTo>
                      <a:pt x="369" y="381"/>
                    </a:lnTo>
                    <a:lnTo>
                      <a:pt x="398" y="430"/>
                    </a:lnTo>
                    <a:lnTo>
                      <a:pt x="427" y="481"/>
                    </a:lnTo>
                    <a:lnTo>
                      <a:pt x="453" y="532"/>
                    </a:lnTo>
                    <a:lnTo>
                      <a:pt x="480" y="583"/>
                    </a:lnTo>
                    <a:lnTo>
                      <a:pt x="506" y="634"/>
                    </a:lnTo>
                    <a:lnTo>
                      <a:pt x="532" y="687"/>
                    </a:lnTo>
                    <a:lnTo>
                      <a:pt x="556" y="740"/>
                    </a:lnTo>
                    <a:lnTo>
                      <a:pt x="579" y="793"/>
                    </a:lnTo>
                    <a:lnTo>
                      <a:pt x="602" y="846"/>
                    </a:lnTo>
                    <a:lnTo>
                      <a:pt x="624" y="900"/>
                    </a:lnTo>
                    <a:lnTo>
                      <a:pt x="645" y="954"/>
                    </a:lnTo>
                    <a:lnTo>
                      <a:pt x="666" y="1009"/>
                    </a:lnTo>
                    <a:lnTo>
                      <a:pt x="685" y="1064"/>
                    </a:lnTo>
                    <a:lnTo>
                      <a:pt x="703" y="1120"/>
                    </a:lnTo>
                    <a:lnTo>
                      <a:pt x="720" y="1176"/>
                    </a:lnTo>
                    <a:lnTo>
                      <a:pt x="737" y="1232"/>
                    </a:lnTo>
                    <a:lnTo>
                      <a:pt x="753" y="1290"/>
                    </a:lnTo>
                    <a:lnTo>
                      <a:pt x="768" y="1346"/>
                    </a:lnTo>
                    <a:lnTo>
                      <a:pt x="782" y="1404"/>
                    </a:lnTo>
                    <a:lnTo>
                      <a:pt x="795" y="1461"/>
                    </a:lnTo>
                    <a:lnTo>
                      <a:pt x="807" y="1520"/>
                    </a:lnTo>
                    <a:lnTo>
                      <a:pt x="818" y="1578"/>
                    </a:lnTo>
                    <a:lnTo>
                      <a:pt x="828" y="1636"/>
                    </a:lnTo>
                    <a:lnTo>
                      <a:pt x="838" y="1696"/>
                    </a:lnTo>
                    <a:close/>
                  </a:path>
                </a:pathLst>
              </a:custGeom>
              <a:solidFill>
                <a:srgbClr val="CC6699"/>
              </a:solidFill>
              <a:ln w="9525">
                <a:noFill/>
                <a:round/>
                <a:headEnd/>
                <a:tailEnd/>
              </a:ln>
            </p:spPr>
            <p:txBody>
              <a:bodyPr/>
              <a:lstStyle/>
              <a:p>
                <a:pPr defTabSz="914239"/>
                <a:endParaRPr lang="sv-SE" dirty="0">
                  <a:solidFill>
                    <a:srgbClr val="747474"/>
                  </a:solidFill>
                </a:endParaRPr>
              </a:p>
            </p:txBody>
          </p:sp>
          <p:sp>
            <p:nvSpPr>
              <p:cNvPr id="39" name="Freeform 28"/>
              <p:cNvSpPr>
                <a:spLocks/>
              </p:cNvSpPr>
              <p:nvPr/>
            </p:nvSpPr>
            <p:spPr bwMode="auto">
              <a:xfrm>
                <a:off x="3345" y="1768"/>
                <a:ext cx="66" cy="73"/>
              </a:xfrm>
              <a:custGeom>
                <a:avLst/>
                <a:gdLst>
                  <a:gd name="T0" fmla="*/ 0 w 399"/>
                  <a:gd name="T1" fmla="*/ 0 h 439"/>
                  <a:gd name="T2" fmla="*/ 0 w 399"/>
                  <a:gd name="T3" fmla="*/ 0 h 439"/>
                  <a:gd name="T4" fmla="*/ 0 w 399"/>
                  <a:gd name="T5" fmla="*/ 0 h 439"/>
                  <a:gd name="T6" fmla="*/ 0 w 399"/>
                  <a:gd name="T7" fmla="*/ 0 h 439"/>
                  <a:gd name="T8" fmla="*/ 0 w 399"/>
                  <a:gd name="T9" fmla="*/ 0 h 439"/>
                  <a:gd name="T10" fmla="*/ 0 w 399"/>
                  <a:gd name="T11" fmla="*/ 0 h 439"/>
                  <a:gd name="T12" fmla="*/ 0 w 399"/>
                  <a:gd name="T13" fmla="*/ 0 h 439"/>
                  <a:gd name="T14" fmla="*/ 0 w 399"/>
                  <a:gd name="T15" fmla="*/ 0 h 439"/>
                  <a:gd name="T16" fmla="*/ 0 w 399"/>
                  <a:gd name="T17" fmla="*/ 0 h 439"/>
                  <a:gd name="T18" fmla="*/ 0 w 399"/>
                  <a:gd name="T19" fmla="*/ 0 h 439"/>
                  <a:gd name="T20" fmla="*/ 0 w 399"/>
                  <a:gd name="T21" fmla="*/ 0 h 439"/>
                  <a:gd name="T22" fmla="*/ 0 w 399"/>
                  <a:gd name="T23" fmla="*/ 0 h 439"/>
                  <a:gd name="T24" fmla="*/ 0 w 399"/>
                  <a:gd name="T25" fmla="*/ 0 h 439"/>
                  <a:gd name="T26" fmla="*/ 0 w 399"/>
                  <a:gd name="T27" fmla="*/ 0 h 439"/>
                  <a:gd name="T28" fmla="*/ 0 w 399"/>
                  <a:gd name="T29" fmla="*/ 0 h 439"/>
                  <a:gd name="T30" fmla="*/ 0 w 399"/>
                  <a:gd name="T31" fmla="*/ 0 h 439"/>
                  <a:gd name="T32" fmla="*/ 0 w 399"/>
                  <a:gd name="T33" fmla="*/ 0 h 439"/>
                  <a:gd name="T34" fmla="*/ 0 w 399"/>
                  <a:gd name="T35" fmla="*/ 0 h 4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9"/>
                  <a:gd name="T55" fmla="*/ 0 h 439"/>
                  <a:gd name="T56" fmla="*/ 399 w 399"/>
                  <a:gd name="T57" fmla="*/ 439 h 4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9" h="439">
                    <a:moveTo>
                      <a:pt x="399" y="392"/>
                    </a:moveTo>
                    <a:lnTo>
                      <a:pt x="318" y="439"/>
                    </a:lnTo>
                    <a:lnTo>
                      <a:pt x="282" y="382"/>
                    </a:lnTo>
                    <a:lnTo>
                      <a:pt x="245" y="325"/>
                    </a:lnTo>
                    <a:lnTo>
                      <a:pt x="207" y="268"/>
                    </a:lnTo>
                    <a:lnTo>
                      <a:pt x="167" y="213"/>
                    </a:lnTo>
                    <a:lnTo>
                      <a:pt x="127" y="158"/>
                    </a:lnTo>
                    <a:lnTo>
                      <a:pt x="86" y="106"/>
                    </a:lnTo>
                    <a:lnTo>
                      <a:pt x="43" y="52"/>
                    </a:lnTo>
                    <a:lnTo>
                      <a:pt x="0" y="0"/>
                    </a:lnTo>
                    <a:lnTo>
                      <a:pt x="53" y="46"/>
                    </a:lnTo>
                    <a:lnTo>
                      <a:pt x="105" y="92"/>
                    </a:lnTo>
                    <a:lnTo>
                      <a:pt x="156" y="141"/>
                    </a:lnTo>
                    <a:lnTo>
                      <a:pt x="207" y="189"/>
                    </a:lnTo>
                    <a:lnTo>
                      <a:pt x="256" y="238"/>
                    </a:lnTo>
                    <a:lnTo>
                      <a:pt x="304" y="289"/>
                    </a:lnTo>
                    <a:lnTo>
                      <a:pt x="353" y="340"/>
                    </a:lnTo>
                    <a:lnTo>
                      <a:pt x="399" y="392"/>
                    </a:lnTo>
                    <a:close/>
                  </a:path>
                </a:pathLst>
              </a:custGeom>
              <a:solidFill>
                <a:srgbClr val="CC66CC"/>
              </a:solidFill>
              <a:ln w="9525">
                <a:noFill/>
                <a:round/>
                <a:headEnd/>
                <a:tailEnd/>
              </a:ln>
            </p:spPr>
            <p:txBody>
              <a:bodyPr/>
              <a:lstStyle/>
              <a:p>
                <a:pPr defTabSz="914239"/>
                <a:endParaRPr lang="sv-SE" dirty="0">
                  <a:solidFill>
                    <a:srgbClr val="747474"/>
                  </a:solidFill>
                </a:endParaRPr>
              </a:p>
            </p:txBody>
          </p:sp>
          <p:sp>
            <p:nvSpPr>
              <p:cNvPr id="40" name="Freeform 29"/>
              <p:cNvSpPr>
                <a:spLocks noEditPoints="1"/>
              </p:cNvSpPr>
              <p:nvPr/>
            </p:nvSpPr>
            <p:spPr bwMode="auto">
              <a:xfrm>
                <a:off x="2879" y="1735"/>
                <a:ext cx="620" cy="672"/>
              </a:xfrm>
              <a:custGeom>
                <a:avLst/>
                <a:gdLst>
                  <a:gd name="T0" fmla="*/ 0 w 3721"/>
                  <a:gd name="T1" fmla="*/ 0 h 4033"/>
                  <a:gd name="T2" fmla="*/ 0 w 3721"/>
                  <a:gd name="T3" fmla="*/ 0 h 4033"/>
                  <a:gd name="T4" fmla="*/ 0 w 3721"/>
                  <a:gd name="T5" fmla="*/ 0 h 4033"/>
                  <a:gd name="T6" fmla="*/ 0 w 3721"/>
                  <a:gd name="T7" fmla="*/ 0 h 4033"/>
                  <a:gd name="T8" fmla="*/ 0 w 3721"/>
                  <a:gd name="T9" fmla="*/ 0 h 4033"/>
                  <a:gd name="T10" fmla="*/ 0 w 3721"/>
                  <a:gd name="T11" fmla="*/ 0 h 4033"/>
                  <a:gd name="T12" fmla="*/ 0 w 3721"/>
                  <a:gd name="T13" fmla="*/ 0 h 4033"/>
                  <a:gd name="T14" fmla="*/ 0 w 3721"/>
                  <a:gd name="T15" fmla="*/ 0 h 4033"/>
                  <a:gd name="T16" fmla="*/ 0 w 3721"/>
                  <a:gd name="T17" fmla="*/ 0 h 4033"/>
                  <a:gd name="T18" fmla="*/ 0 w 3721"/>
                  <a:gd name="T19" fmla="*/ 0 h 4033"/>
                  <a:gd name="T20" fmla="*/ 0 w 3721"/>
                  <a:gd name="T21" fmla="*/ 0 h 4033"/>
                  <a:gd name="T22" fmla="*/ 0 w 3721"/>
                  <a:gd name="T23" fmla="*/ 0 h 4033"/>
                  <a:gd name="T24" fmla="*/ 0 w 3721"/>
                  <a:gd name="T25" fmla="*/ 0 h 4033"/>
                  <a:gd name="T26" fmla="*/ 0 w 3721"/>
                  <a:gd name="T27" fmla="*/ 0 h 4033"/>
                  <a:gd name="T28" fmla="*/ 0 w 3721"/>
                  <a:gd name="T29" fmla="*/ 0 h 4033"/>
                  <a:gd name="T30" fmla="*/ 0 w 3721"/>
                  <a:gd name="T31" fmla="*/ 0 h 4033"/>
                  <a:gd name="T32" fmla="*/ 0 w 3721"/>
                  <a:gd name="T33" fmla="*/ 0 h 4033"/>
                  <a:gd name="T34" fmla="*/ 0 w 3721"/>
                  <a:gd name="T35" fmla="*/ 0 h 4033"/>
                  <a:gd name="T36" fmla="*/ 0 w 3721"/>
                  <a:gd name="T37" fmla="*/ 0 h 4033"/>
                  <a:gd name="T38" fmla="*/ 0 w 3721"/>
                  <a:gd name="T39" fmla="*/ 0 h 4033"/>
                  <a:gd name="T40" fmla="*/ 0 w 3721"/>
                  <a:gd name="T41" fmla="*/ 0 h 4033"/>
                  <a:gd name="T42" fmla="*/ 0 w 3721"/>
                  <a:gd name="T43" fmla="*/ 0 h 4033"/>
                  <a:gd name="T44" fmla="*/ 0 w 3721"/>
                  <a:gd name="T45" fmla="*/ 0 h 4033"/>
                  <a:gd name="T46" fmla="*/ 0 w 3721"/>
                  <a:gd name="T47" fmla="*/ 0 h 4033"/>
                  <a:gd name="T48" fmla="*/ 0 w 3721"/>
                  <a:gd name="T49" fmla="*/ 0 h 4033"/>
                  <a:gd name="T50" fmla="*/ 0 w 3721"/>
                  <a:gd name="T51" fmla="*/ 0 h 4033"/>
                  <a:gd name="T52" fmla="*/ 0 w 3721"/>
                  <a:gd name="T53" fmla="*/ 0 h 4033"/>
                  <a:gd name="T54" fmla="*/ 0 w 3721"/>
                  <a:gd name="T55" fmla="*/ 0 h 4033"/>
                  <a:gd name="T56" fmla="*/ 0 w 3721"/>
                  <a:gd name="T57" fmla="*/ 0 h 4033"/>
                  <a:gd name="T58" fmla="*/ 0 w 3721"/>
                  <a:gd name="T59" fmla="*/ 0 h 4033"/>
                  <a:gd name="T60" fmla="*/ 0 w 3721"/>
                  <a:gd name="T61" fmla="*/ 0 h 4033"/>
                  <a:gd name="T62" fmla="*/ 0 w 3721"/>
                  <a:gd name="T63" fmla="*/ 0 h 4033"/>
                  <a:gd name="T64" fmla="*/ 0 w 3721"/>
                  <a:gd name="T65" fmla="*/ 0 h 4033"/>
                  <a:gd name="T66" fmla="*/ 0 w 3721"/>
                  <a:gd name="T67" fmla="*/ 0 h 4033"/>
                  <a:gd name="T68" fmla="*/ 0 w 3721"/>
                  <a:gd name="T69" fmla="*/ 0 h 4033"/>
                  <a:gd name="T70" fmla="*/ 0 w 3721"/>
                  <a:gd name="T71" fmla="*/ 0 h 4033"/>
                  <a:gd name="T72" fmla="*/ 0 w 3721"/>
                  <a:gd name="T73" fmla="*/ 0 h 4033"/>
                  <a:gd name="T74" fmla="*/ 0 w 3721"/>
                  <a:gd name="T75" fmla="*/ 0 h 4033"/>
                  <a:gd name="T76" fmla="*/ 0 w 3721"/>
                  <a:gd name="T77" fmla="*/ 0 h 4033"/>
                  <a:gd name="T78" fmla="*/ 0 w 3721"/>
                  <a:gd name="T79" fmla="*/ 0 h 4033"/>
                  <a:gd name="T80" fmla="*/ 0 w 3721"/>
                  <a:gd name="T81" fmla="*/ 0 h 4033"/>
                  <a:gd name="T82" fmla="*/ 0 w 3721"/>
                  <a:gd name="T83" fmla="*/ 0 h 4033"/>
                  <a:gd name="T84" fmla="*/ 0 w 3721"/>
                  <a:gd name="T85" fmla="*/ 0 h 4033"/>
                  <a:gd name="T86" fmla="*/ 0 w 3721"/>
                  <a:gd name="T87" fmla="*/ 0 h 4033"/>
                  <a:gd name="T88" fmla="*/ 0 w 3721"/>
                  <a:gd name="T89" fmla="*/ 0 h 4033"/>
                  <a:gd name="T90" fmla="*/ 0 w 3721"/>
                  <a:gd name="T91" fmla="*/ 0 h 4033"/>
                  <a:gd name="T92" fmla="*/ 0 w 3721"/>
                  <a:gd name="T93" fmla="*/ 0 h 4033"/>
                  <a:gd name="T94" fmla="*/ 0 w 3721"/>
                  <a:gd name="T95" fmla="*/ 0 h 4033"/>
                  <a:gd name="T96" fmla="*/ 0 w 3721"/>
                  <a:gd name="T97" fmla="*/ 0 h 4033"/>
                  <a:gd name="T98" fmla="*/ 0 w 3721"/>
                  <a:gd name="T99" fmla="*/ 0 h 4033"/>
                  <a:gd name="T100" fmla="*/ 0 w 3721"/>
                  <a:gd name="T101" fmla="*/ 0 h 4033"/>
                  <a:gd name="T102" fmla="*/ 0 w 3721"/>
                  <a:gd name="T103" fmla="*/ 0 h 4033"/>
                  <a:gd name="T104" fmla="*/ 0 w 3721"/>
                  <a:gd name="T105" fmla="*/ 0 h 4033"/>
                  <a:gd name="T106" fmla="*/ 0 w 3721"/>
                  <a:gd name="T107" fmla="*/ 0 h 4033"/>
                  <a:gd name="T108" fmla="*/ 0 w 3721"/>
                  <a:gd name="T109" fmla="*/ 0 h 4033"/>
                  <a:gd name="T110" fmla="*/ 0 w 3721"/>
                  <a:gd name="T111" fmla="*/ 0 h 4033"/>
                  <a:gd name="T112" fmla="*/ 0 w 3721"/>
                  <a:gd name="T113" fmla="*/ 0 h 4033"/>
                  <a:gd name="T114" fmla="*/ 0 w 3721"/>
                  <a:gd name="T115" fmla="*/ 0 h 40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21"/>
                  <a:gd name="T175" fmla="*/ 0 h 4033"/>
                  <a:gd name="T176" fmla="*/ 3721 w 3721"/>
                  <a:gd name="T177" fmla="*/ 4033 h 40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21" h="4033">
                    <a:moveTo>
                      <a:pt x="3721" y="2616"/>
                    </a:moveTo>
                    <a:lnTo>
                      <a:pt x="2282" y="2616"/>
                    </a:lnTo>
                    <a:lnTo>
                      <a:pt x="2263" y="2635"/>
                    </a:lnTo>
                    <a:lnTo>
                      <a:pt x="2245" y="2656"/>
                    </a:lnTo>
                    <a:lnTo>
                      <a:pt x="2229" y="2676"/>
                    </a:lnTo>
                    <a:lnTo>
                      <a:pt x="2213" y="2696"/>
                    </a:lnTo>
                    <a:lnTo>
                      <a:pt x="2198" y="2715"/>
                    </a:lnTo>
                    <a:lnTo>
                      <a:pt x="2186" y="2735"/>
                    </a:lnTo>
                    <a:lnTo>
                      <a:pt x="2174" y="2754"/>
                    </a:lnTo>
                    <a:lnTo>
                      <a:pt x="2163" y="2775"/>
                    </a:lnTo>
                    <a:lnTo>
                      <a:pt x="2153" y="2794"/>
                    </a:lnTo>
                    <a:lnTo>
                      <a:pt x="2146" y="2814"/>
                    </a:lnTo>
                    <a:lnTo>
                      <a:pt x="2139" y="2833"/>
                    </a:lnTo>
                    <a:lnTo>
                      <a:pt x="2133" y="2852"/>
                    </a:lnTo>
                    <a:lnTo>
                      <a:pt x="2129" y="2872"/>
                    </a:lnTo>
                    <a:lnTo>
                      <a:pt x="2125" y="2891"/>
                    </a:lnTo>
                    <a:lnTo>
                      <a:pt x="2123" y="2910"/>
                    </a:lnTo>
                    <a:lnTo>
                      <a:pt x="2123" y="2930"/>
                    </a:lnTo>
                    <a:lnTo>
                      <a:pt x="2123" y="2950"/>
                    </a:lnTo>
                    <a:lnTo>
                      <a:pt x="2125" y="2969"/>
                    </a:lnTo>
                    <a:lnTo>
                      <a:pt x="2129" y="2989"/>
                    </a:lnTo>
                    <a:lnTo>
                      <a:pt x="2133" y="3008"/>
                    </a:lnTo>
                    <a:lnTo>
                      <a:pt x="2139" y="3028"/>
                    </a:lnTo>
                    <a:lnTo>
                      <a:pt x="2146" y="3047"/>
                    </a:lnTo>
                    <a:lnTo>
                      <a:pt x="2153" y="3066"/>
                    </a:lnTo>
                    <a:lnTo>
                      <a:pt x="2163" y="3086"/>
                    </a:lnTo>
                    <a:lnTo>
                      <a:pt x="2174" y="3106"/>
                    </a:lnTo>
                    <a:lnTo>
                      <a:pt x="2186" y="3126"/>
                    </a:lnTo>
                    <a:lnTo>
                      <a:pt x="2198" y="3145"/>
                    </a:lnTo>
                    <a:lnTo>
                      <a:pt x="2213" y="3165"/>
                    </a:lnTo>
                    <a:lnTo>
                      <a:pt x="2229" y="3185"/>
                    </a:lnTo>
                    <a:lnTo>
                      <a:pt x="2245" y="3204"/>
                    </a:lnTo>
                    <a:lnTo>
                      <a:pt x="2263" y="3224"/>
                    </a:lnTo>
                    <a:lnTo>
                      <a:pt x="2282" y="3245"/>
                    </a:lnTo>
                    <a:lnTo>
                      <a:pt x="2303" y="3265"/>
                    </a:lnTo>
                    <a:lnTo>
                      <a:pt x="2321" y="3284"/>
                    </a:lnTo>
                    <a:lnTo>
                      <a:pt x="2337" y="3304"/>
                    </a:lnTo>
                    <a:lnTo>
                      <a:pt x="2353" y="3324"/>
                    </a:lnTo>
                    <a:lnTo>
                      <a:pt x="2368" y="3343"/>
                    </a:lnTo>
                    <a:lnTo>
                      <a:pt x="2380" y="3364"/>
                    </a:lnTo>
                    <a:lnTo>
                      <a:pt x="2392" y="3383"/>
                    </a:lnTo>
                    <a:lnTo>
                      <a:pt x="2402" y="3403"/>
                    </a:lnTo>
                    <a:lnTo>
                      <a:pt x="2413" y="3422"/>
                    </a:lnTo>
                    <a:lnTo>
                      <a:pt x="2420" y="3442"/>
                    </a:lnTo>
                    <a:lnTo>
                      <a:pt x="2427" y="3461"/>
                    </a:lnTo>
                    <a:lnTo>
                      <a:pt x="2433" y="3480"/>
                    </a:lnTo>
                    <a:lnTo>
                      <a:pt x="2437" y="3500"/>
                    </a:lnTo>
                    <a:lnTo>
                      <a:pt x="2441" y="3520"/>
                    </a:lnTo>
                    <a:lnTo>
                      <a:pt x="2442" y="3540"/>
                    </a:lnTo>
                    <a:lnTo>
                      <a:pt x="2443" y="3559"/>
                    </a:lnTo>
                    <a:lnTo>
                      <a:pt x="2442" y="3578"/>
                    </a:lnTo>
                    <a:lnTo>
                      <a:pt x="2441" y="3598"/>
                    </a:lnTo>
                    <a:lnTo>
                      <a:pt x="2437" y="3617"/>
                    </a:lnTo>
                    <a:lnTo>
                      <a:pt x="2433" y="3636"/>
                    </a:lnTo>
                    <a:lnTo>
                      <a:pt x="2427" y="3656"/>
                    </a:lnTo>
                    <a:lnTo>
                      <a:pt x="2420" y="3675"/>
                    </a:lnTo>
                    <a:lnTo>
                      <a:pt x="2413" y="3696"/>
                    </a:lnTo>
                    <a:lnTo>
                      <a:pt x="2402" y="3715"/>
                    </a:lnTo>
                    <a:lnTo>
                      <a:pt x="2392" y="3734"/>
                    </a:lnTo>
                    <a:lnTo>
                      <a:pt x="2380" y="3754"/>
                    </a:lnTo>
                    <a:lnTo>
                      <a:pt x="2368" y="3774"/>
                    </a:lnTo>
                    <a:lnTo>
                      <a:pt x="2353" y="3793"/>
                    </a:lnTo>
                    <a:lnTo>
                      <a:pt x="2337" y="3813"/>
                    </a:lnTo>
                    <a:lnTo>
                      <a:pt x="2321" y="3833"/>
                    </a:lnTo>
                    <a:lnTo>
                      <a:pt x="2303" y="3853"/>
                    </a:lnTo>
                    <a:lnTo>
                      <a:pt x="2282" y="3873"/>
                    </a:lnTo>
                    <a:lnTo>
                      <a:pt x="2262" y="3892"/>
                    </a:lnTo>
                    <a:lnTo>
                      <a:pt x="2241" y="3910"/>
                    </a:lnTo>
                    <a:lnTo>
                      <a:pt x="2220" y="3927"/>
                    </a:lnTo>
                    <a:lnTo>
                      <a:pt x="2197" y="3943"/>
                    </a:lnTo>
                    <a:lnTo>
                      <a:pt x="2174" y="3957"/>
                    </a:lnTo>
                    <a:lnTo>
                      <a:pt x="2150" y="3971"/>
                    </a:lnTo>
                    <a:lnTo>
                      <a:pt x="2126" y="3982"/>
                    </a:lnTo>
                    <a:lnTo>
                      <a:pt x="2102" y="3993"/>
                    </a:lnTo>
                    <a:lnTo>
                      <a:pt x="2077" y="4002"/>
                    </a:lnTo>
                    <a:lnTo>
                      <a:pt x="2051" y="4010"/>
                    </a:lnTo>
                    <a:lnTo>
                      <a:pt x="2027" y="4018"/>
                    </a:lnTo>
                    <a:lnTo>
                      <a:pt x="2001" y="4023"/>
                    </a:lnTo>
                    <a:lnTo>
                      <a:pt x="1974" y="4028"/>
                    </a:lnTo>
                    <a:lnTo>
                      <a:pt x="1948" y="4030"/>
                    </a:lnTo>
                    <a:lnTo>
                      <a:pt x="1922" y="4032"/>
                    </a:lnTo>
                    <a:lnTo>
                      <a:pt x="1895" y="4033"/>
                    </a:lnTo>
                    <a:lnTo>
                      <a:pt x="1870" y="4032"/>
                    </a:lnTo>
                    <a:lnTo>
                      <a:pt x="1843" y="4030"/>
                    </a:lnTo>
                    <a:lnTo>
                      <a:pt x="1817" y="4028"/>
                    </a:lnTo>
                    <a:lnTo>
                      <a:pt x="1791" y="4023"/>
                    </a:lnTo>
                    <a:lnTo>
                      <a:pt x="1765" y="4018"/>
                    </a:lnTo>
                    <a:lnTo>
                      <a:pt x="1739" y="4010"/>
                    </a:lnTo>
                    <a:lnTo>
                      <a:pt x="1715" y="4002"/>
                    </a:lnTo>
                    <a:lnTo>
                      <a:pt x="1689" y="3993"/>
                    </a:lnTo>
                    <a:lnTo>
                      <a:pt x="1665" y="3982"/>
                    </a:lnTo>
                    <a:lnTo>
                      <a:pt x="1641" y="3971"/>
                    </a:lnTo>
                    <a:lnTo>
                      <a:pt x="1617" y="3957"/>
                    </a:lnTo>
                    <a:lnTo>
                      <a:pt x="1595" y="3943"/>
                    </a:lnTo>
                    <a:lnTo>
                      <a:pt x="1572" y="3927"/>
                    </a:lnTo>
                    <a:lnTo>
                      <a:pt x="1550" y="3910"/>
                    </a:lnTo>
                    <a:lnTo>
                      <a:pt x="1528" y="3892"/>
                    </a:lnTo>
                    <a:lnTo>
                      <a:pt x="1508" y="3873"/>
                    </a:lnTo>
                    <a:lnTo>
                      <a:pt x="1498" y="3863"/>
                    </a:lnTo>
                    <a:lnTo>
                      <a:pt x="1488" y="3852"/>
                    </a:lnTo>
                    <a:lnTo>
                      <a:pt x="1478" y="3842"/>
                    </a:lnTo>
                    <a:lnTo>
                      <a:pt x="1469" y="3830"/>
                    </a:lnTo>
                    <a:lnTo>
                      <a:pt x="1489" y="3847"/>
                    </a:lnTo>
                    <a:lnTo>
                      <a:pt x="1510" y="3863"/>
                    </a:lnTo>
                    <a:lnTo>
                      <a:pt x="1532" y="3876"/>
                    </a:lnTo>
                    <a:lnTo>
                      <a:pt x="1554" y="3890"/>
                    </a:lnTo>
                    <a:lnTo>
                      <a:pt x="1577" y="3902"/>
                    </a:lnTo>
                    <a:lnTo>
                      <a:pt x="1599" y="3912"/>
                    </a:lnTo>
                    <a:lnTo>
                      <a:pt x="1623" y="3922"/>
                    </a:lnTo>
                    <a:lnTo>
                      <a:pt x="1646" y="3931"/>
                    </a:lnTo>
                    <a:lnTo>
                      <a:pt x="1671" y="3938"/>
                    </a:lnTo>
                    <a:lnTo>
                      <a:pt x="1696" y="3945"/>
                    </a:lnTo>
                    <a:lnTo>
                      <a:pt x="1719" y="3950"/>
                    </a:lnTo>
                    <a:lnTo>
                      <a:pt x="1744" y="3954"/>
                    </a:lnTo>
                    <a:lnTo>
                      <a:pt x="1770" y="3957"/>
                    </a:lnTo>
                    <a:lnTo>
                      <a:pt x="1794" y="3959"/>
                    </a:lnTo>
                    <a:lnTo>
                      <a:pt x="1819" y="3959"/>
                    </a:lnTo>
                    <a:lnTo>
                      <a:pt x="1844" y="3959"/>
                    </a:lnTo>
                    <a:lnTo>
                      <a:pt x="1868" y="3958"/>
                    </a:lnTo>
                    <a:lnTo>
                      <a:pt x="1894" y="3955"/>
                    </a:lnTo>
                    <a:lnTo>
                      <a:pt x="1919" y="3952"/>
                    </a:lnTo>
                    <a:lnTo>
                      <a:pt x="1944" y="3947"/>
                    </a:lnTo>
                    <a:lnTo>
                      <a:pt x="1967" y="3940"/>
                    </a:lnTo>
                    <a:lnTo>
                      <a:pt x="1992" y="3934"/>
                    </a:lnTo>
                    <a:lnTo>
                      <a:pt x="2015" y="3925"/>
                    </a:lnTo>
                    <a:lnTo>
                      <a:pt x="2039" y="3916"/>
                    </a:lnTo>
                    <a:lnTo>
                      <a:pt x="2063" y="3905"/>
                    </a:lnTo>
                    <a:lnTo>
                      <a:pt x="2085" y="3893"/>
                    </a:lnTo>
                    <a:lnTo>
                      <a:pt x="2107" y="3881"/>
                    </a:lnTo>
                    <a:lnTo>
                      <a:pt x="2129" y="3867"/>
                    </a:lnTo>
                    <a:lnTo>
                      <a:pt x="2150" y="3852"/>
                    </a:lnTo>
                    <a:lnTo>
                      <a:pt x="2170" y="3836"/>
                    </a:lnTo>
                    <a:lnTo>
                      <a:pt x="2190" y="3818"/>
                    </a:lnTo>
                    <a:lnTo>
                      <a:pt x="2209" y="3800"/>
                    </a:lnTo>
                    <a:lnTo>
                      <a:pt x="2230" y="3780"/>
                    </a:lnTo>
                    <a:lnTo>
                      <a:pt x="2248" y="3760"/>
                    </a:lnTo>
                    <a:lnTo>
                      <a:pt x="2264" y="3741"/>
                    </a:lnTo>
                    <a:lnTo>
                      <a:pt x="2280" y="3720"/>
                    </a:lnTo>
                    <a:lnTo>
                      <a:pt x="2295" y="3700"/>
                    </a:lnTo>
                    <a:lnTo>
                      <a:pt x="2307" y="3681"/>
                    </a:lnTo>
                    <a:lnTo>
                      <a:pt x="2319" y="3661"/>
                    </a:lnTo>
                    <a:lnTo>
                      <a:pt x="2330" y="3642"/>
                    </a:lnTo>
                    <a:lnTo>
                      <a:pt x="2340" y="3622"/>
                    </a:lnTo>
                    <a:lnTo>
                      <a:pt x="2347" y="3603"/>
                    </a:lnTo>
                    <a:lnTo>
                      <a:pt x="2354" y="3583"/>
                    </a:lnTo>
                    <a:lnTo>
                      <a:pt x="2360" y="3563"/>
                    </a:lnTo>
                    <a:lnTo>
                      <a:pt x="2364" y="3544"/>
                    </a:lnTo>
                    <a:lnTo>
                      <a:pt x="2368" y="3525"/>
                    </a:lnTo>
                    <a:lnTo>
                      <a:pt x="2369" y="3505"/>
                    </a:lnTo>
                    <a:lnTo>
                      <a:pt x="2370" y="3486"/>
                    </a:lnTo>
                    <a:lnTo>
                      <a:pt x="2369" y="3466"/>
                    </a:lnTo>
                    <a:lnTo>
                      <a:pt x="2368" y="3447"/>
                    </a:lnTo>
                    <a:lnTo>
                      <a:pt x="2364" y="3428"/>
                    </a:lnTo>
                    <a:lnTo>
                      <a:pt x="2360" y="3407"/>
                    </a:lnTo>
                    <a:lnTo>
                      <a:pt x="2354" y="3388"/>
                    </a:lnTo>
                    <a:lnTo>
                      <a:pt x="2347" y="3369"/>
                    </a:lnTo>
                    <a:lnTo>
                      <a:pt x="2340" y="3349"/>
                    </a:lnTo>
                    <a:lnTo>
                      <a:pt x="2330" y="3330"/>
                    </a:lnTo>
                    <a:lnTo>
                      <a:pt x="2319" y="3310"/>
                    </a:lnTo>
                    <a:lnTo>
                      <a:pt x="2307" y="3291"/>
                    </a:lnTo>
                    <a:lnTo>
                      <a:pt x="2295" y="3270"/>
                    </a:lnTo>
                    <a:lnTo>
                      <a:pt x="2280" y="3251"/>
                    </a:lnTo>
                    <a:lnTo>
                      <a:pt x="2264" y="3231"/>
                    </a:lnTo>
                    <a:lnTo>
                      <a:pt x="2248" y="3211"/>
                    </a:lnTo>
                    <a:lnTo>
                      <a:pt x="2230" y="3192"/>
                    </a:lnTo>
                    <a:lnTo>
                      <a:pt x="2209" y="3172"/>
                    </a:lnTo>
                    <a:lnTo>
                      <a:pt x="2190" y="3152"/>
                    </a:lnTo>
                    <a:lnTo>
                      <a:pt x="2172" y="3131"/>
                    </a:lnTo>
                    <a:lnTo>
                      <a:pt x="2156" y="3112"/>
                    </a:lnTo>
                    <a:lnTo>
                      <a:pt x="2140" y="3092"/>
                    </a:lnTo>
                    <a:lnTo>
                      <a:pt x="2125" y="3072"/>
                    </a:lnTo>
                    <a:lnTo>
                      <a:pt x="2112" y="3053"/>
                    </a:lnTo>
                    <a:lnTo>
                      <a:pt x="2101" y="3033"/>
                    </a:lnTo>
                    <a:lnTo>
                      <a:pt x="2089" y="3014"/>
                    </a:lnTo>
                    <a:lnTo>
                      <a:pt x="2080" y="2993"/>
                    </a:lnTo>
                    <a:lnTo>
                      <a:pt x="2073" y="2974"/>
                    </a:lnTo>
                    <a:lnTo>
                      <a:pt x="2066" y="2954"/>
                    </a:lnTo>
                    <a:lnTo>
                      <a:pt x="2060" y="2935"/>
                    </a:lnTo>
                    <a:lnTo>
                      <a:pt x="2056" y="2916"/>
                    </a:lnTo>
                    <a:lnTo>
                      <a:pt x="2052" y="2896"/>
                    </a:lnTo>
                    <a:lnTo>
                      <a:pt x="2050" y="2877"/>
                    </a:lnTo>
                    <a:lnTo>
                      <a:pt x="2050" y="2858"/>
                    </a:lnTo>
                    <a:lnTo>
                      <a:pt x="2050" y="2837"/>
                    </a:lnTo>
                    <a:lnTo>
                      <a:pt x="2052" y="2818"/>
                    </a:lnTo>
                    <a:lnTo>
                      <a:pt x="2056" y="2799"/>
                    </a:lnTo>
                    <a:lnTo>
                      <a:pt x="2060" y="2779"/>
                    </a:lnTo>
                    <a:lnTo>
                      <a:pt x="2066" y="2760"/>
                    </a:lnTo>
                    <a:lnTo>
                      <a:pt x="2073" y="2740"/>
                    </a:lnTo>
                    <a:lnTo>
                      <a:pt x="2080" y="2721"/>
                    </a:lnTo>
                    <a:lnTo>
                      <a:pt x="2089" y="2702"/>
                    </a:lnTo>
                    <a:lnTo>
                      <a:pt x="2101" y="2681"/>
                    </a:lnTo>
                    <a:lnTo>
                      <a:pt x="2112" y="2662"/>
                    </a:lnTo>
                    <a:lnTo>
                      <a:pt x="2125" y="2642"/>
                    </a:lnTo>
                    <a:lnTo>
                      <a:pt x="2140" y="2622"/>
                    </a:lnTo>
                    <a:lnTo>
                      <a:pt x="2156" y="2603"/>
                    </a:lnTo>
                    <a:lnTo>
                      <a:pt x="2172" y="2583"/>
                    </a:lnTo>
                    <a:lnTo>
                      <a:pt x="2190" y="2562"/>
                    </a:lnTo>
                    <a:lnTo>
                      <a:pt x="2209" y="2543"/>
                    </a:lnTo>
                    <a:lnTo>
                      <a:pt x="3648" y="2543"/>
                    </a:lnTo>
                    <a:lnTo>
                      <a:pt x="3647" y="2450"/>
                    </a:lnTo>
                    <a:lnTo>
                      <a:pt x="3643" y="2359"/>
                    </a:lnTo>
                    <a:lnTo>
                      <a:pt x="3638" y="2267"/>
                    </a:lnTo>
                    <a:lnTo>
                      <a:pt x="3630" y="2178"/>
                    </a:lnTo>
                    <a:lnTo>
                      <a:pt x="3620" y="2088"/>
                    </a:lnTo>
                    <a:lnTo>
                      <a:pt x="3607" y="1998"/>
                    </a:lnTo>
                    <a:lnTo>
                      <a:pt x="3593" y="1909"/>
                    </a:lnTo>
                    <a:lnTo>
                      <a:pt x="3576" y="1822"/>
                    </a:lnTo>
                    <a:lnTo>
                      <a:pt x="3558" y="1734"/>
                    </a:lnTo>
                    <a:lnTo>
                      <a:pt x="3537" y="1648"/>
                    </a:lnTo>
                    <a:lnTo>
                      <a:pt x="3514" y="1563"/>
                    </a:lnTo>
                    <a:lnTo>
                      <a:pt x="3490" y="1479"/>
                    </a:lnTo>
                    <a:lnTo>
                      <a:pt x="3463" y="1394"/>
                    </a:lnTo>
                    <a:lnTo>
                      <a:pt x="3434" y="1311"/>
                    </a:lnTo>
                    <a:lnTo>
                      <a:pt x="3403" y="1230"/>
                    </a:lnTo>
                    <a:lnTo>
                      <a:pt x="3371" y="1149"/>
                    </a:lnTo>
                    <a:lnTo>
                      <a:pt x="3336" y="1068"/>
                    </a:lnTo>
                    <a:lnTo>
                      <a:pt x="3300" y="989"/>
                    </a:lnTo>
                    <a:lnTo>
                      <a:pt x="3262" y="911"/>
                    </a:lnTo>
                    <a:lnTo>
                      <a:pt x="3222" y="833"/>
                    </a:lnTo>
                    <a:lnTo>
                      <a:pt x="3180" y="758"/>
                    </a:lnTo>
                    <a:lnTo>
                      <a:pt x="3136" y="683"/>
                    </a:lnTo>
                    <a:lnTo>
                      <a:pt x="3091" y="609"/>
                    </a:lnTo>
                    <a:lnTo>
                      <a:pt x="3044" y="536"/>
                    </a:lnTo>
                    <a:lnTo>
                      <a:pt x="2996" y="465"/>
                    </a:lnTo>
                    <a:lnTo>
                      <a:pt x="2946" y="395"/>
                    </a:lnTo>
                    <a:lnTo>
                      <a:pt x="2894" y="326"/>
                    </a:lnTo>
                    <a:lnTo>
                      <a:pt x="2841" y="258"/>
                    </a:lnTo>
                    <a:lnTo>
                      <a:pt x="2786" y="192"/>
                    </a:lnTo>
                    <a:lnTo>
                      <a:pt x="2730" y="127"/>
                    </a:lnTo>
                    <a:lnTo>
                      <a:pt x="2672" y="63"/>
                    </a:lnTo>
                    <a:lnTo>
                      <a:pt x="2612" y="0"/>
                    </a:lnTo>
                    <a:lnTo>
                      <a:pt x="2676" y="64"/>
                    </a:lnTo>
                    <a:lnTo>
                      <a:pt x="2738" y="128"/>
                    </a:lnTo>
                    <a:lnTo>
                      <a:pt x="2797" y="194"/>
                    </a:lnTo>
                    <a:lnTo>
                      <a:pt x="2857" y="261"/>
                    </a:lnTo>
                    <a:lnTo>
                      <a:pt x="2913" y="331"/>
                    </a:lnTo>
                    <a:lnTo>
                      <a:pt x="2969" y="400"/>
                    </a:lnTo>
                    <a:lnTo>
                      <a:pt x="3022" y="472"/>
                    </a:lnTo>
                    <a:lnTo>
                      <a:pt x="3075" y="545"/>
                    </a:lnTo>
                    <a:lnTo>
                      <a:pt x="3124" y="619"/>
                    </a:lnTo>
                    <a:lnTo>
                      <a:pt x="3172" y="695"/>
                    </a:lnTo>
                    <a:lnTo>
                      <a:pt x="3219" y="772"/>
                    </a:lnTo>
                    <a:lnTo>
                      <a:pt x="3264" y="850"/>
                    </a:lnTo>
                    <a:lnTo>
                      <a:pt x="3307" y="929"/>
                    </a:lnTo>
                    <a:lnTo>
                      <a:pt x="3347" y="1010"/>
                    </a:lnTo>
                    <a:lnTo>
                      <a:pt x="3386" y="1090"/>
                    </a:lnTo>
                    <a:lnTo>
                      <a:pt x="3423" y="1173"/>
                    </a:lnTo>
                    <a:lnTo>
                      <a:pt x="3458" y="1256"/>
                    </a:lnTo>
                    <a:lnTo>
                      <a:pt x="3491" y="1342"/>
                    </a:lnTo>
                    <a:lnTo>
                      <a:pt x="3522" y="1427"/>
                    </a:lnTo>
                    <a:lnTo>
                      <a:pt x="3550" y="1513"/>
                    </a:lnTo>
                    <a:lnTo>
                      <a:pt x="3577" y="1601"/>
                    </a:lnTo>
                    <a:lnTo>
                      <a:pt x="3602" y="1690"/>
                    </a:lnTo>
                    <a:lnTo>
                      <a:pt x="3624" y="1778"/>
                    </a:lnTo>
                    <a:lnTo>
                      <a:pt x="3645" y="1869"/>
                    </a:lnTo>
                    <a:lnTo>
                      <a:pt x="3661" y="1960"/>
                    </a:lnTo>
                    <a:lnTo>
                      <a:pt x="3677" y="2051"/>
                    </a:lnTo>
                    <a:lnTo>
                      <a:pt x="3691" y="2144"/>
                    </a:lnTo>
                    <a:lnTo>
                      <a:pt x="3702" y="2237"/>
                    </a:lnTo>
                    <a:lnTo>
                      <a:pt x="3710" y="2330"/>
                    </a:lnTo>
                    <a:lnTo>
                      <a:pt x="3716" y="2426"/>
                    </a:lnTo>
                    <a:lnTo>
                      <a:pt x="3720" y="2520"/>
                    </a:lnTo>
                    <a:lnTo>
                      <a:pt x="3721" y="2616"/>
                    </a:lnTo>
                    <a:close/>
                    <a:moveTo>
                      <a:pt x="1500" y="2616"/>
                    </a:moveTo>
                    <a:lnTo>
                      <a:pt x="70" y="2616"/>
                    </a:lnTo>
                    <a:lnTo>
                      <a:pt x="0" y="2543"/>
                    </a:lnTo>
                    <a:lnTo>
                      <a:pt x="1435" y="2543"/>
                    </a:lnTo>
                    <a:lnTo>
                      <a:pt x="1442" y="2543"/>
                    </a:lnTo>
                    <a:lnTo>
                      <a:pt x="1448" y="2546"/>
                    </a:lnTo>
                    <a:lnTo>
                      <a:pt x="1452" y="2548"/>
                    </a:lnTo>
                    <a:lnTo>
                      <a:pt x="1458" y="2551"/>
                    </a:lnTo>
                    <a:lnTo>
                      <a:pt x="1467" y="2560"/>
                    </a:lnTo>
                    <a:lnTo>
                      <a:pt x="1473" y="2570"/>
                    </a:lnTo>
                    <a:lnTo>
                      <a:pt x="1487" y="2594"/>
                    </a:lnTo>
                    <a:lnTo>
                      <a:pt x="1500" y="2616"/>
                    </a:lnTo>
                    <a:close/>
                    <a:moveTo>
                      <a:pt x="1285" y="363"/>
                    </a:moveTo>
                    <a:lnTo>
                      <a:pt x="1266" y="348"/>
                    </a:lnTo>
                    <a:lnTo>
                      <a:pt x="1248" y="333"/>
                    </a:lnTo>
                    <a:lnTo>
                      <a:pt x="1229" y="320"/>
                    </a:lnTo>
                    <a:lnTo>
                      <a:pt x="1211" y="307"/>
                    </a:lnTo>
                    <a:lnTo>
                      <a:pt x="1193" y="296"/>
                    </a:lnTo>
                    <a:lnTo>
                      <a:pt x="1174" y="286"/>
                    </a:lnTo>
                    <a:lnTo>
                      <a:pt x="1156" y="277"/>
                    </a:lnTo>
                    <a:lnTo>
                      <a:pt x="1138" y="269"/>
                    </a:lnTo>
                    <a:lnTo>
                      <a:pt x="1120" y="262"/>
                    </a:lnTo>
                    <a:lnTo>
                      <a:pt x="1101" y="256"/>
                    </a:lnTo>
                    <a:lnTo>
                      <a:pt x="1083" y="251"/>
                    </a:lnTo>
                    <a:lnTo>
                      <a:pt x="1065" y="248"/>
                    </a:lnTo>
                    <a:lnTo>
                      <a:pt x="1047" y="246"/>
                    </a:lnTo>
                    <a:lnTo>
                      <a:pt x="1028" y="243"/>
                    </a:lnTo>
                    <a:lnTo>
                      <a:pt x="1010" y="243"/>
                    </a:lnTo>
                    <a:lnTo>
                      <a:pt x="992" y="244"/>
                    </a:lnTo>
                    <a:lnTo>
                      <a:pt x="974" y="246"/>
                    </a:lnTo>
                    <a:lnTo>
                      <a:pt x="956" y="249"/>
                    </a:lnTo>
                    <a:lnTo>
                      <a:pt x="937" y="252"/>
                    </a:lnTo>
                    <a:lnTo>
                      <a:pt x="919" y="258"/>
                    </a:lnTo>
                    <a:lnTo>
                      <a:pt x="901" y="263"/>
                    </a:lnTo>
                    <a:lnTo>
                      <a:pt x="883" y="271"/>
                    </a:lnTo>
                    <a:lnTo>
                      <a:pt x="864" y="279"/>
                    </a:lnTo>
                    <a:lnTo>
                      <a:pt x="846" y="288"/>
                    </a:lnTo>
                    <a:lnTo>
                      <a:pt x="828" y="299"/>
                    </a:lnTo>
                    <a:lnTo>
                      <a:pt x="809" y="311"/>
                    </a:lnTo>
                    <a:lnTo>
                      <a:pt x="791" y="323"/>
                    </a:lnTo>
                    <a:lnTo>
                      <a:pt x="773" y="338"/>
                    </a:lnTo>
                    <a:lnTo>
                      <a:pt x="754" y="352"/>
                    </a:lnTo>
                    <a:lnTo>
                      <a:pt x="736" y="368"/>
                    </a:lnTo>
                    <a:lnTo>
                      <a:pt x="717" y="385"/>
                    </a:lnTo>
                    <a:lnTo>
                      <a:pt x="698" y="404"/>
                    </a:lnTo>
                    <a:lnTo>
                      <a:pt x="679" y="423"/>
                    </a:lnTo>
                    <a:lnTo>
                      <a:pt x="659" y="441"/>
                    </a:lnTo>
                    <a:lnTo>
                      <a:pt x="639" y="458"/>
                    </a:lnTo>
                    <a:lnTo>
                      <a:pt x="620" y="473"/>
                    </a:lnTo>
                    <a:lnTo>
                      <a:pt x="599" y="488"/>
                    </a:lnTo>
                    <a:lnTo>
                      <a:pt x="579" y="500"/>
                    </a:lnTo>
                    <a:lnTo>
                      <a:pt x="560" y="513"/>
                    </a:lnTo>
                    <a:lnTo>
                      <a:pt x="540" y="523"/>
                    </a:lnTo>
                    <a:lnTo>
                      <a:pt x="521" y="533"/>
                    </a:lnTo>
                    <a:lnTo>
                      <a:pt x="502" y="541"/>
                    </a:lnTo>
                    <a:lnTo>
                      <a:pt x="482" y="547"/>
                    </a:lnTo>
                    <a:lnTo>
                      <a:pt x="463" y="553"/>
                    </a:lnTo>
                    <a:lnTo>
                      <a:pt x="442" y="557"/>
                    </a:lnTo>
                    <a:lnTo>
                      <a:pt x="423" y="561"/>
                    </a:lnTo>
                    <a:lnTo>
                      <a:pt x="404" y="563"/>
                    </a:lnTo>
                    <a:lnTo>
                      <a:pt x="384" y="563"/>
                    </a:lnTo>
                    <a:lnTo>
                      <a:pt x="365" y="563"/>
                    </a:lnTo>
                    <a:lnTo>
                      <a:pt x="346" y="561"/>
                    </a:lnTo>
                    <a:lnTo>
                      <a:pt x="326" y="557"/>
                    </a:lnTo>
                    <a:lnTo>
                      <a:pt x="307" y="553"/>
                    </a:lnTo>
                    <a:lnTo>
                      <a:pt x="288" y="547"/>
                    </a:lnTo>
                    <a:lnTo>
                      <a:pt x="267" y="541"/>
                    </a:lnTo>
                    <a:lnTo>
                      <a:pt x="248" y="533"/>
                    </a:lnTo>
                    <a:lnTo>
                      <a:pt x="228" y="523"/>
                    </a:lnTo>
                    <a:lnTo>
                      <a:pt x="209" y="513"/>
                    </a:lnTo>
                    <a:lnTo>
                      <a:pt x="189" y="500"/>
                    </a:lnTo>
                    <a:lnTo>
                      <a:pt x="170" y="488"/>
                    </a:lnTo>
                    <a:lnTo>
                      <a:pt x="149" y="473"/>
                    </a:lnTo>
                    <a:lnTo>
                      <a:pt x="129" y="458"/>
                    </a:lnTo>
                    <a:lnTo>
                      <a:pt x="110" y="441"/>
                    </a:lnTo>
                    <a:lnTo>
                      <a:pt x="90" y="423"/>
                    </a:lnTo>
                    <a:lnTo>
                      <a:pt x="70" y="404"/>
                    </a:lnTo>
                    <a:lnTo>
                      <a:pt x="70" y="395"/>
                    </a:lnTo>
                    <a:lnTo>
                      <a:pt x="88" y="408"/>
                    </a:lnTo>
                    <a:lnTo>
                      <a:pt x="105" y="421"/>
                    </a:lnTo>
                    <a:lnTo>
                      <a:pt x="123" y="432"/>
                    </a:lnTo>
                    <a:lnTo>
                      <a:pt x="139" y="442"/>
                    </a:lnTo>
                    <a:lnTo>
                      <a:pt x="157" y="451"/>
                    </a:lnTo>
                    <a:lnTo>
                      <a:pt x="174" y="460"/>
                    </a:lnTo>
                    <a:lnTo>
                      <a:pt x="192" y="467"/>
                    </a:lnTo>
                    <a:lnTo>
                      <a:pt x="209" y="473"/>
                    </a:lnTo>
                    <a:lnTo>
                      <a:pt x="227" y="478"/>
                    </a:lnTo>
                    <a:lnTo>
                      <a:pt x="244" y="482"/>
                    </a:lnTo>
                    <a:lnTo>
                      <a:pt x="261" y="486"/>
                    </a:lnTo>
                    <a:lnTo>
                      <a:pt x="279" y="488"/>
                    </a:lnTo>
                    <a:lnTo>
                      <a:pt x="295" y="490"/>
                    </a:lnTo>
                    <a:lnTo>
                      <a:pt x="312" y="490"/>
                    </a:lnTo>
                    <a:lnTo>
                      <a:pt x="330" y="490"/>
                    </a:lnTo>
                    <a:lnTo>
                      <a:pt x="347" y="488"/>
                    </a:lnTo>
                    <a:lnTo>
                      <a:pt x="364" y="486"/>
                    </a:lnTo>
                    <a:lnTo>
                      <a:pt x="382" y="482"/>
                    </a:lnTo>
                    <a:lnTo>
                      <a:pt x="399" y="478"/>
                    </a:lnTo>
                    <a:lnTo>
                      <a:pt x="417" y="472"/>
                    </a:lnTo>
                    <a:lnTo>
                      <a:pt x="433" y="465"/>
                    </a:lnTo>
                    <a:lnTo>
                      <a:pt x="450" y="459"/>
                    </a:lnTo>
                    <a:lnTo>
                      <a:pt x="468" y="450"/>
                    </a:lnTo>
                    <a:lnTo>
                      <a:pt x="485" y="441"/>
                    </a:lnTo>
                    <a:lnTo>
                      <a:pt x="503" y="431"/>
                    </a:lnTo>
                    <a:lnTo>
                      <a:pt x="520" y="418"/>
                    </a:lnTo>
                    <a:lnTo>
                      <a:pt x="538" y="406"/>
                    </a:lnTo>
                    <a:lnTo>
                      <a:pt x="556" y="394"/>
                    </a:lnTo>
                    <a:lnTo>
                      <a:pt x="572" y="379"/>
                    </a:lnTo>
                    <a:lnTo>
                      <a:pt x="590" y="363"/>
                    </a:lnTo>
                    <a:lnTo>
                      <a:pt x="608" y="348"/>
                    </a:lnTo>
                    <a:lnTo>
                      <a:pt x="625" y="330"/>
                    </a:lnTo>
                    <a:lnTo>
                      <a:pt x="645" y="311"/>
                    </a:lnTo>
                    <a:lnTo>
                      <a:pt x="666" y="293"/>
                    </a:lnTo>
                    <a:lnTo>
                      <a:pt x="686" y="276"/>
                    </a:lnTo>
                    <a:lnTo>
                      <a:pt x="705" y="260"/>
                    </a:lnTo>
                    <a:lnTo>
                      <a:pt x="725" y="246"/>
                    </a:lnTo>
                    <a:lnTo>
                      <a:pt x="744" y="233"/>
                    </a:lnTo>
                    <a:lnTo>
                      <a:pt x="764" y="221"/>
                    </a:lnTo>
                    <a:lnTo>
                      <a:pt x="783" y="211"/>
                    </a:lnTo>
                    <a:lnTo>
                      <a:pt x="804" y="201"/>
                    </a:lnTo>
                    <a:lnTo>
                      <a:pt x="823" y="193"/>
                    </a:lnTo>
                    <a:lnTo>
                      <a:pt x="843" y="186"/>
                    </a:lnTo>
                    <a:lnTo>
                      <a:pt x="862" y="180"/>
                    </a:lnTo>
                    <a:lnTo>
                      <a:pt x="881" y="176"/>
                    </a:lnTo>
                    <a:lnTo>
                      <a:pt x="901" y="173"/>
                    </a:lnTo>
                    <a:lnTo>
                      <a:pt x="920" y="170"/>
                    </a:lnTo>
                    <a:lnTo>
                      <a:pt x="939" y="170"/>
                    </a:lnTo>
                    <a:lnTo>
                      <a:pt x="960" y="170"/>
                    </a:lnTo>
                    <a:lnTo>
                      <a:pt x="979" y="173"/>
                    </a:lnTo>
                    <a:lnTo>
                      <a:pt x="998" y="176"/>
                    </a:lnTo>
                    <a:lnTo>
                      <a:pt x="1018" y="180"/>
                    </a:lnTo>
                    <a:lnTo>
                      <a:pt x="1037" y="186"/>
                    </a:lnTo>
                    <a:lnTo>
                      <a:pt x="1057" y="193"/>
                    </a:lnTo>
                    <a:lnTo>
                      <a:pt x="1076" y="201"/>
                    </a:lnTo>
                    <a:lnTo>
                      <a:pt x="1095" y="211"/>
                    </a:lnTo>
                    <a:lnTo>
                      <a:pt x="1116" y="221"/>
                    </a:lnTo>
                    <a:lnTo>
                      <a:pt x="1135" y="233"/>
                    </a:lnTo>
                    <a:lnTo>
                      <a:pt x="1155" y="246"/>
                    </a:lnTo>
                    <a:lnTo>
                      <a:pt x="1175" y="260"/>
                    </a:lnTo>
                    <a:lnTo>
                      <a:pt x="1194" y="276"/>
                    </a:lnTo>
                    <a:lnTo>
                      <a:pt x="1214" y="293"/>
                    </a:lnTo>
                    <a:lnTo>
                      <a:pt x="1234" y="311"/>
                    </a:lnTo>
                    <a:lnTo>
                      <a:pt x="1254" y="330"/>
                    </a:lnTo>
                    <a:lnTo>
                      <a:pt x="1270" y="347"/>
                    </a:lnTo>
                    <a:lnTo>
                      <a:pt x="1285" y="363"/>
                    </a:lnTo>
                    <a:close/>
                  </a:path>
                </a:pathLst>
              </a:custGeom>
              <a:solidFill>
                <a:srgbClr val="811E00"/>
              </a:solidFill>
              <a:ln w="9525">
                <a:noFill/>
                <a:round/>
                <a:headEnd/>
                <a:tailEnd/>
              </a:ln>
            </p:spPr>
            <p:txBody>
              <a:bodyPr/>
              <a:lstStyle/>
              <a:p>
                <a:pPr defTabSz="914239"/>
                <a:endParaRPr lang="sv-SE" dirty="0">
                  <a:solidFill>
                    <a:srgbClr val="747474"/>
                  </a:solidFill>
                </a:endParaRPr>
              </a:p>
            </p:txBody>
          </p:sp>
          <p:sp>
            <p:nvSpPr>
              <p:cNvPr id="41" name="Freeform 30"/>
              <p:cNvSpPr>
                <a:spLocks noEditPoints="1"/>
              </p:cNvSpPr>
              <p:nvPr/>
            </p:nvSpPr>
            <p:spPr bwMode="auto">
              <a:xfrm>
                <a:off x="2270" y="1551"/>
                <a:ext cx="857" cy="620"/>
              </a:xfrm>
              <a:custGeom>
                <a:avLst/>
                <a:gdLst>
                  <a:gd name="T0" fmla="*/ 0 w 5141"/>
                  <a:gd name="T1" fmla="*/ 0 h 3724"/>
                  <a:gd name="T2" fmla="*/ 0 w 5141"/>
                  <a:gd name="T3" fmla="*/ 0 h 3724"/>
                  <a:gd name="T4" fmla="*/ 0 w 5141"/>
                  <a:gd name="T5" fmla="*/ 0 h 3724"/>
                  <a:gd name="T6" fmla="*/ 0 w 5141"/>
                  <a:gd name="T7" fmla="*/ 0 h 3724"/>
                  <a:gd name="T8" fmla="*/ 0 w 5141"/>
                  <a:gd name="T9" fmla="*/ 0 h 3724"/>
                  <a:gd name="T10" fmla="*/ 0 w 5141"/>
                  <a:gd name="T11" fmla="*/ 0 h 3724"/>
                  <a:gd name="T12" fmla="*/ 0 w 5141"/>
                  <a:gd name="T13" fmla="*/ 0 h 3724"/>
                  <a:gd name="T14" fmla="*/ 0 w 5141"/>
                  <a:gd name="T15" fmla="*/ 0 h 3724"/>
                  <a:gd name="T16" fmla="*/ 0 w 5141"/>
                  <a:gd name="T17" fmla="*/ 0 h 3724"/>
                  <a:gd name="T18" fmla="*/ 0 w 5141"/>
                  <a:gd name="T19" fmla="*/ 0 h 3724"/>
                  <a:gd name="T20" fmla="*/ 0 w 5141"/>
                  <a:gd name="T21" fmla="*/ 0 h 3724"/>
                  <a:gd name="T22" fmla="*/ 0 w 5141"/>
                  <a:gd name="T23" fmla="*/ 0 h 3724"/>
                  <a:gd name="T24" fmla="*/ 0 w 5141"/>
                  <a:gd name="T25" fmla="*/ 0 h 3724"/>
                  <a:gd name="T26" fmla="*/ 0 w 5141"/>
                  <a:gd name="T27" fmla="*/ 0 h 3724"/>
                  <a:gd name="T28" fmla="*/ 0 w 5141"/>
                  <a:gd name="T29" fmla="*/ 0 h 3724"/>
                  <a:gd name="T30" fmla="*/ 0 w 5141"/>
                  <a:gd name="T31" fmla="*/ 0 h 3724"/>
                  <a:gd name="T32" fmla="*/ 0 w 5141"/>
                  <a:gd name="T33" fmla="*/ 0 h 3724"/>
                  <a:gd name="T34" fmla="*/ 0 w 5141"/>
                  <a:gd name="T35" fmla="*/ 0 h 3724"/>
                  <a:gd name="T36" fmla="*/ 0 w 5141"/>
                  <a:gd name="T37" fmla="*/ 0 h 3724"/>
                  <a:gd name="T38" fmla="*/ 0 w 5141"/>
                  <a:gd name="T39" fmla="*/ 0 h 3724"/>
                  <a:gd name="T40" fmla="*/ 0 w 5141"/>
                  <a:gd name="T41" fmla="*/ 0 h 3724"/>
                  <a:gd name="T42" fmla="*/ 0 w 5141"/>
                  <a:gd name="T43" fmla="*/ 0 h 3724"/>
                  <a:gd name="T44" fmla="*/ 0 w 5141"/>
                  <a:gd name="T45" fmla="*/ 0 h 3724"/>
                  <a:gd name="T46" fmla="*/ 0 w 5141"/>
                  <a:gd name="T47" fmla="*/ 0 h 3724"/>
                  <a:gd name="T48" fmla="*/ 0 w 5141"/>
                  <a:gd name="T49" fmla="*/ 0 h 3724"/>
                  <a:gd name="T50" fmla="*/ 0 w 5141"/>
                  <a:gd name="T51" fmla="*/ 0 h 3724"/>
                  <a:gd name="T52" fmla="*/ 0 w 5141"/>
                  <a:gd name="T53" fmla="*/ 0 h 3724"/>
                  <a:gd name="T54" fmla="*/ 0 w 5141"/>
                  <a:gd name="T55" fmla="*/ 0 h 3724"/>
                  <a:gd name="T56" fmla="*/ 0 w 5141"/>
                  <a:gd name="T57" fmla="*/ 0 h 3724"/>
                  <a:gd name="T58" fmla="*/ 0 w 5141"/>
                  <a:gd name="T59" fmla="*/ 0 h 3724"/>
                  <a:gd name="T60" fmla="*/ 0 w 5141"/>
                  <a:gd name="T61" fmla="*/ 0 h 3724"/>
                  <a:gd name="T62" fmla="*/ 0 w 5141"/>
                  <a:gd name="T63" fmla="*/ 0 h 3724"/>
                  <a:gd name="T64" fmla="*/ 0 w 5141"/>
                  <a:gd name="T65" fmla="*/ 0 h 3724"/>
                  <a:gd name="T66" fmla="*/ 0 w 5141"/>
                  <a:gd name="T67" fmla="*/ 0 h 3724"/>
                  <a:gd name="T68" fmla="*/ 0 w 5141"/>
                  <a:gd name="T69" fmla="*/ 0 h 3724"/>
                  <a:gd name="T70" fmla="*/ 0 w 5141"/>
                  <a:gd name="T71" fmla="*/ 0 h 3724"/>
                  <a:gd name="T72" fmla="*/ 0 w 5141"/>
                  <a:gd name="T73" fmla="*/ 0 h 3724"/>
                  <a:gd name="T74" fmla="*/ 0 w 5141"/>
                  <a:gd name="T75" fmla="*/ 0 h 3724"/>
                  <a:gd name="T76" fmla="*/ 0 w 5141"/>
                  <a:gd name="T77" fmla="*/ 0 h 3724"/>
                  <a:gd name="T78" fmla="*/ 0 w 5141"/>
                  <a:gd name="T79" fmla="*/ 0 h 3724"/>
                  <a:gd name="T80" fmla="*/ 0 w 5141"/>
                  <a:gd name="T81" fmla="*/ 0 h 3724"/>
                  <a:gd name="T82" fmla="*/ 0 w 5141"/>
                  <a:gd name="T83" fmla="*/ 0 h 3724"/>
                  <a:gd name="T84" fmla="*/ 0 w 5141"/>
                  <a:gd name="T85" fmla="*/ 0 h 3724"/>
                  <a:gd name="T86" fmla="*/ 0 w 5141"/>
                  <a:gd name="T87" fmla="*/ 0 h 3724"/>
                  <a:gd name="T88" fmla="*/ 0 w 5141"/>
                  <a:gd name="T89" fmla="*/ 0 h 3724"/>
                  <a:gd name="T90" fmla="*/ 0 w 5141"/>
                  <a:gd name="T91" fmla="*/ 0 h 3724"/>
                  <a:gd name="T92" fmla="*/ 0 w 5141"/>
                  <a:gd name="T93" fmla="*/ 0 h 3724"/>
                  <a:gd name="T94" fmla="*/ 0 w 5141"/>
                  <a:gd name="T95" fmla="*/ 0 h 3724"/>
                  <a:gd name="T96" fmla="*/ 0 w 5141"/>
                  <a:gd name="T97" fmla="*/ 0 h 3724"/>
                  <a:gd name="T98" fmla="*/ 0 w 5141"/>
                  <a:gd name="T99" fmla="*/ 0 h 3724"/>
                  <a:gd name="T100" fmla="*/ 0 w 5141"/>
                  <a:gd name="T101" fmla="*/ 0 h 3724"/>
                  <a:gd name="T102" fmla="*/ 0 w 5141"/>
                  <a:gd name="T103" fmla="*/ 0 h 3724"/>
                  <a:gd name="T104" fmla="*/ 0 w 5141"/>
                  <a:gd name="T105" fmla="*/ 0 h 3724"/>
                  <a:gd name="T106" fmla="*/ 0 w 5141"/>
                  <a:gd name="T107" fmla="*/ 0 h 3724"/>
                  <a:gd name="T108" fmla="*/ 0 w 5141"/>
                  <a:gd name="T109" fmla="*/ 0 h 3724"/>
                  <a:gd name="T110" fmla="*/ 0 w 5141"/>
                  <a:gd name="T111" fmla="*/ 0 h 3724"/>
                  <a:gd name="T112" fmla="*/ 0 w 5141"/>
                  <a:gd name="T113" fmla="*/ 0 h 3724"/>
                  <a:gd name="T114" fmla="*/ 0 w 5141"/>
                  <a:gd name="T115" fmla="*/ 0 h 3724"/>
                  <a:gd name="T116" fmla="*/ 0 w 5141"/>
                  <a:gd name="T117" fmla="*/ 0 h 37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141"/>
                  <a:gd name="T178" fmla="*/ 0 h 3724"/>
                  <a:gd name="T179" fmla="*/ 5141 w 5141"/>
                  <a:gd name="T180" fmla="*/ 3724 h 37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141" h="3724">
                    <a:moveTo>
                      <a:pt x="3651" y="0"/>
                    </a:moveTo>
                    <a:lnTo>
                      <a:pt x="3724" y="73"/>
                    </a:lnTo>
                    <a:lnTo>
                      <a:pt x="3724" y="1504"/>
                    </a:lnTo>
                    <a:lnTo>
                      <a:pt x="3706" y="1488"/>
                    </a:lnTo>
                    <a:lnTo>
                      <a:pt x="3688" y="1472"/>
                    </a:lnTo>
                    <a:lnTo>
                      <a:pt x="3670" y="1456"/>
                    </a:lnTo>
                    <a:lnTo>
                      <a:pt x="3651" y="1439"/>
                    </a:lnTo>
                    <a:lnTo>
                      <a:pt x="3651" y="0"/>
                    </a:lnTo>
                    <a:close/>
                    <a:moveTo>
                      <a:pt x="4939" y="1471"/>
                    </a:moveTo>
                    <a:lnTo>
                      <a:pt x="4949" y="1481"/>
                    </a:lnTo>
                    <a:lnTo>
                      <a:pt x="4961" y="1490"/>
                    </a:lnTo>
                    <a:lnTo>
                      <a:pt x="4971" y="1501"/>
                    </a:lnTo>
                    <a:lnTo>
                      <a:pt x="4982" y="1512"/>
                    </a:lnTo>
                    <a:lnTo>
                      <a:pt x="5001" y="1532"/>
                    </a:lnTo>
                    <a:lnTo>
                      <a:pt x="5019" y="1553"/>
                    </a:lnTo>
                    <a:lnTo>
                      <a:pt x="5036" y="1575"/>
                    </a:lnTo>
                    <a:lnTo>
                      <a:pt x="5052" y="1597"/>
                    </a:lnTo>
                    <a:lnTo>
                      <a:pt x="5066" y="1621"/>
                    </a:lnTo>
                    <a:lnTo>
                      <a:pt x="5078" y="1644"/>
                    </a:lnTo>
                    <a:lnTo>
                      <a:pt x="5091" y="1668"/>
                    </a:lnTo>
                    <a:lnTo>
                      <a:pt x="5102" y="1692"/>
                    </a:lnTo>
                    <a:lnTo>
                      <a:pt x="5111" y="1717"/>
                    </a:lnTo>
                    <a:lnTo>
                      <a:pt x="5119" y="1743"/>
                    </a:lnTo>
                    <a:lnTo>
                      <a:pt x="5126" y="1769"/>
                    </a:lnTo>
                    <a:lnTo>
                      <a:pt x="5131" y="1794"/>
                    </a:lnTo>
                    <a:lnTo>
                      <a:pt x="5136" y="1820"/>
                    </a:lnTo>
                    <a:lnTo>
                      <a:pt x="5139" y="1846"/>
                    </a:lnTo>
                    <a:lnTo>
                      <a:pt x="5141" y="1872"/>
                    </a:lnTo>
                    <a:lnTo>
                      <a:pt x="5141" y="1899"/>
                    </a:lnTo>
                    <a:lnTo>
                      <a:pt x="5141" y="1925"/>
                    </a:lnTo>
                    <a:lnTo>
                      <a:pt x="5139" y="1952"/>
                    </a:lnTo>
                    <a:lnTo>
                      <a:pt x="5136" y="1977"/>
                    </a:lnTo>
                    <a:lnTo>
                      <a:pt x="5131" y="2003"/>
                    </a:lnTo>
                    <a:lnTo>
                      <a:pt x="5126" y="2029"/>
                    </a:lnTo>
                    <a:lnTo>
                      <a:pt x="5119" y="2055"/>
                    </a:lnTo>
                    <a:lnTo>
                      <a:pt x="5111" y="2079"/>
                    </a:lnTo>
                    <a:lnTo>
                      <a:pt x="5102" y="2105"/>
                    </a:lnTo>
                    <a:lnTo>
                      <a:pt x="5091" y="2130"/>
                    </a:lnTo>
                    <a:lnTo>
                      <a:pt x="5078" y="2154"/>
                    </a:lnTo>
                    <a:lnTo>
                      <a:pt x="5066" y="2177"/>
                    </a:lnTo>
                    <a:lnTo>
                      <a:pt x="5052" y="2201"/>
                    </a:lnTo>
                    <a:lnTo>
                      <a:pt x="5036" y="2223"/>
                    </a:lnTo>
                    <a:lnTo>
                      <a:pt x="5019" y="2244"/>
                    </a:lnTo>
                    <a:lnTo>
                      <a:pt x="5001" y="2266"/>
                    </a:lnTo>
                    <a:lnTo>
                      <a:pt x="4982" y="2286"/>
                    </a:lnTo>
                    <a:lnTo>
                      <a:pt x="4962" y="2305"/>
                    </a:lnTo>
                    <a:lnTo>
                      <a:pt x="4942" y="2323"/>
                    </a:lnTo>
                    <a:lnTo>
                      <a:pt x="4921" y="2340"/>
                    </a:lnTo>
                    <a:lnTo>
                      <a:pt x="4902" y="2355"/>
                    </a:lnTo>
                    <a:lnTo>
                      <a:pt x="4882" y="2370"/>
                    </a:lnTo>
                    <a:lnTo>
                      <a:pt x="4863" y="2384"/>
                    </a:lnTo>
                    <a:lnTo>
                      <a:pt x="4843" y="2395"/>
                    </a:lnTo>
                    <a:lnTo>
                      <a:pt x="4824" y="2406"/>
                    </a:lnTo>
                    <a:lnTo>
                      <a:pt x="4804" y="2415"/>
                    </a:lnTo>
                    <a:lnTo>
                      <a:pt x="4784" y="2424"/>
                    </a:lnTo>
                    <a:lnTo>
                      <a:pt x="4764" y="2431"/>
                    </a:lnTo>
                    <a:lnTo>
                      <a:pt x="4745" y="2436"/>
                    </a:lnTo>
                    <a:lnTo>
                      <a:pt x="4726" y="2441"/>
                    </a:lnTo>
                    <a:lnTo>
                      <a:pt x="4706" y="2443"/>
                    </a:lnTo>
                    <a:lnTo>
                      <a:pt x="4687" y="2445"/>
                    </a:lnTo>
                    <a:lnTo>
                      <a:pt x="4668" y="2446"/>
                    </a:lnTo>
                    <a:lnTo>
                      <a:pt x="4648" y="2445"/>
                    </a:lnTo>
                    <a:lnTo>
                      <a:pt x="4629" y="2443"/>
                    </a:lnTo>
                    <a:lnTo>
                      <a:pt x="4608" y="2441"/>
                    </a:lnTo>
                    <a:lnTo>
                      <a:pt x="4589" y="2436"/>
                    </a:lnTo>
                    <a:lnTo>
                      <a:pt x="4570" y="2431"/>
                    </a:lnTo>
                    <a:lnTo>
                      <a:pt x="4550" y="2424"/>
                    </a:lnTo>
                    <a:lnTo>
                      <a:pt x="4531" y="2415"/>
                    </a:lnTo>
                    <a:lnTo>
                      <a:pt x="4511" y="2406"/>
                    </a:lnTo>
                    <a:lnTo>
                      <a:pt x="4492" y="2395"/>
                    </a:lnTo>
                    <a:lnTo>
                      <a:pt x="4471" y="2384"/>
                    </a:lnTo>
                    <a:lnTo>
                      <a:pt x="4452" y="2370"/>
                    </a:lnTo>
                    <a:lnTo>
                      <a:pt x="4432" y="2355"/>
                    </a:lnTo>
                    <a:lnTo>
                      <a:pt x="4413" y="2340"/>
                    </a:lnTo>
                    <a:lnTo>
                      <a:pt x="4393" y="2323"/>
                    </a:lnTo>
                    <a:lnTo>
                      <a:pt x="4373" y="2305"/>
                    </a:lnTo>
                    <a:lnTo>
                      <a:pt x="4354" y="2286"/>
                    </a:lnTo>
                    <a:lnTo>
                      <a:pt x="4333" y="2267"/>
                    </a:lnTo>
                    <a:lnTo>
                      <a:pt x="4313" y="2249"/>
                    </a:lnTo>
                    <a:lnTo>
                      <a:pt x="4293" y="2232"/>
                    </a:lnTo>
                    <a:lnTo>
                      <a:pt x="4274" y="2216"/>
                    </a:lnTo>
                    <a:lnTo>
                      <a:pt x="4254" y="2202"/>
                    </a:lnTo>
                    <a:lnTo>
                      <a:pt x="4234" y="2188"/>
                    </a:lnTo>
                    <a:lnTo>
                      <a:pt x="4215" y="2177"/>
                    </a:lnTo>
                    <a:lnTo>
                      <a:pt x="4195" y="2166"/>
                    </a:lnTo>
                    <a:lnTo>
                      <a:pt x="4175" y="2157"/>
                    </a:lnTo>
                    <a:lnTo>
                      <a:pt x="4156" y="2148"/>
                    </a:lnTo>
                    <a:lnTo>
                      <a:pt x="4136" y="2141"/>
                    </a:lnTo>
                    <a:lnTo>
                      <a:pt x="4117" y="2136"/>
                    </a:lnTo>
                    <a:lnTo>
                      <a:pt x="4097" y="2131"/>
                    </a:lnTo>
                    <a:lnTo>
                      <a:pt x="4078" y="2129"/>
                    </a:lnTo>
                    <a:lnTo>
                      <a:pt x="4059" y="2127"/>
                    </a:lnTo>
                    <a:lnTo>
                      <a:pt x="4038" y="2125"/>
                    </a:lnTo>
                    <a:lnTo>
                      <a:pt x="4019" y="2127"/>
                    </a:lnTo>
                    <a:lnTo>
                      <a:pt x="4000" y="2129"/>
                    </a:lnTo>
                    <a:lnTo>
                      <a:pt x="3980" y="2131"/>
                    </a:lnTo>
                    <a:lnTo>
                      <a:pt x="3961" y="2136"/>
                    </a:lnTo>
                    <a:lnTo>
                      <a:pt x="3942" y="2141"/>
                    </a:lnTo>
                    <a:lnTo>
                      <a:pt x="3922" y="2148"/>
                    </a:lnTo>
                    <a:lnTo>
                      <a:pt x="3903" y="2157"/>
                    </a:lnTo>
                    <a:lnTo>
                      <a:pt x="3882" y="2166"/>
                    </a:lnTo>
                    <a:lnTo>
                      <a:pt x="3863" y="2177"/>
                    </a:lnTo>
                    <a:lnTo>
                      <a:pt x="3843" y="2188"/>
                    </a:lnTo>
                    <a:lnTo>
                      <a:pt x="3824" y="2202"/>
                    </a:lnTo>
                    <a:lnTo>
                      <a:pt x="3804" y="2216"/>
                    </a:lnTo>
                    <a:lnTo>
                      <a:pt x="3785" y="2232"/>
                    </a:lnTo>
                    <a:lnTo>
                      <a:pt x="3765" y="2249"/>
                    </a:lnTo>
                    <a:lnTo>
                      <a:pt x="3744" y="2267"/>
                    </a:lnTo>
                    <a:lnTo>
                      <a:pt x="3724" y="2286"/>
                    </a:lnTo>
                    <a:lnTo>
                      <a:pt x="3724" y="3724"/>
                    </a:lnTo>
                    <a:lnTo>
                      <a:pt x="2286" y="3724"/>
                    </a:lnTo>
                    <a:lnTo>
                      <a:pt x="2269" y="3706"/>
                    </a:lnTo>
                    <a:lnTo>
                      <a:pt x="2252" y="3687"/>
                    </a:lnTo>
                    <a:lnTo>
                      <a:pt x="2236" y="3669"/>
                    </a:lnTo>
                    <a:lnTo>
                      <a:pt x="2222" y="3651"/>
                    </a:lnTo>
                    <a:lnTo>
                      <a:pt x="3651" y="3651"/>
                    </a:lnTo>
                    <a:lnTo>
                      <a:pt x="3651" y="2213"/>
                    </a:lnTo>
                    <a:lnTo>
                      <a:pt x="3671" y="2194"/>
                    </a:lnTo>
                    <a:lnTo>
                      <a:pt x="3692" y="2175"/>
                    </a:lnTo>
                    <a:lnTo>
                      <a:pt x="3711" y="2158"/>
                    </a:lnTo>
                    <a:lnTo>
                      <a:pt x="3731" y="2143"/>
                    </a:lnTo>
                    <a:lnTo>
                      <a:pt x="3751" y="2129"/>
                    </a:lnTo>
                    <a:lnTo>
                      <a:pt x="3770" y="2115"/>
                    </a:lnTo>
                    <a:lnTo>
                      <a:pt x="3790" y="2103"/>
                    </a:lnTo>
                    <a:lnTo>
                      <a:pt x="3809" y="2093"/>
                    </a:lnTo>
                    <a:lnTo>
                      <a:pt x="3830" y="2084"/>
                    </a:lnTo>
                    <a:lnTo>
                      <a:pt x="3849" y="2075"/>
                    </a:lnTo>
                    <a:lnTo>
                      <a:pt x="3869" y="2068"/>
                    </a:lnTo>
                    <a:lnTo>
                      <a:pt x="3888" y="2063"/>
                    </a:lnTo>
                    <a:lnTo>
                      <a:pt x="3907" y="2058"/>
                    </a:lnTo>
                    <a:lnTo>
                      <a:pt x="3927" y="2056"/>
                    </a:lnTo>
                    <a:lnTo>
                      <a:pt x="3946" y="2054"/>
                    </a:lnTo>
                    <a:lnTo>
                      <a:pt x="3965" y="2053"/>
                    </a:lnTo>
                    <a:lnTo>
                      <a:pt x="3986" y="2054"/>
                    </a:lnTo>
                    <a:lnTo>
                      <a:pt x="4005" y="2056"/>
                    </a:lnTo>
                    <a:lnTo>
                      <a:pt x="4024" y="2058"/>
                    </a:lnTo>
                    <a:lnTo>
                      <a:pt x="4044" y="2063"/>
                    </a:lnTo>
                    <a:lnTo>
                      <a:pt x="4063" y="2068"/>
                    </a:lnTo>
                    <a:lnTo>
                      <a:pt x="4083" y="2075"/>
                    </a:lnTo>
                    <a:lnTo>
                      <a:pt x="4102" y="2084"/>
                    </a:lnTo>
                    <a:lnTo>
                      <a:pt x="4121" y="2093"/>
                    </a:lnTo>
                    <a:lnTo>
                      <a:pt x="4142" y="2103"/>
                    </a:lnTo>
                    <a:lnTo>
                      <a:pt x="4161" y="2115"/>
                    </a:lnTo>
                    <a:lnTo>
                      <a:pt x="4181" y="2129"/>
                    </a:lnTo>
                    <a:lnTo>
                      <a:pt x="4201" y="2143"/>
                    </a:lnTo>
                    <a:lnTo>
                      <a:pt x="4220" y="2158"/>
                    </a:lnTo>
                    <a:lnTo>
                      <a:pt x="4240" y="2175"/>
                    </a:lnTo>
                    <a:lnTo>
                      <a:pt x="4261" y="2194"/>
                    </a:lnTo>
                    <a:lnTo>
                      <a:pt x="4280" y="2213"/>
                    </a:lnTo>
                    <a:lnTo>
                      <a:pt x="4300" y="2232"/>
                    </a:lnTo>
                    <a:lnTo>
                      <a:pt x="4320" y="2250"/>
                    </a:lnTo>
                    <a:lnTo>
                      <a:pt x="4340" y="2267"/>
                    </a:lnTo>
                    <a:lnTo>
                      <a:pt x="4359" y="2283"/>
                    </a:lnTo>
                    <a:lnTo>
                      <a:pt x="4379" y="2297"/>
                    </a:lnTo>
                    <a:lnTo>
                      <a:pt x="4399" y="2311"/>
                    </a:lnTo>
                    <a:lnTo>
                      <a:pt x="4419" y="2322"/>
                    </a:lnTo>
                    <a:lnTo>
                      <a:pt x="4438" y="2333"/>
                    </a:lnTo>
                    <a:lnTo>
                      <a:pt x="4458" y="2342"/>
                    </a:lnTo>
                    <a:lnTo>
                      <a:pt x="4477" y="2350"/>
                    </a:lnTo>
                    <a:lnTo>
                      <a:pt x="4497" y="2358"/>
                    </a:lnTo>
                    <a:lnTo>
                      <a:pt x="4516" y="2363"/>
                    </a:lnTo>
                    <a:lnTo>
                      <a:pt x="4535" y="2367"/>
                    </a:lnTo>
                    <a:lnTo>
                      <a:pt x="4556" y="2370"/>
                    </a:lnTo>
                    <a:lnTo>
                      <a:pt x="4575" y="2372"/>
                    </a:lnTo>
                    <a:lnTo>
                      <a:pt x="4594" y="2372"/>
                    </a:lnTo>
                    <a:lnTo>
                      <a:pt x="4614" y="2372"/>
                    </a:lnTo>
                    <a:lnTo>
                      <a:pt x="4633" y="2370"/>
                    </a:lnTo>
                    <a:lnTo>
                      <a:pt x="4653" y="2367"/>
                    </a:lnTo>
                    <a:lnTo>
                      <a:pt x="4672" y="2363"/>
                    </a:lnTo>
                    <a:lnTo>
                      <a:pt x="4691" y="2358"/>
                    </a:lnTo>
                    <a:lnTo>
                      <a:pt x="4712" y="2350"/>
                    </a:lnTo>
                    <a:lnTo>
                      <a:pt x="4731" y="2342"/>
                    </a:lnTo>
                    <a:lnTo>
                      <a:pt x="4751" y="2333"/>
                    </a:lnTo>
                    <a:lnTo>
                      <a:pt x="4770" y="2322"/>
                    </a:lnTo>
                    <a:lnTo>
                      <a:pt x="4790" y="2311"/>
                    </a:lnTo>
                    <a:lnTo>
                      <a:pt x="4809" y="2297"/>
                    </a:lnTo>
                    <a:lnTo>
                      <a:pt x="4829" y="2283"/>
                    </a:lnTo>
                    <a:lnTo>
                      <a:pt x="4848" y="2267"/>
                    </a:lnTo>
                    <a:lnTo>
                      <a:pt x="4869" y="2250"/>
                    </a:lnTo>
                    <a:lnTo>
                      <a:pt x="4889" y="2232"/>
                    </a:lnTo>
                    <a:lnTo>
                      <a:pt x="4909" y="2213"/>
                    </a:lnTo>
                    <a:lnTo>
                      <a:pt x="4927" y="2194"/>
                    </a:lnTo>
                    <a:lnTo>
                      <a:pt x="4944" y="2174"/>
                    </a:lnTo>
                    <a:lnTo>
                      <a:pt x="4961" y="2152"/>
                    </a:lnTo>
                    <a:lnTo>
                      <a:pt x="4975" y="2132"/>
                    </a:lnTo>
                    <a:lnTo>
                      <a:pt x="4990" y="2110"/>
                    </a:lnTo>
                    <a:lnTo>
                      <a:pt x="5002" y="2087"/>
                    </a:lnTo>
                    <a:lnTo>
                      <a:pt x="5013" y="2065"/>
                    </a:lnTo>
                    <a:lnTo>
                      <a:pt x="5025" y="2041"/>
                    </a:lnTo>
                    <a:lnTo>
                      <a:pt x="5034" y="2019"/>
                    </a:lnTo>
                    <a:lnTo>
                      <a:pt x="5043" y="1994"/>
                    </a:lnTo>
                    <a:lnTo>
                      <a:pt x="5049" y="1971"/>
                    </a:lnTo>
                    <a:lnTo>
                      <a:pt x="5055" y="1946"/>
                    </a:lnTo>
                    <a:lnTo>
                      <a:pt x="5061" y="1921"/>
                    </a:lnTo>
                    <a:lnTo>
                      <a:pt x="5064" y="1897"/>
                    </a:lnTo>
                    <a:lnTo>
                      <a:pt x="5066" y="1872"/>
                    </a:lnTo>
                    <a:lnTo>
                      <a:pt x="5068" y="1847"/>
                    </a:lnTo>
                    <a:lnTo>
                      <a:pt x="5068" y="1823"/>
                    </a:lnTo>
                    <a:lnTo>
                      <a:pt x="5067" y="1797"/>
                    </a:lnTo>
                    <a:lnTo>
                      <a:pt x="5066" y="1772"/>
                    </a:lnTo>
                    <a:lnTo>
                      <a:pt x="5063" y="1747"/>
                    </a:lnTo>
                    <a:lnTo>
                      <a:pt x="5058" y="1723"/>
                    </a:lnTo>
                    <a:lnTo>
                      <a:pt x="5054" y="1698"/>
                    </a:lnTo>
                    <a:lnTo>
                      <a:pt x="5047" y="1673"/>
                    </a:lnTo>
                    <a:lnTo>
                      <a:pt x="5039" y="1650"/>
                    </a:lnTo>
                    <a:lnTo>
                      <a:pt x="5031" y="1626"/>
                    </a:lnTo>
                    <a:lnTo>
                      <a:pt x="5021" y="1603"/>
                    </a:lnTo>
                    <a:lnTo>
                      <a:pt x="5010" y="1579"/>
                    </a:lnTo>
                    <a:lnTo>
                      <a:pt x="4999" y="1557"/>
                    </a:lnTo>
                    <a:lnTo>
                      <a:pt x="4985" y="1535"/>
                    </a:lnTo>
                    <a:lnTo>
                      <a:pt x="4971" y="1513"/>
                    </a:lnTo>
                    <a:lnTo>
                      <a:pt x="4956" y="1493"/>
                    </a:lnTo>
                    <a:lnTo>
                      <a:pt x="4939" y="1471"/>
                    </a:lnTo>
                    <a:close/>
                    <a:moveTo>
                      <a:pt x="2253" y="2436"/>
                    </a:moveTo>
                    <a:lnTo>
                      <a:pt x="2232" y="2419"/>
                    </a:lnTo>
                    <a:lnTo>
                      <a:pt x="2212" y="2405"/>
                    </a:lnTo>
                    <a:lnTo>
                      <a:pt x="2189" y="2390"/>
                    </a:lnTo>
                    <a:lnTo>
                      <a:pt x="2168" y="2377"/>
                    </a:lnTo>
                    <a:lnTo>
                      <a:pt x="2146" y="2366"/>
                    </a:lnTo>
                    <a:lnTo>
                      <a:pt x="2122" y="2354"/>
                    </a:lnTo>
                    <a:lnTo>
                      <a:pt x="2098" y="2344"/>
                    </a:lnTo>
                    <a:lnTo>
                      <a:pt x="2075" y="2336"/>
                    </a:lnTo>
                    <a:lnTo>
                      <a:pt x="2051" y="2329"/>
                    </a:lnTo>
                    <a:lnTo>
                      <a:pt x="2027" y="2322"/>
                    </a:lnTo>
                    <a:lnTo>
                      <a:pt x="2002" y="2317"/>
                    </a:lnTo>
                    <a:lnTo>
                      <a:pt x="1977" y="2313"/>
                    </a:lnTo>
                    <a:lnTo>
                      <a:pt x="1953" y="2309"/>
                    </a:lnTo>
                    <a:lnTo>
                      <a:pt x="1928" y="2308"/>
                    </a:lnTo>
                    <a:lnTo>
                      <a:pt x="1903" y="2307"/>
                    </a:lnTo>
                    <a:lnTo>
                      <a:pt x="1877" y="2307"/>
                    </a:lnTo>
                    <a:lnTo>
                      <a:pt x="1853" y="2309"/>
                    </a:lnTo>
                    <a:lnTo>
                      <a:pt x="1828" y="2312"/>
                    </a:lnTo>
                    <a:lnTo>
                      <a:pt x="1803" y="2315"/>
                    </a:lnTo>
                    <a:lnTo>
                      <a:pt x="1779" y="2321"/>
                    </a:lnTo>
                    <a:lnTo>
                      <a:pt x="1754" y="2326"/>
                    </a:lnTo>
                    <a:lnTo>
                      <a:pt x="1730" y="2334"/>
                    </a:lnTo>
                    <a:lnTo>
                      <a:pt x="1707" y="2342"/>
                    </a:lnTo>
                    <a:lnTo>
                      <a:pt x="1683" y="2351"/>
                    </a:lnTo>
                    <a:lnTo>
                      <a:pt x="1660" y="2362"/>
                    </a:lnTo>
                    <a:lnTo>
                      <a:pt x="1637" y="2373"/>
                    </a:lnTo>
                    <a:lnTo>
                      <a:pt x="1615" y="2387"/>
                    </a:lnTo>
                    <a:lnTo>
                      <a:pt x="1594" y="2400"/>
                    </a:lnTo>
                    <a:lnTo>
                      <a:pt x="1572" y="2415"/>
                    </a:lnTo>
                    <a:lnTo>
                      <a:pt x="1551" y="2432"/>
                    </a:lnTo>
                    <a:lnTo>
                      <a:pt x="1531" y="2449"/>
                    </a:lnTo>
                    <a:lnTo>
                      <a:pt x="1512" y="2468"/>
                    </a:lnTo>
                    <a:lnTo>
                      <a:pt x="1493" y="2487"/>
                    </a:lnTo>
                    <a:lnTo>
                      <a:pt x="1475" y="2507"/>
                    </a:lnTo>
                    <a:lnTo>
                      <a:pt x="1458" y="2527"/>
                    </a:lnTo>
                    <a:lnTo>
                      <a:pt x="1442" y="2546"/>
                    </a:lnTo>
                    <a:lnTo>
                      <a:pt x="1427" y="2566"/>
                    </a:lnTo>
                    <a:lnTo>
                      <a:pt x="1414" y="2587"/>
                    </a:lnTo>
                    <a:lnTo>
                      <a:pt x="1403" y="2606"/>
                    </a:lnTo>
                    <a:lnTo>
                      <a:pt x="1392" y="2626"/>
                    </a:lnTo>
                    <a:lnTo>
                      <a:pt x="1383" y="2645"/>
                    </a:lnTo>
                    <a:lnTo>
                      <a:pt x="1375" y="2664"/>
                    </a:lnTo>
                    <a:lnTo>
                      <a:pt x="1368" y="2684"/>
                    </a:lnTo>
                    <a:lnTo>
                      <a:pt x="1362" y="2703"/>
                    </a:lnTo>
                    <a:lnTo>
                      <a:pt x="1358" y="2723"/>
                    </a:lnTo>
                    <a:lnTo>
                      <a:pt x="1355" y="2743"/>
                    </a:lnTo>
                    <a:lnTo>
                      <a:pt x="1352" y="2762"/>
                    </a:lnTo>
                    <a:lnTo>
                      <a:pt x="1352" y="2782"/>
                    </a:lnTo>
                    <a:lnTo>
                      <a:pt x="1352" y="2801"/>
                    </a:lnTo>
                    <a:lnTo>
                      <a:pt x="1355" y="2820"/>
                    </a:lnTo>
                    <a:lnTo>
                      <a:pt x="1358" y="2840"/>
                    </a:lnTo>
                    <a:lnTo>
                      <a:pt x="1362" y="2859"/>
                    </a:lnTo>
                    <a:lnTo>
                      <a:pt x="1368" y="2878"/>
                    </a:lnTo>
                    <a:lnTo>
                      <a:pt x="1375" y="2899"/>
                    </a:lnTo>
                    <a:lnTo>
                      <a:pt x="1383" y="2918"/>
                    </a:lnTo>
                    <a:lnTo>
                      <a:pt x="1392" y="2938"/>
                    </a:lnTo>
                    <a:lnTo>
                      <a:pt x="1403" y="2957"/>
                    </a:lnTo>
                    <a:lnTo>
                      <a:pt x="1414" y="2977"/>
                    </a:lnTo>
                    <a:lnTo>
                      <a:pt x="1427" y="2996"/>
                    </a:lnTo>
                    <a:lnTo>
                      <a:pt x="1442" y="3016"/>
                    </a:lnTo>
                    <a:lnTo>
                      <a:pt x="1458" y="3037"/>
                    </a:lnTo>
                    <a:lnTo>
                      <a:pt x="1475" y="3056"/>
                    </a:lnTo>
                    <a:lnTo>
                      <a:pt x="1493" y="3076"/>
                    </a:lnTo>
                    <a:lnTo>
                      <a:pt x="1512" y="3096"/>
                    </a:lnTo>
                    <a:lnTo>
                      <a:pt x="1531" y="3116"/>
                    </a:lnTo>
                    <a:lnTo>
                      <a:pt x="1550" y="3135"/>
                    </a:lnTo>
                    <a:lnTo>
                      <a:pt x="1567" y="3155"/>
                    </a:lnTo>
                    <a:lnTo>
                      <a:pt x="1582" y="3176"/>
                    </a:lnTo>
                    <a:lnTo>
                      <a:pt x="1596" y="3195"/>
                    </a:lnTo>
                    <a:lnTo>
                      <a:pt x="1609" y="3215"/>
                    </a:lnTo>
                    <a:lnTo>
                      <a:pt x="1622" y="3234"/>
                    </a:lnTo>
                    <a:lnTo>
                      <a:pt x="1632" y="3254"/>
                    </a:lnTo>
                    <a:lnTo>
                      <a:pt x="1641" y="3273"/>
                    </a:lnTo>
                    <a:lnTo>
                      <a:pt x="1650" y="3293"/>
                    </a:lnTo>
                    <a:lnTo>
                      <a:pt x="1656" y="3313"/>
                    </a:lnTo>
                    <a:lnTo>
                      <a:pt x="1662" y="3332"/>
                    </a:lnTo>
                    <a:lnTo>
                      <a:pt x="1666" y="3352"/>
                    </a:lnTo>
                    <a:lnTo>
                      <a:pt x="1670" y="3371"/>
                    </a:lnTo>
                    <a:lnTo>
                      <a:pt x="1671" y="3390"/>
                    </a:lnTo>
                    <a:lnTo>
                      <a:pt x="1672" y="3410"/>
                    </a:lnTo>
                    <a:lnTo>
                      <a:pt x="1671" y="3429"/>
                    </a:lnTo>
                    <a:lnTo>
                      <a:pt x="1670" y="3448"/>
                    </a:lnTo>
                    <a:lnTo>
                      <a:pt x="1666" y="3469"/>
                    </a:lnTo>
                    <a:lnTo>
                      <a:pt x="1662" y="3488"/>
                    </a:lnTo>
                    <a:lnTo>
                      <a:pt x="1656" y="3508"/>
                    </a:lnTo>
                    <a:lnTo>
                      <a:pt x="1650" y="3527"/>
                    </a:lnTo>
                    <a:lnTo>
                      <a:pt x="1641" y="3546"/>
                    </a:lnTo>
                    <a:lnTo>
                      <a:pt x="1632" y="3566"/>
                    </a:lnTo>
                    <a:lnTo>
                      <a:pt x="1622" y="3585"/>
                    </a:lnTo>
                    <a:lnTo>
                      <a:pt x="1609" y="3605"/>
                    </a:lnTo>
                    <a:lnTo>
                      <a:pt x="1596" y="3624"/>
                    </a:lnTo>
                    <a:lnTo>
                      <a:pt x="1582" y="3645"/>
                    </a:lnTo>
                    <a:lnTo>
                      <a:pt x="1567" y="3665"/>
                    </a:lnTo>
                    <a:lnTo>
                      <a:pt x="1550" y="3684"/>
                    </a:lnTo>
                    <a:lnTo>
                      <a:pt x="1531" y="3704"/>
                    </a:lnTo>
                    <a:lnTo>
                      <a:pt x="1512" y="3724"/>
                    </a:lnTo>
                    <a:lnTo>
                      <a:pt x="73" y="3724"/>
                    </a:lnTo>
                    <a:lnTo>
                      <a:pt x="0" y="3651"/>
                    </a:lnTo>
                    <a:lnTo>
                      <a:pt x="1439" y="3651"/>
                    </a:lnTo>
                    <a:lnTo>
                      <a:pt x="1458" y="3631"/>
                    </a:lnTo>
                    <a:lnTo>
                      <a:pt x="1477" y="3611"/>
                    </a:lnTo>
                    <a:lnTo>
                      <a:pt x="1494" y="3592"/>
                    </a:lnTo>
                    <a:lnTo>
                      <a:pt x="1508" y="3572"/>
                    </a:lnTo>
                    <a:lnTo>
                      <a:pt x="1523" y="3552"/>
                    </a:lnTo>
                    <a:lnTo>
                      <a:pt x="1536" y="3532"/>
                    </a:lnTo>
                    <a:lnTo>
                      <a:pt x="1549" y="3512"/>
                    </a:lnTo>
                    <a:lnTo>
                      <a:pt x="1559" y="3493"/>
                    </a:lnTo>
                    <a:lnTo>
                      <a:pt x="1568" y="3473"/>
                    </a:lnTo>
                    <a:lnTo>
                      <a:pt x="1577" y="3454"/>
                    </a:lnTo>
                    <a:lnTo>
                      <a:pt x="1583" y="3435"/>
                    </a:lnTo>
                    <a:lnTo>
                      <a:pt x="1589" y="3415"/>
                    </a:lnTo>
                    <a:lnTo>
                      <a:pt x="1594" y="3396"/>
                    </a:lnTo>
                    <a:lnTo>
                      <a:pt x="1596" y="3375"/>
                    </a:lnTo>
                    <a:lnTo>
                      <a:pt x="1598" y="3356"/>
                    </a:lnTo>
                    <a:lnTo>
                      <a:pt x="1599" y="3337"/>
                    </a:lnTo>
                    <a:lnTo>
                      <a:pt x="1598" y="3317"/>
                    </a:lnTo>
                    <a:lnTo>
                      <a:pt x="1596" y="3298"/>
                    </a:lnTo>
                    <a:lnTo>
                      <a:pt x="1594" y="3279"/>
                    </a:lnTo>
                    <a:lnTo>
                      <a:pt x="1589" y="3259"/>
                    </a:lnTo>
                    <a:lnTo>
                      <a:pt x="1583" y="3240"/>
                    </a:lnTo>
                    <a:lnTo>
                      <a:pt x="1577" y="3221"/>
                    </a:lnTo>
                    <a:lnTo>
                      <a:pt x="1568" y="3200"/>
                    </a:lnTo>
                    <a:lnTo>
                      <a:pt x="1559" y="3181"/>
                    </a:lnTo>
                    <a:lnTo>
                      <a:pt x="1549" y="3161"/>
                    </a:lnTo>
                    <a:lnTo>
                      <a:pt x="1536" y="3142"/>
                    </a:lnTo>
                    <a:lnTo>
                      <a:pt x="1523" y="3122"/>
                    </a:lnTo>
                    <a:lnTo>
                      <a:pt x="1508" y="3103"/>
                    </a:lnTo>
                    <a:lnTo>
                      <a:pt x="1494" y="3083"/>
                    </a:lnTo>
                    <a:lnTo>
                      <a:pt x="1477" y="3062"/>
                    </a:lnTo>
                    <a:lnTo>
                      <a:pt x="1458" y="3042"/>
                    </a:lnTo>
                    <a:lnTo>
                      <a:pt x="1439" y="3023"/>
                    </a:lnTo>
                    <a:lnTo>
                      <a:pt x="1420" y="3003"/>
                    </a:lnTo>
                    <a:lnTo>
                      <a:pt x="1402" y="2983"/>
                    </a:lnTo>
                    <a:lnTo>
                      <a:pt x="1385" y="2962"/>
                    </a:lnTo>
                    <a:lnTo>
                      <a:pt x="1369" y="2943"/>
                    </a:lnTo>
                    <a:lnTo>
                      <a:pt x="1355" y="2923"/>
                    </a:lnTo>
                    <a:lnTo>
                      <a:pt x="1341" y="2904"/>
                    </a:lnTo>
                    <a:lnTo>
                      <a:pt x="1330" y="2884"/>
                    </a:lnTo>
                    <a:lnTo>
                      <a:pt x="1319" y="2865"/>
                    </a:lnTo>
                    <a:lnTo>
                      <a:pt x="1310" y="2845"/>
                    </a:lnTo>
                    <a:lnTo>
                      <a:pt x="1302" y="2826"/>
                    </a:lnTo>
                    <a:lnTo>
                      <a:pt x="1294" y="2805"/>
                    </a:lnTo>
                    <a:lnTo>
                      <a:pt x="1288" y="2786"/>
                    </a:lnTo>
                    <a:lnTo>
                      <a:pt x="1285" y="2767"/>
                    </a:lnTo>
                    <a:lnTo>
                      <a:pt x="1282" y="2747"/>
                    </a:lnTo>
                    <a:lnTo>
                      <a:pt x="1279" y="2728"/>
                    </a:lnTo>
                    <a:lnTo>
                      <a:pt x="1279" y="2709"/>
                    </a:lnTo>
                    <a:lnTo>
                      <a:pt x="1279" y="2689"/>
                    </a:lnTo>
                    <a:lnTo>
                      <a:pt x="1282" y="2670"/>
                    </a:lnTo>
                    <a:lnTo>
                      <a:pt x="1285" y="2651"/>
                    </a:lnTo>
                    <a:lnTo>
                      <a:pt x="1288" y="2630"/>
                    </a:lnTo>
                    <a:lnTo>
                      <a:pt x="1294" y="2611"/>
                    </a:lnTo>
                    <a:lnTo>
                      <a:pt x="1302" y="2591"/>
                    </a:lnTo>
                    <a:lnTo>
                      <a:pt x="1310" y="2572"/>
                    </a:lnTo>
                    <a:lnTo>
                      <a:pt x="1319" y="2553"/>
                    </a:lnTo>
                    <a:lnTo>
                      <a:pt x="1330" y="2533"/>
                    </a:lnTo>
                    <a:lnTo>
                      <a:pt x="1341" y="2514"/>
                    </a:lnTo>
                    <a:lnTo>
                      <a:pt x="1355" y="2493"/>
                    </a:lnTo>
                    <a:lnTo>
                      <a:pt x="1369" y="2473"/>
                    </a:lnTo>
                    <a:lnTo>
                      <a:pt x="1385" y="2454"/>
                    </a:lnTo>
                    <a:lnTo>
                      <a:pt x="1402" y="2434"/>
                    </a:lnTo>
                    <a:lnTo>
                      <a:pt x="1420" y="2414"/>
                    </a:lnTo>
                    <a:lnTo>
                      <a:pt x="1439" y="2395"/>
                    </a:lnTo>
                    <a:lnTo>
                      <a:pt x="1459" y="2375"/>
                    </a:lnTo>
                    <a:lnTo>
                      <a:pt x="1480" y="2357"/>
                    </a:lnTo>
                    <a:lnTo>
                      <a:pt x="1503" y="2340"/>
                    </a:lnTo>
                    <a:lnTo>
                      <a:pt x="1525" y="2324"/>
                    </a:lnTo>
                    <a:lnTo>
                      <a:pt x="1548" y="2309"/>
                    </a:lnTo>
                    <a:lnTo>
                      <a:pt x="1571" y="2297"/>
                    </a:lnTo>
                    <a:lnTo>
                      <a:pt x="1596" y="2285"/>
                    </a:lnTo>
                    <a:lnTo>
                      <a:pt x="1619" y="2275"/>
                    </a:lnTo>
                    <a:lnTo>
                      <a:pt x="1645" y="2265"/>
                    </a:lnTo>
                    <a:lnTo>
                      <a:pt x="1670" y="2257"/>
                    </a:lnTo>
                    <a:lnTo>
                      <a:pt x="1696" y="2250"/>
                    </a:lnTo>
                    <a:lnTo>
                      <a:pt x="1721" y="2244"/>
                    </a:lnTo>
                    <a:lnTo>
                      <a:pt x="1747" y="2240"/>
                    </a:lnTo>
                    <a:lnTo>
                      <a:pt x="1773" y="2237"/>
                    </a:lnTo>
                    <a:lnTo>
                      <a:pt x="1800" y="2235"/>
                    </a:lnTo>
                    <a:lnTo>
                      <a:pt x="1826" y="2234"/>
                    </a:lnTo>
                    <a:lnTo>
                      <a:pt x="1853" y="2235"/>
                    </a:lnTo>
                    <a:lnTo>
                      <a:pt x="1879" y="2237"/>
                    </a:lnTo>
                    <a:lnTo>
                      <a:pt x="1904" y="2240"/>
                    </a:lnTo>
                    <a:lnTo>
                      <a:pt x="1931" y="2244"/>
                    </a:lnTo>
                    <a:lnTo>
                      <a:pt x="1957" y="2250"/>
                    </a:lnTo>
                    <a:lnTo>
                      <a:pt x="1982" y="2257"/>
                    </a:lnTo>
                    <a:lnTo>
                      <a:pt x="2008" y="2265"/>
                    </a:lnTo>
                    <a:lnTo>
                      <a:pt x="2032" y="2275"/>
                    </a:lnTo>
                    <a:lnTo>
                      <a:pt x="2057" y="2285"/>
                    </a:lnTo>
                    <a:lnTo>
                      <a:pt x="2080" y="2297"/>
                    </a:lnTo>
                    <a:lnTo>
                      <a:pt x="2104" y="2309"/>
                    </a:lnTo>
                    <a:lnTo>
                      <a:pt x="2128" y="2324"/>
                    </a:lnTo>
                    <a:lnTo>
                      <a:pt x="2150" y="2340"/>
                    </a:lnTo>
                    <a:lnTo>
                      <a:pt x="2171" y="2357"/>
                    </a:lnTo>
                    <a:lnTo>
                      <a:pt x="2193" y="2375"/>
                    </a:lnTo>
                    <a:lnTo>
                      <a:pt x="2213" y="2395"/>
                    </a:lnTo>
                    <a:lnTo>
                      <a:pt x="2224" y="2405"/>
                    </a:lnTo>
                    <a:lnTo>
                      <a:pt x="2234" y="2415"/>
                    </a:lnTo>
                    <a:lnTo>
                      <a:pt x="2243" y="2426"/>
                    </a:lnTo>
                    <a:lnTo>
                      <a:pt x="2253" y="2436"/>
                    </a:lnTo>
                    <a:close/>
                  </a:path>
                </a:pathLst>
              </a:custGeom>
              <a:solidFill>
                <a:srgbClr val="00003D"/>
              </a:solidFill>
              <a:ln w="9525">
                <a:noFill/>
                <a:round/>
                <a:headEnd/>
                <a:tailEnd/>
              </a:ln>
            </p:spPr>
            <p:txBody>
              <a:bodyPr/>
              <a:lstStyle/>
              <a:p>
                <a:pPr defTabSz="914239"/>
                <a:endParaRPr lang="sv-SE" dirty="0">
                  <a:solidFill>
                    <a:srgbClr val="747474"/>
                  </a:solidFill>
                </a:endParaRPr>
              </a:p>
            </p:txBody>
          </p:sp>
          <p:sp>
            <p:nvSpPr>
              <p:cNvPr id="42" name="Freeform 31"/>
              <p:cNvSpPr>
                <a:spLocks noEditPoints="1"/>
              </p:cNvSpPr>
              <p:nvPr/>
            </p:nvSpPr>
            <p:spPr bwMode="auto">
              <a:xfrm>
                <a:off x="2295" y="1947"/>
                <a:ext cx="560" cy="796"/>
              </a:xfrm>
              <a:custGeom>
                <a:avLst/>
                <a:gdLst>
                  <a:gd name="T0" fmla="*/ 0 w 3359"/>
                  <a:gd name="T1" fmla="*/ 0 h 4777"/>
                  <a:gd name="T2" fmla="*/ 0 w 3359"/>
                  <a:gd name="T3" fmla="*/ 0 h 4777"/>
                  <a:gd name="T4" fmla="*/ 0 w 3359"/>
                  <a:gd name="T5" fmla="*/ 0 h 4777"/>
                  <a:gd name="T6" fmla="*/ 0 w 3359"/>
                  <a:gd name="T7" fmla="*/ 0 h 4777"/>
                  <a:gd name="T8" fmla="*/ 0 w 3359"/>
                  <a:gd name="T9" fmla="*/ 0 h 4777"/>
                  <a:gd name="T10" fmla="*/ 0 w 3359"/>
                  <a:gd name="T11" fmla="*/ 0 h 4777"/>
                  <a:gd name="T12" fmla="*/ 0 w 3359"/>
                  <a:gd name="T13" fmla="*/ 0 h 4777"/>
                  <a:gd name="T14" fmla="*/ 0 w 3359"/>
                  <a:gd name="T15" fmla="*/ 0 h 4777"/>
                  <a:gd name="T16" fmla="*/ 0 w 3359"/>
                  <a:gd name="T17" fmla="*/ 0 h 4777"/>
                  <a:gd name="T18" fmla="*/ 0 w 3359"/>
                  <a:gd name="T19" fmla="*/ 0 h 4777"/>
                  <a:gd name="T20" fmla="*/ 0 w 3359"/>
                  <a:gd name="T21" fmla="*/ 0 h 4777"/>
                  <a:gd name="T22" fmla="*/ 0 w 3359"/>
                  <a:gd name="T23" fmla="*/ 0 h 4777"/>
                  <a:gd name="T24" fmla="*/ 0 w 3359"/>
                  <a:gd name="T25" fmla="*/ 0 h 4777"/>
                  <a:gd name="T26" fmla="*/ 0 w 3359"/>
                  <a:gd name="T27" fmla="*/ 0 h 4777"/>
                  <a:gd name="T28" fmla="*/ 0 w 3359"/>
                  <a:gd name="T29" fmla="*/ 0 h 4777"/>
                  <a:gd name="T30" fmla="*/ 0 w 3359"/>
                  <a:gd name="T31" fmla="*/ 0 h 4777"/>
                  <a:gd name="T32" fmla="*/ 0 w 3359"/>
                  <a:gd name="T33" fmla="*/ 0 h 4777"/>
                  <a:gd name="T34" fmla="*/ 0 w 3359"/>
                  <a:gd name="T35" fmla="*/ 0 h 4777"/>
                  <a:gd name="T36" fmla="*/ 0 w 3359"/>
                  <a:gd name="T37" fmla="*/ 0 h 4777"/>
                  <a:gd name="T38" fmla="*/ 0 w 3359"/>
                  <a:gd name="T39" fmla="*/ 0 h 4777"/>
                  <a:gd name="T40" fmla="*/ 0 w 3359"/>
                  <a:gd name="T41" fmla="*/ 0 h 4777"/>
                  <a:gd name="T42" fmla="*/ 0 w 3359"/>
                  <a:gd name="T43" fmla="*/ 0 h 4777"/>
                  <a:gd name="T44" fmla="*/ 0 w 3359"/>
                  <a:gd name="T45" fmla="*/ 0 h 4777"/>
                  <a:gd name="T46" fmla="*/ 0 w 3359"/>
                  <a:gd name="T47" fmla="*/ 0 h 4777"/>
                  <a:gd name="T48" fmla="*/ 0 w 3359"/>
                  <a:gd name="T49" fmla="*/ 0 h 4777"/>
                  <a:gd name="T50" fmla="*/ 0 w 3359"/>
                  <a:gd name="T51" fmla="*/ 0 h 4777"/>
                  <a:gd name="T52" fmla="*/ 0 w 3359"/>
                  <a:gd name="T53" fmla="*/ 0 h 4777"/>
                  <a:gd name="T54" fmla="*/ 0 w 3359"/>
                  <a:gd name="T55" fmla="*/ 0 h 4777"/>
                  <a:gd name="T56" fmla="*/ 0 w 3359"/>
                  <a:gd name="T57" fmla="*/ 0 h 4777"/>
                  <a:gd name="T58" fmla="*/ 0 w 3359"/>
                  <a:gd name="T59" fmla="*/ 0 h 4777"/>
                  <a:gd name="T60" fmla="*/ 0 w 3359"/>
                  <a:gd name="T61" fmla="*/ 0 h 4777"/>
                  <a:gd name="T62" fmla="*/ 0 w 3359"/>
                  <a:gd name="T63" fmla="*/ 0 h 4777"/>
                  <a:gd name="T64" fmla="*/ 0 w 3359"/>
                  <a:gd name="T65" fmla="*/ 0 h 4777"/>
                  <a:gd name="T66" fmla="*/ 0 w 3359"/>
                  <a:gd name="T67" fmla="*/ 0 h 4777"/>
                  <a:gd name="T68" fmla="*/ 0 w 3359"/>
                  <a:gd name="T69" fmla="*/ 0 h 4777"/>
                  <a:gd name="T70" fmla="*/ 0 w 3359"/>
                  <a:gd name="T71" fmla="*/ 0 h 4777"/>
                  <a:gd name="T72" fmla="*/ 0 w 3359"/>
                  <a:gd name="T73" fmla="*/ 0 h 4777"/>
                  <a:gd name="T74" fmla="*/ 0 w 3359"/>
                  <a:gd name="T75" fmla="*/ 0 h 4777"/>
                  <a:gd name="T76" fmla="*/ 0 w 3359"/>
                  <a:gd name="T77" fmla="*/ 0 h 4777"/>
                  <a:gd name="T78" fmla="*/ 0 w 3359"/>
                  <a:gd name="T79" fmla="*/ 0 h 4777"/>
                  <a:gd name="T80" fmla="*/ 0 w 3359"/>
                  <a:gd name="T81" fmla="*/ 0 h 4777"/>
                  <a:gd name="T82" fmla="*/ 0 w 3359"/>
                  <a:gd name="T83" fmla="*/ 0 h 4777"/>
                  <a:gd name="T84" fmla="*/ 0 w 3359"/>
                  <a:gd name="T85" fmla="*/ 0 h 4777"/>
                  <a:gd name="T86" fmla="*/ 0 w 3359"/>
                  <a:gd name="T87" fmla="*/ 0 h 4777"/>
                  <a:gd name="T88" fmla="*/ 0 w 3359"/>
                  <a:gd name="T89" fmla="*/ 0 h 4777"/>
                  <a:gd name="T90" fmla="*/ 0 w 3359"/>
                  <a:gd name="T91" fmla="*/ 0 h 4777"/>
                  <a:gd name="T92" fmla="*/ 0 w 3359"/>
                  <a:gd name="T93" fmla="*/ 0 h 4777"/>
                  <a:gd name="T94" fmla="*/ 0 w 3359"/>
                  <a:gd name="T95" fmla="*/ 0 h 4777"/>
                  <a:gd name="T96" fmla="*/ 0 w 3359"/>
                  <a:gd name="T97" fmla="*/ 0 h 4777"/>
                  <a:gd name="T98" fmla="*/ 0 w 3359"/>
                  <a:gd name="T99" fmla="*/ 0 h 4777"/>
                  <a:gd name="T100" fmla="*/ 0 w 3359"/>
                  <a:gd name="T101" fmla="*/ 0 h 4777"/>
                  <a:gd name="T102" fmla="*/ 0 w 3359"/>
                  <a:gd name="T103" fmla="*/ 0 h 4777"/>
                  <a:gd name="T104" fmla="*/ 0 w 3359"/>
                  <a:gd name="T105" fmla="*/ 0 h 4777"/>
                  <a:gd name="T106" fmla="*/ 0 w 3359"/>
                  <a:gd name="T107" fmla="*/ 0 h 4777"/>
                  <a:gd name="T108" fmla="*/ 0 w 3359"/>
                  <a:gd name="T109" fmla="*/ 0 h 4777"/>
                  <a:gd name="T110" fmla="*/ 0 w 3359"/>
                  <a:gd name="T111" fmla="*/ 0 h 4777"/>
                  <a:gd name="T112" fmla="*/ 0 w 3359"/>
                  <a:gd name="T113" fmla="*/ 0 h 477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59"/>
                  <a:gd name="T172" fmla="*/ 0 h 4777"/>
                  <a:gd name="T173" fmla="*/ 3359 w 3359"/>
                  <a:gd name="T174" fmla="*/ 4777 h 477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59" h="4777">
                    <a:moveTo>
                      <a:pt x="1599" y="957"/>
                    </a:moveTo>
                    <a:lnTo>
                      <a:pt x="1597" y="930"/>
                    </a:lnTo>
                    <a:lnTo>
                      <a:pt x="1593" y="906"/>
                    </a:lnTo>
                    <a:lnTo>
                      <a:pt x="1589" y="881"/>
                    </a:lnTo>
                    <a:lnTo>
                      <a:pt x="1583" y="857"/>
                    </a:lnTo>
                    <a:lnTo>
                      <a:pt x="1575" y="835"/>
                    </a:lnTo>
                    <a:lnTo>
                      <a:pt x="1566" y="812"/>
                    </a:lnTo>
                    <a:lnTo>
                      <a:pt x="1556" y="791"/>
                    </a:lnTo>
                    <a:lnTo>
                      <a:pt x="1546" y="770"/>
                    </a:lnTo>
                    <a:lnTo>
                      <a:pt x="1534" y="750"/>
                    </a:lnTo>
                    <a:lnTo>
                      <a:pt x="1522" y="731"/>
                    </a:lnTo>
                    <a:lnTo>
                      <a:pt x="1509" y="712"/>
                    </a:lnTo>
                    <a:lnTo>
                      <a:pt x="1496" y="692"/>
                    </a:lnTo>
                    <a:lnTo>
                      <a:pt x="1468" y="655"/>
                    </a:lnTo>
                    <a:lnTo>
                      <a:pt x="1439" y="621"/>
                    </a:lnTo>
                    <a:lnTo>
                      <a:pt x="1409" y="586"/>
                    </a:lnTo>
                    <a:lnTo>
                      <a:pt x="1381" y="551"/>
                    </a:lnTo>
                    <a:lnTo>
                      <a:pt x="1368" y="534"/>
                    </a:lnTo>
                    <a:lnTo>
                      <a:pt x="1354" y="516"/>
                    </a:lnTo>
                    <a:lnTo>
                      <a:pt x="1342" y="499"/>
                    </a:lnTo>
                    <a:lnTo>
                      <a:pt x="1331" y="482"/>
                    </a:lnTo>
                    <a:lnTo>
                      <a:pt x="1320" y="464"/>
                    </a:lnTo>
                    <a:lnTo>
                      <a:pt x="1311" y="446"/>
                    </a:lnTo>
                    <a:lnTo>
                      <a:pt x="1302" y="428"/>
                    </a:lnTo>
                    <a:lnTo>
                      <a:pt x="1295" y="409"/>
                    </a:lnTo>
                    <a:lnTo>
                      <a:pt x="1288" y="389"/>
                    </a:lnTo>
                    <a:lnTo>
                      <a:pt x="1284" y="369"/>
                    </a:lnTo>
                    <a:lnTo>
                      <a:pt x="1280" y="349"/>
                    </a:lnTo>
                    <a:lnTo>
                      <a:pt x="1279" y="329"/>
                    </a:lnTo>
                    <a:lnTo>
                      <a:pt x="1280" y="311"/>
                    </a:lnTo>
                    <a:lnTo>
                      <a:pt x="1283" y="294"/>
                    </a:lnTo>
                    <a:lnTo>
                      <a:pt x="1286" y="277"/>
                    </a:lnTo>
                    <a:lnTo>
                      <a:pt x="1292" y="260"/>
                    </a:lnTo>
                    <a:lnTo>
                      <a:pt x="1297" y="245"/>
                    </a:lnTo>
                    <a:lnTo>
                      <a:pt x="1304" y="229"/>
                    </a:lnTo>
                    <a:lnTo>
                      <a:pt x="1312" y="213"/>
                    </a:lnTo>
                    <a:lnTo>
                      <a:pt x="1321" y="199"/>
                    </a:lnTo>
                    <a:lnTo>
                      <a:pt x="1330" y="184"/>
                    </a:lnTo>
                    <a:lnTo>
                      <a:pt x="1341" y="171"/>
                    </a:lnTo>
                    <a:lnTo>
                      <a:pt x="1352" y="157"/>
                    </a:lnTo>
                    <a:lnTo>
                      <a:pt x="1364" y="144"/>
                    </a:lnTo>
                    <a:lnTo>
                      <a:pt x="1377" y="130"/>
                    </a:lnTo>
                    <a:lnTo>
                      <a:pt x="1390" y="119"/>
                    </a:lnTo>
                    <a:lnTo>
                      <a:pt x="1404" y="107"/>
                    </a:lnTo>
                    <a:lnTo>
                      <a:pt x="1418" y="96"/>
                    </a:lnTo>
                    <a:lnTo>
                      <a:pt x="1434" y="85"/>
                    </a:lnTo>
                    <a:lnTo>
                      <a:pt x="1449" y="75"/>
                    </a:lnTo>
                    <a:lnTo>
                      <a:pt x="1464" y="65"/>
                    </a:lnTo>
                    <a:lnTo>
                      <a:pt x="1481" y="56"/>
                    </a:lnTo>
                    <a:lnTo>
                      <a:pt x="1497" y="48"/>
                    </a:lnTo>
                    <a:lnTo>
                      <a:pt x="1514" y="41"/>
                    </a:lnTo>
                    <a:lnTo>
                      <a:pt x="1531" y="34"/>
                    </a:lnTo>
                    <a:lnTo>
                      <a:pt x="1547" y="27"/>
                    </a:lnTo>
                    <a:lnTo>
                      <a:pt x="1564" y="21"/>
                    </a:lnTo>
                    <a:lnTo>
                      <a:pt x="1581" y="16"/>
                    </a:lnTo>
                    <a:lnTo>
                      <a:pt x="1598" y="11"/>
                    </a:lnTo>
                    <a:lnTo>
                      <a:pt x="1615" y="8"/>
                    </a:lnTo>
                    <a:lnTo>
                      <a:pt x="1632" y="5"/>
                    </a:lnTo>
                    <a:lnTo>
                      <a:pt x="1648" y="2"/>
                    </a:lnTo>
                    <a:lnTo>
                      <a:pt x="1664" y="1"/>
                    </a:lnTo>
                    <a:lnTo>
                      <a:pt x="1680" y="0"/>
                    </a:lnTo>
                    <a:lnTo>
                      <a:pt x="1695" y="1"/>
                    </a:lnTo>
                    <a:lnTo>
                      <a:pt x="1712" y="2"/>
                    </a:lnTo>
                    <a:lnTo>
                      <a:pt x="1729" y="5"/>
                    </a:lnTo>
                    <a:lnTo>
                      <a:pt x="1745" y="8"/>
                    </a:lnTo>
                    <a:lnTo>
                      <a:pt x="1762" y="11"/>
                    </a:lnTo>
                    <a:lnTo>
                      <a:pt x="1779" y="16"/>
                    </a:lnTo>
                    <a:lnTo>
                      <a:pt x="1795" y="21"/>
                    </a:lnTo>
                    <a:lnTo>
                      <a:pt x="1813" y="27"/>
                    </a:lnTo>
                    <a:lnTo>
                      <a:pt x="1830" y="34"/>
                    </a:lnTo>
                    <a:lnTo>
                      <a:pt x="1846" y="41"/>
                    </a:lnTo>
                    <a:lnTo>
                      <a:pt x="1863" y="48"/>
                    </a:lnTo>
                    <a:lnTo>
                      <a:pt x="1879" y="56"/>
                    </a:lnTo>
                    <a:lnTo>
                      <a:pt x="1895" y="65"/>
                    </a:lnTo>
                    <a:lnTo>
                      <a:pt x="1911" y="75"/>
                    </a:lnTo>
                    <a:lnTo>
                      <a:pt x="1927" y="85"/>
                    </a:lnTo>
                    <a:lnTo>
                      <a:pt x="1941" y="96"/>
                    </a:lnTo>
                    <a:lnTo>
                      <a:pt x="1956" y="107"/>
                    </a:lnTo>
                    <a:lnTo>
                      <a:pt x="1969" y="119"/>
                    </a:lnTo>
                    <a:lnTo>
                      <a:pt x="1983" y="130"/>
                    </a:lnTo>
                    <a:lnTo>
                      <a:pt x="1996" y="144"/>
                    </a:lnTo>
                    <a:lnTo>
                      <a:pt x="2007" y="157"/>
                    </a:lnTo>
                    <a:lnTo>
                      <a:pt x="2020" y="171"/>
                    </a:lnTo>
                    <a:lnTo>
                      <a:pt x="2030" y="184"/>
                    </a:lnTo>
                    <a:lnTo>
                      <a:pt x="2040" y="199"/>
                    </a:lnTo>
                    <a:lnTo>
                      <a:pt x="2049" y="213"/>
                    </a:lnTo>
                    <a:lnTo>
                      <a:pt x="2057" y="229"/>
                    </a:lnTo>
                    <a:lnTo>
                      <a:pt x="2063" y="245"/>
                    </a:lnTo>
                    <a:lnTo>
                      <a:pt x="2069" y="260"/>
                    </a:lnTo>
                    <a:lnTo>
                      <a:pt x="2074" y="277"/>
                    </a:lnTo>
                    <a:lnTo>
                      <a:pt x="2077" y="294"/>
                    </a:lnTo>
                    <a:lnTo>
                      <a:pt x="2080" y="311"/>
                    </a:lnTo>
                    <a:lnTo>
                      <a:pt x="2081" y="329"/>
                    </a:lnTo>
                    <a:lnTo>
                      <a:pt x="2079" y="349"/>
                    </a:lnTo>
                    <a:lnTo>
                      <a:pt x="2077" y="369"/>
                    </a:lnTo>
                    <a:lnTo>
                      <a:pt x="2071" y="389"/>
                    </a:lnTo>
                    <a:lnTo>
                      <a:pt x="2066" y="409"/>
                    </a:lnTo>
                    <a:lnTo>
                      <a:pt x="2058" y="428"/>
                    </a:lnTo>
                    <a:lnTo>
                      <a:pt x="2050" y="446"/>
                    </a:lnTo>
                    <a:lnTo>
                      <a:pt x="2040" y="464"/>
                    </a:lnTo>
                    <a:lnTo>
                      <a:pt x="2030" y="482"/>
                    </a:lnTo>
                    <a:lnTo>
                      <a:pt x="2017" y="499"/>
                    </a:lnTo>
                    <a:lnTo>
                      <a:pt x="2005" y="517"/>
                    </a:lnTo>
                    <a:lnTo>
                      <a:pt x="1993" y="534"/>
                    </a:lnTo>
                    <a:lnTo>
                      <a:pt x="1979" y="551"/>
                    </a:lnTo>
                    <a:lnTo>
                      <a:pt x="1951" y="586"/>
                    </a:lnTo>
                    <a:lnTo>
                      <a:pt x="1922" y="621"/>
                    </a:lnTo>
                    <a:lnTo>
                      <a:pt x="1893" y="655"/>
                    </a:lnTo>
                    <a:lnTo>
                      <a:pt x="1865" y="692"/>
                    </a:lnTo>
                    <a:lnTo>
                      <a:pt x="1851" y="712"/>
                    </a:lnTo>
                    <a:lnTo>
                      <a:pt x="1838" y="731"/>
                    </a:lnTo>
                    <a:lnTo>
                      <a:pt x="1826" y="750"/>
                    </a:lnTo>
                    <a:lnTo>
                      <a:pt x="1814" y="770"/>
                    </a:lnTo>
                    <a:lnTo>
                      <a:pt x="1803" y="791"/>
                    </a:lnTo>
                    <a:lnTo>
                      <a:pt x="1793" y="812"/>
                    </a:lnTo>
                    <a:lnTo>
                      <a:pt x="1785" y="834"/>
                    </a:lnTo>
                    <a:lnTo>
                      <a:pt x="1777" y="857"/>
                    </a:lnTo>
                    <a:lnTo>
                      <a:pt x="1771" y="881"/>
                    </a:lnTo>
                    <a:lnTo>
                      <a:pt x="1766" y="906"/>
                    </a:lnTo>
                    <a:lnTo>
                      <a:pt x="1763" y="930"/>
                    </a:lnTo>
                    <a:lnTo>
                      <a:pt x="1762" y="957"/>
                    </a:lnTo>
                    <a:lnTo>
                      <a:pt x="1762" y="975"/>
                    </a:lnTo>
                    <a:lnTo>
                      <a:pt x="1764" y="993"/>
                    </a:lnTo>
                    <a:lnTo>
                      <a:pt x="1765" y="1010"/>
                    </a:lnTo>
                    <a:lnTo>
                      <a:pt x="1768" y="1028"/>
                    </a:lnTo>
                    <a:lnTo>
                      <a:pt x="1772" y="1045"/>
                    </a:lnTo>
                    <a:lnTo>
                      <a:pt x="1775" y="1060"/>
                    </a:lnTo>
                    <a:lnTo>
                      <a:pt x="1779" y="1077"/>
                    </a:lnTo>
                    <a:lnTo>
                      <a:pt x="1784" y="1093"/>
                    </a:lnTo>
                    <a:lnTo>
                      <a:pt x="1794" y="1123"/>
                    </a:lnTo>
                    <a:lnTo>
                      <a:pt x="1807" y="1154"/>
                    </a:lnTo>
                    <a:lnTo>
                      <a:pt x="1821" y="1182"/>
                    </a:lnTo>
                    <a:lnTo>
                      <a:pt x="1837" y="1210"/>
                    </a:lnTo>
                    <a:lnTo>
                      <a:pt x="1854" y="1238"/>
                    </a:lnTo>
                    <a:lnTo>
                      <a:pt x="1873" y="1264"/>
                    </a:lnTo>
                    <a:lnTo>
                      <a:pt x="1892" y="1290"/>
                    </a:lnTo>
                    <a:lnTo>
                      <a:pt x="1913" y="1316"/>
                    </a:lnTo>
                    <a:lnTo>
                      <a:pt x="1934" y="1341"/>
                    </a:lnTo>
                    <a:lnTo>
                      <a:pt x="1958" y="1367"/>
                    </a:lnTo>
                    <a:lnTo>
                      <a:pt x="1982" y="1391"/>
                    </a:lnTo>
                    <a:lnTo>
                      <a:pt x="2005" y="1417"/>
                    </a:lnTo>
                    <a:lnTo>
                      <a:pt x="3359" y="1417"/>
                    </a:lnTo>
                    <a:lnTo>
                      <a:pt x="3359" y="2646"/>
                    </a:lnTo>
                    <a:lnTo>
                      <a:pt x="3343" y="2659"/>
                    </a:lnTo>
                    <a:lnTo>
                      <a:pt x="3325" y="2673"/>
                    </a:lnTo>
                    <a:lnTo>
                      <a:pt x="3306" y="2685"/>
                    </a:lnTo>
                    <a:lnTo>
                      <a:pt x="3286" y="2696"/>
                    </a:lnTo>
                    <a:lnTo>
                      <a:pt x="3266" y="2706"/>
                    </a:lnTo>
                    <a:lnTo>
                      <a:pt x="3245" y="2714"/>
                    </a:lnTo>
                    <a:lnTo>
                      <a:pt x="3235" y="2717"/>
                    </a:lnTo>
                    <a:lnTo>
                      <a:pt x="3224" y="2720"/>
                    </a:lnTo>
                    <a:lnTo>
                      <a:pt x="3212" y="2721"/>
                    </a:lnTo>
                    <a:lnTo>
                      <a:pt x="3201" y="2723"/>
                    </a:lnTo>
                    <a:lnTo>
                      <a:pt x="3181" y="2722"/>
                    </a:lnTo>
                    <a:lnTo>
                      <a:pt x="3161" y="2721"/>
                    </a:lnTo>
                    <a:lnTo>
                      <a:pt x="3141" y="2717"/>
                    </a:lnTo>
                    <a:lnTo>
                      <a:pt x="3122" y="2712"/>
                    </a:lnTo>
                    <a:lnTo>
                      <a:pt x="3102" y="2705"/>
                    </a:lnTo>
                    <a:lnTo>
                      <a:pt x="3085" y="2696"/>
                    </a:lnTo>
                    <a:lnTo>
                      <a:pt x="3065" y="2687"/>
                    </a:lnTo>
                    <a:lnTo>
                      <a:pt x="3047" y="2677"/>
                    </a:lnTo>
                    <a:lnTo>
                      <a:pt x="3030" y="2666"/>
                    </a:lnTo>
                    <a:lnTo>
                      <a:pt x="3012" y="2654"/>
                    </a:lnTo>
                    <a:lnTo>
                      <a:pt x="2994" y="2641"/>
                    </a:lnTo>
                    <a:lnTo>
                      <a:pt x="2976" y="2628"/>
                    </a:lnTo>
                    <a:lnTo>
                      <a:pt x="2941" y="2599"/>
                    </a:lnTo>
                    <a:lnTo>
                      <a:pt x="2905" y="2570"/>
                    </a:lnTo>
                    <a:lnTo>
                      <a:pt x="2868" y="2539"/>
                    </a:lnTo>
                    <a:lnTo>
                      <a:pt x="2830" y="2510"/>
                    </a:lnTo>
                    <a:lnTo>
                      <a:pt x="2811" y="2497"/>
                    </a:lnTo>
                    <a:lnTo>
                      <a:pt x="2792" y="2483"/>
                    </a:lnTo>
                    <a:lnTo>
                      <a:pt x="2771" y="2470"/>
                    </a:lnTo>
                    <a:lnTo>
                      <a:pt x="2750" y="2458"/>
                    </a:lnTo>
                    <a:lnTo>
                      <a:pt x="2729" y="2447"/>
                    </a:lnTo>
                    <a:lnTo>
                      <a:pt x="2708" y="2437"/>
                    </a:lnTo>
                    <a:lnTo>
                      <a:pt x="2685" y="2428"/>
                    </a:lnTo>
                    <a:lnTo>
                      <a:pt x="2663" y="2420"/>
                    </a:lnTo>
                    <a:lnTo>
                      <a:pt x="2638" y="2414"/>
                    </a:lnTo>
                    <a:lnTo>
                      <a:pt x="2614" y="2408"/>
                    </a:lnTo>
                    <a:lnTo>
                      <a:pt x="2589" y="2405"/>
                    </a:lnTo>
                    <a:lnTo>
                      <a:pt x="2563" y="2403"/>
                    </a:lnTo>
                    <a:lnTo>
                      <a:pt x="2530" y="2406"/>
                    </a:lnTo>
                    <a:lnTo>
                      <a:pt x="2498" y="2409"/>
                    </a:lnTo>
                    <a:lnTo>
                      <a:pt x="2466" y="2415"/>
                    </a:lnTo>
                    <a:lnTo>
                      <a:pt x="2435" y="2423"/>
                    </a:lnTo>
                    <a:lnTo>
                      <a:pt x="2405" y="2432"/>
                    </a:lnTo>
                    <a:lnTo>
                      <a:pt x="2375" y="2443"/>
                    </a:lnTo>
                    <a:lnTo>
                      <a:pt x="2346" y="2455"/>
                    </a:lnTo>
                    <a:lnTo>
                      <a:pt x="2318" y="2470"/>
                    </a:lnTo>
                    <a:lnTo>
                      <a:pt x="2290" y="2485"/>
                    </a:lnTo>
                    <a:lnTo>
                      <a:pt x="2264" y="2502"/>
                    </a:lnTo>
                    <a:lnTo>
                      <a:pt x="2239" y="2520"/>
                    </a:lnTo>
                    <a:lnTo>
                      <a:pt x="2213" y="2539"/>
                    </a:lnTo>
                    <a:lnTo>
                      <a:pt x="2189" y="2561"/>
                    </a:lnTo>
                    <a:lnTo>
                      <a:pt x="2167" y="2582"/>
                    </a:lnTo>
                    <a:lnTo>
                      <a:pt x="2144" y="2605"/>
                    </a:lnTo>
                    <a:lnTo>
                      <a:pt x="2123" y="2629"/>
                    </a:lnTo>
                    <a:lnTo>
                      <a:pt x="2103" y="2654"/>
                    </a:lnTo>
                    <a:lnTo>
                      <a:pt x="2084" y="2680"/>
                    </a:lnTo>
                    <a:lnTo>
                      <a:pt x="2066" y="2706"/>
                    </a:lnTo>
                    <a:lnTo>
                      <a:pt x="2049" y="2733"/>
                    </a:lnTo>
                    <a:lnTo>
                      <a:pt x="2033" y="2761"/>
                    </a:lnTo>
                    <a:lnTo>
                      <a:pt x="2019" y="2789"/>
                    </a:lnTo>
                    <a:lnTo>
                      <a:pt x="2005" y="2820"/>
                    </a:lnTo>
                    <a:lnTo>
                      <a:pt x="1993" y="2849"/>
                    </a:lnTo>
                    <a:lnTo>
                      <a:pt x="1982" y="2879"/>
                    </a:lnTo>
                    <a:lnTo>
                      <a:pt x="1973" y="2910"/>
                    </a:lnTo>
                    <a:lnTo>
                      <a:pt x="1964" y="2940"/>
                    </a:lnTo>
                    <a:lnTo>
                      <a:pt x="1957" y="2971"/>
                    </a:lnTo>
                    <a:lnTo>
                      <a:pt x="1951" y="3003"/>
                    </a:lnTo>
                    <a:lnTo>
                      <a:pt x="1947" y="3034"/>
                    </a:lnTo>
                    <a:lnTo>
                      <a:pt x="1945" y="3065"/>
                    </a:lnTo>
                    <a:lnTo>
                      <a:pt x="1942" y="3097"/>
                    </a:lnTo>
                    <a:lnTo>
                      <a:pt x="1945" y="3128"/>
                    </a:lnTo>
                    <a:lnTo>
                      <a:pt x="1947" y="3160"/>
                    </a:lnTo>
                    <a:lnTo>
                      <a:pt x="1951" y="3191"/>
                    </a:lnTo>
                    <a:lnTo>
                      <a:pt x="1957" y="3223"/>
                    </a:lnTo>
                    <a:lnTo>
                      <a:pt x="1964" y="3253"/>
                    </a:lnTo>
                    <a:lnTo>
                      <a:pt x="1973" y="3284"/>
                    </a:lnTo>
                    <a:lnTo>
                      <a:pt x="1982" y="3315"/>
                    </a:lnTo>
                    <a:lnTo>
                      <a:pt x="1993" y="3345"/>
                    </a:lnTo>
                    <a:lnTo>
                      <a:pt x="2005" y="3374"/>
                    </a:lnTo>
                    <a:lnTo>
                      <a:pt x="2019" y="3403"/>
                    </a:lnTo>
                    <a:lnTo>
                      <a:pt x="2033" y="3432"/>
                    </a:lnTo>
                    <a:lnTo>
                      <a:pt x="2049" y="3460"/>
                    </a:lnTo>
                    <a:lnTo>
                      <a:pt x="2066" y="3487"/>
                    </a:lnTo>
                    <a:lnTo>
                      <a:pt x="2084" y="3514"/>
                    </a:lnTo>
                    <a:lnTo>
                      <a:pt x="2103" y="3540"/>
                    </a:lnTo>
                    <a:lnTo>
                      <a:pt x="2123" y="3565"/>
                    </a:lnTo>
                    <a:lnTo>
                      <a:pt x="2144" y="3588"/>
                    </a:lnTo>
                    <a:lnTo>
                      <a:pt x="2167" y="3611"/>
                    </a:lnTo>
                    <a:lnTo>
                      <a:pt x="2189" y="3633"/>
                    </a:lnTo>
                    <a:lnTo>
                      <a:pt x="2213" y="3653"/>
                    </a:lnTo>
                    <a:lnTo>
                      <a:pt x="2239" y="3674"/>
                    </a:lnTo>
                    <a:lnTo>
                      <a:pt x="2264" y="3692"/>
                    </a:lnTo>
                    <a:lnTo>
                      <a:pt x="2290" y="3708"/>
                    </a:lnTo>
                    <a:lnTo>
                      <a:pt x="2318" y="3724"/>
                    </a:lnTo>
                    <a:lnTo>
                      <a:pt x="2346" y="3738"/>
                    </a:lnTo>
                    <a:lnTo>
                      <a:pt x="2375" y="3750"/>
                    </a:lnTo>
                    <a:lnTo>
                      <a:pt x="2405" y="3761"/>
                    </a:lnTo>
                    <a:lnTo>
                      <a:pt x="2435" y="3770"/>
                    </a:lnTo>
                    <a:lnTo>
                      <a:pt x="2466" y="3778"/>
                    </a:lnTo>
                    <a:lnTo>
                      <a:pt x="2498" y="3784"/>
                    </a:lnTo>
                    <a:lnTo>
                      <a:pt x="2530" y="3788"/>
                    </a:lnTo>
                    <a:lnTo>
                      <a:pt x="2563" y="3790"/>
                    </a:lnTo>
                    <a:lnTo>
                      <a:pt x="2589" y="3788"/>
                    </a:lnTo>
                    <a:lnTo>
                      <a:pt x="2614" y="3785"/>
                    </a:lnTo>
                    <a:lnTo>
                      <a:pt x="2638" y="3780"/>
                    </a:lnTo>
                    <a:lnTo>
                      <a:pt x="2663" y="3773"/>
                    </a:lnTo>
                    <a:lnTo>
                      <a:pt x="2685" y="3766"/>
                    </a:lnTo>
                    <a:lnTo>
                      <a:pt x="2708" y="3757"/>
                    </a:lnTo>
                    <a:lnTo>
                      <a:pt x="2729" y="3747"/>
                    </a:lnTo>
                    <a:lnTo>
                      <a:pt x="2750" y="3735"/>
                    </a:lnTo>
                    <a:lnTo>
                      <a:pt x="2771" y="3723"/>
                    </a:lnTo>
                    <a:lnTo>
                      <a:pt x="2792" y="3711"/>
                    </a:lnTo>
                    <a:lnTo>
                      <a:pt x="2811" y="3697"/>
                    </a:lnTo>
                    <a:lnTo>
                      <a:pt x="2830" y="3683"/>
                    </a:lnTo>
                    <a:lnTo>
                      <a:pt x="2868" y="3653"/>
                    </a:lnTo>
                    <a:lnTo>
                      <a:pt x="2905" y="3624"/>
                    </a:lnTo>
                    <a:lnTo>
                      <a:pt x="2941" y="3594"/>
                    </a:lnTo>
                    <a:lnTo>
                      <a:pt x="2976" y="3566"/>
                    </a:lnTo>
                    <a:lnTo>
                      <a:pt x="2994" y="3552"/>
                    </a:lnTo>
                    <a:lnTo>
                      <a:pt x="3012" y="3540"/>
                    </a:lnTo>
                    <a:lnTo>
                      <a:pt x="3030" y="3528"/>
                    </a:lnTo>
                    <a:lnTo>
                      <a:pt x="3047" y="3517"/>
                    </a:lnTo>
                    <a:lnTo>
                      <a:pt x="3065" y="3505"/>
                    </a:lnTo>
                    <a:lnTo>
                      <a:pt x="3085" y="3496"/>
                    </a:lnTo>
                    <a:lnTo>
                      <a:pt x="3102" y="3488"/>
                    </a:lnTo>
                    <a:lnTo>
                      <a:pt x="3122" y="3482"/>
                    </a:lnTo>
                    <a:lnTo>
                      <a:pt x="3141" y="3476"/>
                    </a:lnTo>
                    <a:lnTo>
                      <a:pt x="3161" y="3473"/>
                    </a:lnTo>
                    <a:lnTo>
                      <a:pt x="3181" y="3471"/>
                    </a:lnTo>
                    <a:lnTo>
                      <a:pt x="3201" y="3471"/>
                    </a:lnTo>
                    <a:lnTo>
                      <a:pt x="3212" y="3472"/>
                    </a:lnTo>
                    <a:lnTo>
                      <a:pt x="3224" y="3474"/>
                    </a:lnTo>
                    <a:lnTo>
                      <a:pt x="3235" y="3476"/>
                    </a:lnTo>
                    <a:lnTo>
                      <a:pt x="3245" y="3479"/>
                    </a:lnTo>
                    <a:lnTo>
                      <a:pt x="3266" y="3487"/>
                    </a:lnTo>
                    <a:lnTo>
                      <a:pt x="3286" y="3496"/>
                    </a:lnTo>
                    <a:lnTo>
                      <a:pt x="3306" y="3508"/>
                    </a:lnTo>
                    <a:lnTo>
                      <a:pt x="3325" y="3520"/>
                    </a:lnTo>
                    <a:lnTo>
                      <a:pt x="3343" y="3533"/>
                    </a:lnTo>
                    <a:lnTo>
                      <a:pt x="3359" y="3548"/>
                    </a:lnTo>
                    <a:lnTo>
                      <a:pt x="3359" y="4773"/>
                    </a:lnTo>
                    <a:lnTo>
                      <a:pt x="3190" y="4762"/>
                    </a:lnTo>
                    <a:lnTo>
                      <a:pt x="3024" y="4743"/>
                    </a:lnTo>
                    <a:lnTo>
                      <a:pt x="2859" y="4716"/>
                    </a:lnTo>
                    <a:lnTo>
                      <a:pt x="2697" y="4681"/>
                    </a:lnTo>
                    <a:lnTo>
                      <a:pt x="2538" y="4640"/>
                    </a:lnTo>
                    <a:lnTo>
                      <a:pt x="2382" y="4590"/>
                    </a:lnTo>
                    <a:lnTo>
                      <a:pt x="2230" y="4535"/>
                    </a:lnTo>
                    <a:lnTo>
                      <a:pt x="2080" y="4472"/>
                    </a:lnTo>
                    <a:lnTo>
                      <a:pt x="1934" y="4403"/>
                    </a:lnTo>
                    <a:lnTo>
                      <a:pt x="1792" y="4327"/>
                    </a:lnTo>
                    <a:lnTo>
                      <a:pt x="1654" y="4245"/>
                    </a:lnTo>
                    <a:lnTo>
                      <a:pt x="1520" y="4157"/>
                    </a:lnTo>
                    <a:lnTo>
                      <a:pt x="1390" y="4063"/>
                    </a:lnTo>
                    <a:lnTo>
                      <a:pt x="1266" y="3963"/>
                    </a:lnTo>
                    <a:lnTo>
                      <a:pt x="1145" y="3858"/>
                    </a:lnTo>
                    <a:lnTo>
                      <a:pt x="1029" y="3748"/>
                    </a:lnTo>
                    <a:lnTo>
                      <a:pt x="919" y="3632"/>
                    </a:lnTo>
                    <a:lnTo>
                      <a:pt x="814" y="3511"/>
                    </a:lnTo>
                    <a:lnTo>
                      <a:pt x="714" y="3386"/>
                    </a:lnTo>
                    <a:lnTo>
                      <a:pt x="621" y="3256"/>
                    </a:lnTo>
                    <a:lnTo>
                      <a:pt x="532" y="3123"/>
                    </a:lnTo>
                    <a:lnTo>
                      <a:pt x="450" y="2985"/>
                    </a:lnTo>
                    <a:lnTo>
                      <a:pt x="374" y="2842"/>
                    </a:lnTo>
                    <a:lnTo>
                      <a:pt x="304" y="2696"/>
                    </a:lnTo>
                    <a:lnTo>
                      <a:pt x="241" y="2547"/>
                    </a:lnTo>
                    <a:lnTo>
                      <a:pt x="186" y="2395"/>
                    </a:lnTo>
                    <a:lnTo>
                      <a:pt x="137" y="2239"/>
                    </a:lnTo>
                    <a:lnTo>
                      <a:pt x="96" y="2079"/>
                    </a:lnTo>
                    <a:lnTo>
                      <a:pt x="61" y="1918"/>
                    </a:lnTo>
                    <a:lnTo>
                      <a:pt x="34" y="1753"/>
                    </a:lnTo>
                    <a:lnTo>
                      <a:pt x="15" y="1587"/>
                    </a:lnTo>
                    <a:lnTo>
                      <a:pt x="4" y="1417"/>
                    </a:lnTo>
                    <a:lnTo>
                      <a:pt x="1354" y="1417"/>
                    </a:lnTo>
                    <a:lnTo>
                      <a:pt x="1379" y="1391"/>
                    </a:lnTo>
                    <a:lnTo>
                      <a:pt x="1403" y="1367"/>
                    </a:lnTo>
                    <a:lnTo>
                      <a:pt x="1425" y="1341"/>
                    </a:lnTo>
                    <a:lnTo>
                      <a:pt x="1448" y="1316"/>
                    </a:lnTo>
                    <a:lnTo>
                      <a:pt x="1468" y="1290"/>
                    </a:lnTo>
                    <a:lnTo>
                      <a:pt x="1488" y="1264"/>
                    </a:lnTo>
                    <a:lnTo>
                      <a:pt x="1506" y="1238"/>
                    </a:lnTo>
                    <a:lnTo>
                      <a:pt x="1524" y="1210"/>
                    </a:lnTo>
                    <a:lnTo>
                      <a:pt x="1540" y="1182"/>
                    </a:lnTo>
                    <a:lnTo>
                      <a:pt x="1553" y="1154"/>
                    </a:lnTo>
                    <a:lnTo>
                      <a:pt x="1565" y="1123"/>
                    </a:lnTo>
                    <a:lnTo>
                      <a:pt x="1577" y="1093"/>
                    </a:lnTo>
                    <a:lnTo>
                      <a:pt x="1581" y="1077"/>
                    </a:lnTo>
                    <a:lnTo>
                      <a:pt x="1586" y="1060"/>
                    </a:lnTo>
                    <a:lnTo>
                      <a:pt x="1589" y="1045"/>
                    </a:lnTo>
                    <a:lnTo>
                      <a:pt x="1592" y="1028"/>
                    </a:lnTo>
                    <a:lnTo>
                      <a:pt x="1595" y="1010"/>
                    </a:lnTo>
                    <a:lnTo>
                      <a:pt x="1597" y="993"/>
                    </a:lnTo>
                    <a:lnTo>
                      <a:pt x="1598" y="975"/>
                    </a:lnTo>
                    <a:lnTo>
                      <a:pt x="1599" y="957"/>
                    </a:lnTo>
                    <a:close/>
                    <a:moveTo>
                      <a:pt x="3359" y="4773"/>
                    </a:moveTo>
                    <a:lnTo>
                      <a:pt x="3359" y="4777"/>
                    </a:lnTo>
                    <a:lnTo>
                      <a:pt x="3353" y="4777"/>
                    </a:lnTo>
                    <a:lnTo>
                      <a:pt x="3359" y="4773"/>
                    </a:lnTo>
                    <a:close/>
                    <a:moveTo>
                      <a:pt x="0" y="1439"/>
                    </a:moveTo>
                    <a:lnTo>
                      <a:pt x="0" y="1417"/>
                    </a:lnTo>
                    <a:lnTo>
                      <a:pt x="4" y="1417"/>
                    </a:lnTo>
                    <a:lnTo>
                      <a:pt x="0" y="1439"/>
                    </a:lnTo>
                    <a:close/>
                  </a:path>
                </a:pathLst>
              </a:custGeom>
              <a:solidFill>
                <a:srgbClr val="C6E700"/>
              </a:solidFill>
              <a:ln w="9525">
                <a:noFill/>
                <a:round/>
                <a:headEnd/>
                <a:tailEnd/>
              </a:ln>
            </p:spPr>
            <p:txBody>
              <a:bodyPr/>
              <a:lstStyle/>
              <a:p>
                <a:pPr defTabSz="914239"/>
                <a:endParaRPr lang="sv-SE" dirty="0">
                  <a:solidFill>
                    <a:srgbClr val="747474"/>
                  </a:solidFill>
                </a:endParaRPr>
              </a:p>
            </p:txBody>
          </p:sp>
          <p:sp>
            <p:nvSpPr>
              <p:cNvPr id="43" name="Freeform 32"/>
              <p:cNvSpPr>
                <a:spLocks noEditPoints="1"/>
              </p:cNvSpPr>
              <p:nvPr/>
            </p:nvSpPr>
            <p:spPr bwMode="auto">
              <a:xfrm>
                <a:off x="2449" y="1950"/>
                <a:ext cx="430" cy="818"/>
              </a:xfrm>
              <a:custGeom>
                <a:avLst/>
                <a:gdLst>
                  <a:gd name="T0" fmla="*/ 0 w 2581"/>
                  <a:gd name="T1" fmla="*/ 0 h 4907"/>
                  <a:gd name="T2" fmla="*/ 0 w 2581"/>
                  <a:gd name="T3" fmla="*/ 0 h 4907"/>
                  <a:gd name="T4" fmla="*/ 0 w 2581"/>
                  <a:gd name="T5" fmla="*/ 0 h 4907"/>
                  <a:gd name="T6" fmla="*/ 0 w 2581"/>
                  <a:gd name="T7" fmla="*/ 0 h 4907"/>
                  <a:gd name="T8" fmla="*/ 0 w 2581"/>
                  <a:gd name="T9" fmla="*/ 0 h 4907"/>
                  <a:gd name="T10" fmla="*/ 0 w 2581"/>
                  <a:gd name="T11" fmla="*/ 0 h 4907"/>
                  <a:gd name="T12" fmla="*/ 0 w 2581"/>
                  <a:gd name="T13" fmla="*/ 0 h 4907"/>
                  <a:gd name="T14" fmla="*/ 0 w 2581"/>
                  <a:gd name="T15" fmla="*/ 0 h 4907"/>
                  <a:gd name="T16" fmla="*/ 0 w 2581"/>
                  <a:gd name="T17" fmla="*/ 0 h 4907"/>
                  <a:gd name="T18" fmla="*/ 0 w 2581"/>
                  <a:gd name="T19" fmla="*/ 0 h 4907"/>
                  <a:gd name="T20" fmla="*/ 0 w 2581"/>
                  <a:gd name="T21" fmla="*/ 0 h 4907"/>
                  <a:gd name="T22" fmla="*/ 0 w 2581"/>
                  <a:gd name="T23" fmla="*/ 0 h 4907"/>
                  <a:gd name="T24" fmla="*/ 0 w 2581"/>
                  <a:gd name="T25" fmla="*/ 0 h 4907"/>
                  <a:gd name="T26" fmla="*/ 0 w 2581"/>
                  <a:gd name="T27" fmla="*/ 0 h 4907"/>
                  <a:gd name="T28" fmla="*/ 0 w 2581"/>
                  <a:gd name="T29" fmla="*/ 0 h 4907"/>
                  <a:gd name="T30" fmla="*/ 0 w 2581"/>
                  <a:gd name="T31" fmla="*/ 0 h 4907"/>
                  <a:gd name="T32" fmla="*/ 0 w 2581"/>
                  <a:gd name="T33" fmla="*/ 0 h 4907"/>
                  <a:gd name="T34" fmla="*/ 0 w 2581"/>
                  <a:gd name="T35" fmla="*/ 0 h 4907"/>
                  <a:gd name="T36" fmla="*/ 0 w 2581"/>
                  <a:gd name="T37" fmla="*/ 0 h 4907"/>
                  <a:gd name="T38" fmla="*/ 0 w 2581"/>
                  <a:gd name="T39" fmla="*/ 0 h 4907"/>
                  <a:gd name="T40" fmla="*/ 0 w 2581"/>
                  <a:gd name="T41" fmla="*/ 0 h 4907"/>
                  <a:gd name="T42" fmla="*/ 0 w 2581"/>
                  <a:gd name="T43" fmla="*/ 0 h 4907"/>
                  <a:gd name="T44" fmla="*/ 0 w 2581"/>
                  <a:gd name="T45" fmla="*/ 0 h 4907"/>
                  <a:gd name="T46" fmla="*/ 0 w 2581"/>
                  <a:gd name="T47" fmla="*/ 0 h 4907"/>
                  <a:gd name="T48" fmla="*/ 0 w 2581"/>
                  <a:gd name="T49" fmla="*/ 0 h 4907"/>
                  <a:gd name="T50" fmla="*/ 0 w 2581"/>
                  <a:gd name="T51" fmla="*/ 0 h 4907"/>
                  <a:gd name="T52" fmla="*/ 0 w 2581"/>
                  <a:gd name="T53" fmla="*/ 0 h 4907"/>
                  <a:gd name="T54" fmla="*/ 0 w 2581"/>
                  <a:gd name="T55" fmla="*/ 0 h 4907"/>
                  <a:gd name="T56" fmla="*/ 0 w 2581"/>
                  <a:gd name="T57" fmla="*/ 0 h 4907"/>
                  <a:gd name="T58" fmla="*/ 0 w 2581"/>
                  <a:gd name="T59" fmla="*/ 0 h 4907"/>
                  <a:gd name="T60" fmla="*/ 0 w 2581"/>
                  <a:gd name="T61" fmla="*/ 0 h 4907"/>
                  <a:gd name="T62" fmla="*/ 0 w 2581"/>
                  <a:gd name="T63" fmla="*/ 0 h 4907"/>
                  <a:gd name="T64" fmla="*/ 0 w 2581"/>
                  <a:gd name="T65" fmla="*/ 0 h 4907"/>
                  <a:gd name="T66" fmla="*/ 0 w 2581"/>
                  <a:gd name="T67" fmla="*/ 0 h 4907"/>
                  <a:gd name="T68" fmla="*/ 0 w 2581"/>
                  <a:gd name="T69" fmla="*/ 0 h 4907"/>
                  <a:gd name="T70" fmla="*/ 0 w 2581"/>
                  <a:gd name="T71" fmla="*/ 0 h 4907"/>
                  <a:gd name="T72" fmla="*/ 0 w 2581"/>
                  <a:gd name="T73" fmla="*/ 0 h 4907"/>
                  <a:gd name="T74" fmla="*/ 0 w 2581"/>
                  <a:gd name="T75" fmla="*/ 0 h 4907"/>
                  <a:gd name="T76" fmla="*/ 0 w 2581"/>
                  <a:gd name="T77" fmla="*/ 0 h 4907"/>
                  <a:gd name="T78" fmla="*/ 0 w 2581"/>
                  <a:gd name="T79" fmla="*/ 0 h 4907"/>
                  <a:gd name="T80" fmla="*/ 0 w 2581"/>
                  <a:gd name="T81" fmla="*/ 0 h 4907"/>
                  <a:gd name="T82" fmla="*/ 0 w 2581"/>
                  <a:gd name="T83" fmla="*/ 0 h 4907"/>
                  <a:gd name="T84" fmla="*/ 0 w 2581"/>
                  <a:gd name="T85" fmla="*/ 0 h 4907"/>
                  <a:gd name="T86" fmla="*/ 0 w 2581"/>
                  <a:gd name="T87" fmla="*/ 0 h 4907"/>
                  <a:gd name="T88" fmla="*/ 0 w 2581"/>
                  <a:gd name="T89" fmla="*/ 0 h 4907"/>
                  <a:gd name="T90" fmla="*/ 0 w 2581"/>
                  <a:gd name="T91" fmla="*/ 0 h 4907"/>
                  <a:gd name="T92" fmla="*/ 0 w 2581"/>
                  <a:gd name="T93" fmla="*/ 0 h 4907"/>
                  <a:gd name="T94" fmla="*/ 0 w 2581"/>
                  <a:gd name="T95" fmla="*/ 0 h 4907"/>
                  <a:gd name="T96" fmla="*/ 0 w 2581"/>
                  <a:gd name="T97" fmla="*/ 0 h 4907"/>
                  <a:gd name="T98" fmla="*/ 0 w 2581"/>
                  <a:gd name="T99" fmla="*/ 0 h 4907"/>
                  <a:gd name="T100" fmla="*/ 0 w 2581"/>
                  <a:gd name="T101" fmla="*/ 0 h 4907"/>
                  <a:gd name="T102" fmla="*/ 0 w 2581"/>
                  <a:gd name="T103" fmla="*/ 0 h 4907"/>
                  <a:gd name="T104" fmla="*/ 0 w 2581"/>
                  <a:gd name="T105" fmla="*/ 0 h 4907"/>
                  <a:gd name="T106" fmla="*/ 0 w 2581"/>
                  <a:gd name="T107" fmla="*/ 0 h 4907"/>
                  <a:gd name="T108" fmla="*/ 0 w 2581"/>
                  <a:gd name="T109" fmla="*/ 0 h 4907"/>
                  <a:gd name="T110" fmla="*/ 0 w 2581"/>
                  <a:gd name="T111" fmla="*/ 0 h 4907"/>
                  <a:gd name="T112" fmla="*/ 0 w 2581"/>
                  <a:gd name="T113" fmla="*/ 0 h 4907"/>
                  <a:gd name="T114" fmla="*/ 0 w 2581"/>
                  <a:gd name="T115" fmla="*/ 0 h 490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81"/>
                  <a:gd name="T175" fmla="*/ 0 h 4907"/>
                  <a:gd name="T176" fmla="*/ 2581 w 2581"/>
                  <a:gd name="T177" fmla="*/ 4907 h 490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81" h="4907">
                    <a:moveTo>
                      <a:pt x="2039" y="2605"/>
                    </a:moveTo>
                    <a:lnTo>
                      <a:pt x="1995" y="2569"/>
                    </a:lnTo>
                    <a:lnTo>
                      <a:pt x="1951" y="2533"/>
                    </a:lnTo>
                    <a:lnTo>
                      <a:pt x="1929" y="2515"/>
                    </a:lnTo>
                    <a:lnTo>
                      <a:pt x="1905" y="2497"/>
                    </a:lnTo>
                    <a:lnTo>
                      <a:pt x="1882" y="2480"/>
                    </a:lnTo>
                    <a:lnTo>
                      <a:pt x="1858" y="2465"/>
                    </a:lnTo>
                    <a:lnTo>
                      <a:pt x="1833" y="2449"/>
                    </a:lnTo>
                    <a:lnTo>
                      <a:pt x="1808" y="2436"/>
                    </a:lnTo>
                    <a:lnTo>
                      <a:pt x="1782" y="2422"/>
                    </a:lnTo>
                    <a:lnTo>
                      <a:pt x="1754" y="2412"/>
                    </a:lnTo>
                    <a:lnTo>
                      <a:pt x="1726" y="2402"/>
                    </a:lnTo>
                    <a:lnTo>
                      <a:pt x="1696" y="2395"/>
                    </a:lnTo>
                    <a:lnTo>
                      <a:pt x="1682" y="2393"/>
                    </a:lnTo>
                    <a:lnTo>
                      <a:pt x="1666" y="2391"/>
                    </a:lnTo>
                    <a:lnTo>
                      <a:pt x="1650" y="2390"/>
                    </a:lnTo>
                    <a:lnTo>
                      <a:pt x="1635" y="2388"/>
                    </a:lnTo>
                    <a:lnTo>
                      <a:pt x="1604" y="2390"/>
                    </a:lnTo>
                    <a:lnTo>
                      <a:pt x="1574" y="2394"/>
                    </a:lnTo>
                    <a:lnTo>
                      <a:pt x="1544" y="2399"/>
                    </a:lnTo>
                    <a:lnTo>
                      <a:pt x="1515" y="2405"/>
                    </a:lnTo>
                    <a:lnTo>
                      <a:pt x="1486" y="2414"/>
                    </a:lnTo>
                    <a:lnTo>
                      <a:pt x="1458" y="2423"/>
                    </a:lnTo>
                    <a:lnTo>
                      <a:pt x="1431" y="2434"/>
                    </a:lnTo>
                    <a:lnTo>
                      <a:pt x="1404" y="2447"/>
                    </a:lnTo>
                    <a:lnTo>
                      <a:pt x="1378" y="2461"/>
                    </a:lnTo>
                    <a:lnTo>
                      <a:pt x="1352" y="2476"/>
                    </a:lnTo>
                    <a:lnTo>
                      <a:pt x="1327" y="2493"/>
                    </a:lnTo>
                    <a:lnTo>
                      <a:pt x="1304" y="2510"/>
                    </a:lnTo>
                    <a:lnTo>
                      <a:pt x="1280" y="2529"/>
                    </a:lnTo>
                    <a:lnTo>
                      <a:pt x="1258" y="2548"/>
                    </a:lnTo>
                    <a:lnTo>
                      <a:pt x="1236" y="2568"/>
                    </a:lnTo>
                    <a:lnTo>
                      <a:pt x="1216" y="2590"/>
                    </a:lnTo>
                    <a:lnTo>
                      <a:pt x="1321" y="2695"/>
                    </a:lnTo>
                    <a:lnTo>
                      <a:pt x="1341" y="2675"/>
                    </a:lnTo>
                    <a:lnTo>
                      <a:pt x="1361" y="2657"/>
                    </a:lnTo>
                    <a:lnTo>
                      <a:pt x="1380" y="2640"/>
                    </a:lnTo>
                    <a:lnTo>
                      <a:pt x="1400" y="2624"/>
                    </a:lnTo>
                    <a:lnTo>
                      <a:pt x="1419" y="2610"/>
                    </a:lnTo>
                    <a:lnTo>
                      <a:pt x="1440" y="2597"/>
                    </a:lnTo>
                    <a:lnTo>
                      <a:pt x="1460" y="2585"/>
                    </a:lnTo>
                    <a:lnTo>
                      <a:pt x="1479" y="2575"/>
                    </a:lnTo>
                    <a:lnTo>
                      <a:pt x="1498" y="2565"/>
                    </a:lnTo>
                    <a:lnTo>
                      <a:pt x="1518" y="2557"/>
                    </a:lnTo>
                    <a:lnTo>
                      <a:pt x="1537" y="2550"/>
                    </a:lnTo>
                    <a:lnTo>
                      <a:pt x="1557" y="2544"/>
                    </a:lnTo>
                    <a:lnTo>
                      <a:pt x="1576" y="2540"/>
                    </a:lnTo>
                    <a:lnTo>
                      <a:pt x="1596" y="2537"/>
                    </a:lnTo>
                    <a:lnTo>
                      <a:pt x="1616" y="2535"/>
                    </a:lnTo>
                    <a:lnTo>
                      <a:pt x="1635" y="2534"/>
                    </a:lnTo>
                    <a:lnTo>
                      <a:pt x="1654" y="2535"/>
                    </a:lnTo>
                    <a:lnTo>
                      <a:pt x="1674" y="2537"/>
                    </a:lnTo>
                    <a:lnTo>
                      <a:pt x="1693" y="2540"/>
                    </a:lnTo>
                    <a:lnTo>
                      <a:pt x="1712" y="2544"/>
                    </a:lnTo>
                    <a:lnTo>
                      <a:pt x="1732" y="2550"/>
                    </a:lnTo>
                    <a:lnTo>
                      <a:pt x="1751" y="2557"/>
                    </a:lnTo>
                    <a:lnTo>
                      <a:pt x="1772" y="2565"/>
                    </a:lnTo>
                    <a:lnTo>
                      <a:pt x="1791" y="2575"/>
                    </a:lnTo>
                    <a:lnTo>
                      <a:pt x="1811" y="2585"/>
                    </a:lnTo>
                    <a:lnTo>
                      <a:pt x="1830" y="2597"/>
                    </a:lnTo>
                    <a:lnTo>
                      <a:pt x="1850" y="2610"/>
                    </a:lnTo>
                    <a:lnTo>
                      <a:pt x="1869" y="2624"/>
                    </a:lnTo>
                    <a:lnTo>
                      <a:pt x="1889" y="2640"/>
                    </a:lnTo>
                    <a:lnTo>
                      <a:pt x="1910" y="2657"/>
                    </a:lnTo>
                    <a:lnTo>
                      <a:pt x="1929" y="2675"/>
                    </a:lnTo>
                    <a:lnTo>
                      <a:pt x="1949" y="2695"/>
                    </a:lnTo>
                    <a:lnTo>
                      <a:pt x="2039" y="2605"/>
                    </a:lnTo>
                    <a:close/>
                    <a:moveTo>
                      <a:pt x="1038" y="101"/>
                    </a:moveTo>
                    <a:lnTo>
                      <a:pt x="1050" y="111"/>
                    </a:lnTo>
                    <a:lnTo>
                      <a:pt x="1061" y="122"/>
                    </a:lnTo>
                    <a:lnTo>
                      <a:pt x="1073" y="134"/>
                    </a:lnTo>
                    <a:lnTo>
                      <a:pt x="1084" y="146"/>
                    </a:lnTo>
                    <a:lnTo>
                      <a:pt x="1093" y="158"/>
                    </a:lnTo>
                    <a:lnTo>
                      <a:pt x="1103" y="170"/>
                    </a:lnTo>
                    <a:lnTo>
                      <a:pt x="1111" y="184"/>
                    </a:lnTo>
                    <a:lnTo>
                      <a:pt x="1120" y="197"/>
                    </a:lnTo>
                    <a:lnTo>
                      <a:pt x="1127" y="211"/>
                    </a:lnTo>
                    <a:lnTo>
                      <a:pt x="1133" y="224"/>
                    </a:lnTo>
                    <a:lnTo>
                      <a:pt x="1139" y="239"/>
                    </a:lnTo>
                    <a:lnTo>
                      <a:pt x="1143" y="253"/>
                    </a:lnTo>
                    <a:lnTo>
                      <a:pt x="1147" y="268"/>
                    </a:lnTo>
                    <a:lnTo>
                      <a:pt x="1150" y="282"/>
                    </a:lnTo>
                    <a:lnTo>
                      <a:pt x="1152" y="298"/>
                    </a:lnTo>
                    <a:lnTo>
                      <a:pt x="1153" y="314"/>
                    </a:lnTo>
                    <a:lnTo>
                      <a:pt x="1152" y="330"/>
                    </a:lnTo>
                    <a:lnTo>
                      <a:pt x="1150" y="345"/>
                    </a:lnTo>
                    <a:lnTo>
                      <a:pt x="1148" y="360"/>
                    </a:lnTo>
                    <a:lnTo>
                      <a:pt x="1143" y="374"/>
                    </a:lnTo>
                    <a:lnTo>
                      <a:pt x="1139" y="389"/>
                    </a:lnTo>
                    <a:lnTo>
                      <a:pt x="1134" y="404"/>
                    </a:lnTo>
                    <a:lnTo>
                      <a:pt x="1128" y="418"/>
                    </a:lnTo>
                    <a:lnTo>
                      <a:pt x="1121" y="432"/>
                    </a:lnTo>
                    <a:lnTo>
                      <a:pt x="1106" y="459"/>
                    </a:lnTo>
                    <a:lnTo>
                      <a:pt x="1088" y="486"/>
                    </a:lnTo>
                    <a:lnTo>
                      <a:pt x="1070" y="513"/>
                    </a:lnTo>
                    <a:lnTo>
                      <a:pt x="1050" y="538"/>
                    </a:lnTo>
                    <a:lnTo>
                      <a:pt x="1139" y="628"/>
                    </a:lnTo>
                    <a:lnTo>
                      <a:pt x="1159" y="608"/>
                    </a:lnTo>
                    <a:lnTo>
                      <a:pt x="1177" y="588"/>
                    </a:lnTo>
                    <a:lnTo>
                      <a:pt x="1194" y="567"/>
                    </a:lnTo>
                    <a:lnTo>
                      <a:pt x="1210" y="548"/>
                    </a:lnTo>
                    <a:lnTo>
                      <a:pt x="1224" y="528"/>
                    </a:lnTo>
                    <a:lnTo>
                      <a:pt x="1236" y="509"/>
                    </a:lnTo>
                    <a:lnTo>
                      <a:pt x="1249" y="489"/>
                    </a:lnTo>
                    <a:lnTo>
                      <a:pt x="1259" y="470"/>
                    </a:lnTo>
                    <a:lnTo>
                      <a:pt x="1269" y="450"/>
                    </a:lnTo>
                    <a:lnTo>
                      <a:pt x="1277" y="431"/>
                    </a:lnTo>
                    <a:lnTo>
                      <a:pt x="1284" y="410"/>
                    </a:lnTo>
                    <a:lnTo>
                      <a:pt x="1289" y="391"/>
                    </a:lnTo>
                    <a:lnTo>
                      <a:pt x="1294" y="372"/>
                    </a:lnTo>
                    <a:lnTo>
                      <a:pt x="1297" y="352"/>
                    </a:lnTo>
                    <a:lnTo>
                      <a:pt x="1298" y="333"/>
                    </a:lnTo>
                    <a:lnTo>
                      <a:pt x="1299" y="314"/>
                    </a:lnTo>
                    <a:lnTo>
                      <a:pt x="1298" y="294"/>
                    </a:lnTo>
                    <a:lnTo>
                      <a:pt x="1297" y="275"/>
                    </a:lnTo>
                    <a:lnTo>
                      <a:pt x="1294" y="256"/>
                    </a:lnTo>
                    <a:lnTo>
                      <a:pt x="1289" y="235"/>
                    </a:lnTo>
                    <a:lnTo>
                      <a:pt x="1284" y="216"/>
                    </a:lnTo>
                    <a:lnTo>
                      <a:pt x="1277" y="196"/>
                    </a:lnTo>
                    <a:lnTo>
                      <a:pt x="1269" y="177"/>
                    </a:lnTo>
                    <a:lnTo>
                      <a:pt x="1259" y="158"/>
                    </a:lnTo>
                    <a:lnTo>
                      <a:pt x="1249" y="138"/>
                    </a:lnTo>
                    <a:lnTo>
                      <a:pt x="1236" y="119"/>
                    </a:lnTo>
                    <a:lnTo>
                      <a:pt x="1224" y="98"/>
                    </a:lnTo>
                    <a:lnTo>
                      <a:pt x="1210" y="78"/>
                    </a:lnTo>
                    <a:lnTo>
                      <a:pt x="1194" y="59"/>
                    </a:lnTo>
                    <a:lnTo>
                      <a:pt x="1177" y="39"/>
                    </a:lnTo>
                    <a:lnTo>
                      <a:pt x="1159" y="19"/>
                    </a:lnTo>
                    <a:lnTo>
                      <a:pt x="1139" y="0"/>
                    </a:lnTo>
                    <a:lnTo>
                      <a:pt x="1038" y="101"/>
                    </a:lnTo>
                    <a:close/>
                    <a:moveTo>
                      <a:pt x="2431" y="1402"/>
                    </a:moveTo>
                    <a:lnTo>
                      <a:pt x="2431" y="2631"/>
                    </a:lnTo>
                    <a:lnTo>
                      <a:pt x="2577" y="2695"/>
                    </a:lnTo>
                    <a:lnTo>
                      <a:pt x="2577" y="1256"/>
                    </a:lnTo>
                    <a:lnTo>
                      <a:pt x="2431" y="1402"/>
                    </a:lnTo>
                    <a:close/>
                    <a:moveTo>
                      <a:pt x="2431" y="3533"/>
                    </a:moveTo>
                    <a:lnTo>
                      <a:pt x="2431" y="4762"/>
                    </a:lnTo>
                    <a:lnTo>
                      <a:pt x="2577" y="4907"/>
                    </a:lnTo>
                    <a:lnTo>
                      <a:pt x="2577" y="3469"/>
                    </a:lnTo>
                    <a:lnTo>
                      <a:pt x="2431" y="3533"/>
                    </a:lnTo>
                    <a:close/>
                    <a:moveTo>
                      <a:pt x="1050" y="538"/>
                    </a:moveTo>
                    <a:lnTo>
                      <a:pt x="1014" y="581"/>
                    </a:lnTo>
                    <a:lnTo>
                      <a:pt x="978" y="625"/>
                    </a:lnTo>
                    <a:lnTo>
                      <a:pt x="960" y="646"/>
                    </a:lnTo>
                    <a:lnTo>
                      <a:pt x="943" y="670"/>
                    </a:lnTo>
                    <a:lnTo>
                      <a:pt x="926" y="692"/>
                    </a:lnTo>
                    <a:lnTo>
                      <a:pt x="909" y="716"/>
                    </a:lnTo>
                    <a:lnTo>
                      <a:pt x="894" y="740"/>
                    </a:lnTo>
                    <a:lnTo>
                      <a:pt x="880" y="766"/>
                    </a:lnTo>
                    <a:lnTo>
                      <a:pt x="867" y="793"/>
                    </a:lnTo>
                    <a:lnTo>
                      <a:pt x="856" y="820"/>
                    </a:lnTo>
                    <a:lnTo>
                      <a:pt x="852" y="835"/>
                    </a:lnTo>
                    <a:lnTo>
                      <a:pt x="847" y="848"/>
                    </a:lnTo>
                    <a:lnTo>
                      <a:pt x="844" y="864"/>
                    </a:lnTo>
                    <a:lnTo>
                      <a:pt x="840" y="878"/>
                    </a:lnTo>
                    <a:lnTo>
                      <a:pt x="838" y="894"/>
                    </a:lnTo>
                    <a:lnTo>
                      <a:pt x="836" y="910"/>
                    </a:lnTo>
                    <a:lnTo>
                      <a:pt x="834" y="925"/>
                    </a:lnTo>
                    <a:lnTo>
                      <a:pt x="834" y="942"/>
                    </a:lnTo>
                    <a:lnTo>
                      <a:pt x="834" y="960"/>
                    </a:lnTo>
                    <a:lnTo>
                      <a:pt x="836" y="978"/>
                    </a:lnTo>
                    <a:lnTo>
                      <a:pt x="837" y="995"/>
                    </a:lnTo>
                    <a:lnTo>
                      <a:pt x="840" y="1013"/>
                    </a:lnTo>
                    <a:lnTo>
                      <a:pt x="844" y="1030"/>
                    </a:lnTo>
                    <a:lnTo>
                      <a:pt x="847" y="1045"/>
                    </a:lnTo>
                    <a:lnTo>
                      <a:pt x="851" y="1062"/>
                    </a:lnTo>
                    <a:lnTo>
                      <a:pt x="856" y="1078"/>
                    </a:lnTo>
                    <a:lnTo>
                      <a:pt x="866" y="1108"/>
                    </a:lnTo>
                    <a:lnTo>
                      <a:pt x="879" y="1139"/>
                    </a:lnTo>
                    <a:lnTo>
                      <a:pt x="893" y="1167"/>
                    </a:lnTo>
                    <a:lnTo>
                      <a:pt x="909" y="1195"/>
                    </a:lnTo>
                    <a:lnTo>
                      <a:pt x="926" y="1223"/>
                    </a:lnTo>
                    <a:lnTo>
                      <a:pt x="945" y="1249"/>
                    </a:lnTo>
                    <a:lnTo>
                      <a:pt x="964" y="1275"/>
                    </a:lnTo>
                    <a:lnTo>
                      <a:pt x="985" y="1301"/>
                    </a:lnTo>
                    <a:lnTo>
                      <a:pt x="1006" y="1326"/>
                    </a:lnTo>
                    <a:lnTo>
                      <a:pt x="1030" y="1352"/>
                    </a:lnTo>
                    <a:lnTo>
                      <a:pt x="1054" y="1376"/>
                    </a:lnTo>
                    <a:lnTo>
                      <a:pt x="1077" y="1402"/>
                    </a:lnTo>
                    <a:lnTo>
                      <a:pt x="1139" y="1256"/>
                    </a:lnTo>
                    <a:lnTo>
                      <a:pt x="1120" y="1236"/>
                    </a:lnTo>
                    <a:lnTo>
                      <a:pt x="1102" y="1216"/>
                    </a:lnTo>
                    <a:lnTo>
                      <a:pt x="1085" y="1197"/>
                    </a:lnTo>
                    <a:lnTo>
                      <a:pt x="1069" y="1177"/>
                    </a:lnTo>
                    <a:lnTo>
                      <a:pt x="1055" y="1157"/>
                    </a:lnTo>
                    <a:lnTo>
                      <a:pt x="1042" y="1137"/>
                    </a:lnTo>
                    <a:lnTo>
                      <a:pt x="1030" y="1117"/>
                    </a:lnTo>
                    <a:lnTo>
                      <a:pt x="1019" y="1098"/>
                    </a:lnTo>
                    <a:lnTo>
                      <a:pt x="1010" y="1078"/>
                    </a:lnTo>
                    <a:lnTo>
                      <a:pt x="1002" y="1059"/>
                    </a:lnTo>
                    <a:lnTo>
                      <a:pt x="995" y="1040"/>
                    </a:lnTo>
                    <a:lnTo>
                      <a:pt x="990" y="1020"/>
                    </a:lnTo>
                    <a:lnTo>
                      <a:pt x="985" y="1001"/>
                    </a:lnTo>
                    <a:lnTo>
                      <a:pt x="982" y="980"/>
                    </a:lnTo>
                    <a:lnTo>
                      <a:pt x="980" y="961"/>
                    </a:lnTo>
                    <a:lnTo>
                      <a:pt x="980" y="942"/>
                    </a:lnTo>
                    <a:lnTo>
                      <a:pt x="980" y="922"/>
                    </a:lnTo>
                    <a:lnTo>
                      <a:pt x="982" y="903"/>
                    </a:lnTo>
                    <a:lnTo>
                      <a:pt x="985" y="884"/>
                    </a:lnTo>
                    <a:lnTo>
                      <a:pt x="990" y="864"/>
                    </a:lnTo>
                    <a:lnTo>
                      <a:pt x="995" y="845"/>
                    </a:lnTo>
                    <a:lnTo>
                      <a:pt x="1002" y="826"/>
                    </a:lnTo>
                    <a:lnTo>
                      <a:pt x="1010" y="805"/>
                    </a:lnTo>
                    <a:lnTo>
                      <a:pt x="1019" y="786"/>
                    </a:lnTo>
                    <a:lnTo>
                      <a:pt x="1030" y="766"/>
                    </a:lnTo>
                    <a:lnTo>
                      <a:pt x="1042" y="747"/>
                    </a:lnTo>
                    <a:lnTo>
                      <a:pt x="1055" y="727"/>
                    </a:lnTo>
                    <a:lnTo>
                      <a:pt x="1069" y="708"/>
                    </a:lnTo>
                    <a:lnTo>
                      <a:pt x="1085" y="688"/>
                    </a:lnTo>
                    <a:lnTo>
                      <a:pt x="1102" y="667"/>
                    </a:lnTo>
                    <a:lnTo>
                      <a:pt x="1120" y="647"/>
                    </a:lnTo>
                    <a:lnTo>
                      <a:pt x="1139" y="628"/>
                    </a:lnTo>
                    <a:lnTo>
                      <a:pt x="1050" y="538"/>
                    </a:lnTo>
                    <a:close/>
                    <a:moveTo>
                      <a:pt x="2431" y="2631"/>
                    </a:moveTo>
                    <a:lnTo>
                      <a:pt x="2415" y="2644"/>
                    </a:lnTo>
                    <a:lnTo>
                      <a:pt x="2397" y="2658"/>
                    </a:lnTo>
                    <a:lnTo>
                      <a:pt x="2378" y="2670"/>
                    </a:lnTo>
                    <a:lnTo>
                      <a:pt x="2358" y="2681"/>
                    </a:lnTo>
                    <a:lnTo>
                      <a:pt x="2338" y="2691"/>
                    </a:lnTo>
                    <a:lnTo>
                      <a:pt x="2317" y="2699"/>
                    </a:lnTo>
                    <a:lnTo>
                      <a:pt x="2307" y="2702"/>
                    </a:lnTo>
                    <a:lnTo>
                      <a:pt x="2296" y="2705"/>
                    </a:lnTo>
                    <a:lnTo>
                      <a:pt x="2284" y="2706"/>
                    </a:lnTo>
                    <a:lnTo>
                      <a:pt x="2273" y="2708"/>
                    </a:lnTo>
                    <a:lnTo>
                      <a:pt x="2257" y="2708"/>
                    </a:lnTo>
                    <a:lnTo>
                      <a:pt x="2242" y="2707"/>
                    </a:lnTo>
                    <a:lnTo>
                      <a:pt x="2226" y="2705"/>
                    </a:lnTo>
                    <a:lnTo>
                      <a:pt x="2210" y="2702"/>
                    </a:lnTo>
                    <a:lnTo>
                      <a:pt x="2196" y="2697"/>
                    </a:lnTo>
                    <a:lnTo>
                      <a:pt x="2180" y="2693"/>
                    </a:lnTo>
                    <a:lnTo>
                      <a:pt x="2165" y="2686"/>
                    </a:lnTo>
                    <a:lnTo>
                      <a:pt x="2151" y="2679"/>
                    </a:lnTo>
                    <a:lnTo>
                      <a:pt x="2137" y="2672"/>
                    </a:lnTo>
                    <a:lnTo>
                      <a:pt x="2123" y="2665"/>
                    </a:lnTo>
                    <a:lnTo>
                      <a:pt x="2108" y="2656"/>
                    </a:lnTo>
                    <a:lnTo>
                      <a:pt x="2095" y="2647"/>
                    </a:lnTo>
                    <a:lnTo>
                      <a:pt x="2067" y="2626"/>
                    </a:lnTo>
                    <a:lnTo>
                      <a:pt x="2039" y="2605"/>
                    </a:lnTo>
                    <a:lnTo>
                      <a:pt x="1949" y="2695"/>
                    </a:lnTo>
                    <a:lnTo>
                      <a:pt x="1969" y="2714"/>
                    </a:lnTo>
                    <a:lnTo>
                      <a:pt x="1989" y="2732"/>
                    </a:lnTo>
                    <a:lnTo>
                      <a:pt x="2008" y="2749"/>
                    </a:lnTo>
                    <a:lnTo>
                      <a:pt x="2029" y="2764"/>
                    </a:lnTo>
                    <a:lnTo>
                      <a:pt x="2049" y="2779"/>
                    </a:lnTo>
                    <a:lnTo>
                      <a:pt x="2068" y="2792"/>
                    </a:lnTo>
                    <a:lnTo>
                      <a:pt x="2088" y="2804"/>
                    </a:lnTo>
                    <a:lnTo>
                      <a:pt x="2107" y="2815"/>
                    </a:lnTo>
                    <a:lnTo>
                      <a:pt x="2127" y="2824"/>
                    </a:lnTo>
                    <a:lnTo>
                      <a:pt x="2146" y="2832"/>
                    </a:lnTo>
                    <a:lnTo>
                      <a:pt x="2165" y="2838"/>
                    </a:lnTo>
                    <a:lnTo>
                      <a:pt x="2186" y="2844"/>
                    </a:lnTo>
                    <a:lnTo>
                      <a:pt x="2205" y="2849"/>
                    </a:lnTo>
                    <a:lnTo>
                      <a:pt x="2225" y="2852"/>
                    </a:lnTo>
                    <a:lnTo>
                      <a:pt x="2244" y="2854"/>
                    </a:lnTo>
                    <a:lnTo>
                      <a:pt x="2263" y="2854"/>
                    </a:lnTo>
                    <a:lnTo>
                      <a:pt x="2283" y="2854"/>
                    </a:lnTo>
                    <a:lnTo>
                      <a:pt x="2302" y="2852"/>
                    </a:lnTo>
                    <a:lnTo>
                      <a:pt x="2321" y="2849"/>
                    </a:lnTo>
                    <a:lnTo>
                      <a:pt x="2342" y="2844"/>
                    </a:lnTo>
                    <a:lnTo>
                      <a:pt x="2361" y="2838"/>
                    </a:lnTo>
                    <a:lnTo>
                      <a:pt x="2380" y="2832"/>
                    </a:lnTo>
                    <a:lnTo>
                      <a:pt x="2400" y="2824"/>
                    </a:lnTo>
                    <a:lnTo>
                      <a:pt x="2419" y="2815"/>
                    </a:lnTo>
                    <a:lnTo>
                      <a:pt x="2439" y="2804"/>
                    </a:lnTo>
                    <a:lnTo>
                      <a:pt x="2458" y="2792"/>
                    </a:lnTo>
                    <a:lnTo>
                      <a:pt x="2479" y="2779"/>
                    </a:lnTo>
                    <a:lnTo>
                      <a:pt x="2498" y="2764"/>
                    </a:lnTo>
                    <a:lnTo>
                      <a:pt x="2518" y="2749"/>
                    </a:lnTo>
                    <a:lnTo>
                      <a:pt x="2538" y="2732"/>
                    </a:lnTo>
                    <a:lnTo>
                      <a:pt x="2557" y="2714"/>
                    </a:lnTo>
                    <a:lnTo>
                      <a:pt x="2577" y="2695"/>
                    </a:lnTo>
                    <a:lnTo>
                      <a:pt x="2431" y="2631"/>
                    </a:lnTo>
                    <a:close/>
                    <a:moveTo>
                      <a:pt x="1216" y="2590"/>
                    </a:moveTo>
                    <a:lnTo>
                      <a:pt x="1194" y="2615"/>
                    </a:lnTo>
                    <a:lnTo>
                      <a:pt x="1173" y="2642"/>
                    </a:lnTo>
                    <a:lnTo>
                      <a:pt x="1152" y="2669"/>
                    </a:lnTo>
                    <a:lnTo>
                      <a:pt x="1133" y="2698"/>
                    </a:lnTo>
                    <a:lnTo>
                      <a:pt x="1116" y="2727"/>
                    </a:lnTo>
                    <a:lnTo>
                      <a:pt x="1100" y="2757"/>
                    </a:lnTo>
                    <a:lnTo>
                      <a:pt x="1085" y="2788"/>
                    </a:lnTo>
                    <a:lnTo>
                      <a:pt x="1072" y="2819"/>
                    </a:lnTo>
                    <a:lnTo>
                      <a:pt x="1059" y="2851"/>
                    </a:lnTo>
                    <a:lnTo>
                      <a:pt x="1048" y="2883"/>
                    </a:lnTo>
                    <a:lnTo>
                      <a:pt x="1039" y="2916"/>
                    </a:lnTo>
                    <a:lnTo>
                      <a:pt x="1031" y="2948"/>
                    </a:lnTo>
                    <a:lnTo>
                      <a:pt x="1024" y="2982"/>
                    </a:lnTo>
                    <a:lnTo>
                      <a:pt x="1020" y="3015"/>
                    </a:lnTo>
                    <a:lnTo>
                      <a:pt x="1017" y="3048"/>
                    </a:lnTo>
                    <a:lnTo>
                      <a:pt x="1014" y="3082"/>
                    </a:lnTo>
                    <a:lnTo>
                      <a:pt x="1017" y="3116"/>
                    </a:lnTo>
                    <a:lnTo>
                      <a:pt x="1020" y="3148"/>
                    </a:lnTo>
                    <a:lnTo>
                      <a:pt x="1024" y="3182"/>
                    </a:lnTo>
                    <a:lnTo>
                      <a:pt x="1031" y="3214"/>
                    </a:lnTo>
                    <a:lnTo>
                      <a:pt x="1039" y="3248"/>
                    </a:lnTo>
                    <a:lnTo>
                      <a:pt x="1048" y="3280"/>
                    </a:lnTo>
                    <a:lnTo>
                      <a:pt x="1059" y="3313"/>
                    </a:lnTo>
                    <a:lnTo>
                      <a:pt x="1072" y="3344"/>
                    </a:lnTo>
                    <a:lnTo>
                      <a:pt x="1085" y="3376"/>
                    </a:lnTo>
                    <a:lnTo>
                      <a:pt x="1100" y="3406"/>
                    </a:lnTo>
                    <a:lnTo>
                      <a:pt x="1116" y="3436"/>
                    </a:lnTo>
                    <a:lnTo>
                      <a:pt x="1133" y="3466"/>
                    </a:lnTo>
                    <a:lnTo>
                      <a:pt x="1152" y="3494"/>
                    </a:lnTo>
                    <a:lnTo>
                      <a:pt x="1173" y="3522"/>
                    </a:lnTo>
                    <a:lnTo>
                      <a:pt x="1194" y="3548"/>
                    </a:lnTo>
                    <a:lnTo>
                      <a:pt x="1216" y="3573"/>
                    </a:lnTo>
                    <a:lnTo>
                      <a:pt x="1321" y="3469"/>
                    </a:lnTo>
                    <a:lnTo>
                      <a:pt x="1302" y="3449"/>
                    </a:lnTo>
                    <a:lnTo>
                      <a:pt x="1284" y="3427"/>
                    </a:lnTo>
                    <a:lnTo>
                      <a:pt x="1267" y="3406"/>
                    </a:lnTo>
                    <a:lnTo>
                      <a:pt x="1251" y="3383"/>
                    </a:lnTo>
                    <a:lnTo>
                      <a:pt x="1236" y="3360"/>
                    </a:lnTo>
                    <a:lnTo>
                      <a:pt x="1223" y="3337"/>
                    </a:lnTo>
                    <a:lnTo>
                      <a:pt x="1212" y="3312"/>
                    </a:lnTo>
                    <a:lnTo>
                      <a:pt x="1201" y="3288"/>
                    </a:lnTo>
                    <a:lnTo>
                      <a:pt x="1192" y="3263"/>
                    </a:lnTo>
                    <a:lnTo>
                      <a:pt x="1183" y="3238"/>
                    </a:lnTo>
                    <a:lnTo>
                      <a:pt x="1176" y="3212"/>
                    </a:lnTo>
                    <a:lnTo>
                      <a:pt x="1170" y="3186"/>
                    </a:lnTo>
                    <a:lnTo>
                      <a:pt x="1166" y="3160"/>
                    </a:lnTo>
                    <a:lnTo>
                      <a:pt x="1164" y="3135"/>
                    </a:lnTo>
                    <a:lnTo>
                      <a:pt x="1161" y="3108"/>
                    </a:lnTo>
                    <a:lnTo>
                      <a:pt x="1160" y="3082"/>
                    </a:lnTo>
                    <a:lnTo>
                      <a:pt x="1161" y="3055"/>
                    </a:lnTo>
                    <a:lnTo>
                      <a:pt x="1164" y="3029"/>
                    </a:lnTo>
                    <a:lnTo>
                      <a:pt x="1166" y="3003"/>
                    </a:lnTo>
                    <a:lnTo>
                      <a:pt x="1170" y="2976"/>
                    </a:lnTo>
                    <a:lnTo>
                      <a:pt x="1176" y="2951"/>
                    </a:lnTo>
                    <a:lnTo>
                      <a:pt x="1183" y="2926"/>
                    </a:lnTo>
                    <a:lnTo>
                      <a:pt x="1192" y="2900"/>
                    </a:lnTo>
                    <a:lnTo>
                      <a:pt x="1201" y="2875"/>
                    </a:lnTo>
                    <a:lnTo>
                      <a:pt x="1212" y="2851"/>
                    </a:lnTo>
                    <a:lnTo>
                      <a:pt x="1223" y="2827"/>
                    </a:lnTo>
                    <a:lnTo>
                      <a:pt x="1236" y="2804"/>
                    </a:lnTo>
                    <a:lnTo>
                      <a:pt x="1251" y="2780"/>
                    </a:lnTo>
                    <a:lnTo>
                      <a:pt x="1267" y="2758"/>
                    </a:lnTo>
                    <a:lnTo>
                      <a:pt x="1284" y="2736"/>
                    </a:lnTo>
                    <a:lnTo>
                      <a:pt x="1302" y="2715"/>
                    </a:lnTo>
                    <a:lnTo>
                      <a:pt x="1321" y="2695"/>
                    </a:lnTo>
                    <a:lnTo>
                      <a:pt x="1216" y="2590"/>
                    </a:lnTo>
                    <a:close/>
                    <a:moveTo>
                      <a:pt x="2431" y="4758"/>
                    </a:moveTo>
                    <a:lnTo>
                      <a:pt x="2347" y="4754"/>
                    </a:lnTo>
                    <a:lnTo>
                      <a:pt x="2263" y="4747"/>
                    </a:lnTo>
                    <a:lnTo>
                      <a:pt x="2179" y="4738"/>
                    </a:lnTo>
                    <a:lnTo>
                      <a:pt x="2096" y="4728"/>
                    </a:lnTo>
                    <a:lnTo>
                      <a:pt x="2013" y="4714"/>
                    </a:lnTo>
                    <a:lnTo>
                      <a:pt x="1931" y="4701"/>
                    </a:lnTo>
                    <a:lnTo>
                      <a:pt x="1850" y="4684"/>
                    </a:lnTo>
                    <a:lnTo>
                      <a:pt x="1769" y="4666"/>
                    </a:lnTo>
                    <a:lnTo>
                      <a:pt x="1690" y="4646"/>
                    </a:lnTo>
                    <a:lnTo>
                      <a:pt x="1611" y="4625"/>
                    </a:lnTo>
                    <a:lnTo>
                      <a:pt x="1533" y="4600"/>
                    </a:lnTo>
                    <a:lnTo>
                      <a:pt x="1455" y="4575"/>
                    </a:lnTo>
                    <a:lnTo>
                      <a:pt x="1378" y="4548"/>
                    </a:lnTo>
                    <a:lnTo>
                      <a:pt x="1303" y="4519"/>
                    </a:lnTo>
                    <a:lnTo>
                      <a:pt x="1228" y="4488"/>
                    </a:lnTo>
                    <a:lnTo>
                      <a:pt x="1153" y="4456"/>
                    </a:lnTo>
                    <a:lnTo>
                      <a:pt x="1079" y="4422"/>
                    </a:lnTo>
                    <a:lnTo>
                      <a:pt x="1008" y="4387"/>
                    </a:lnTo>
                    <a:lnTo>
                      <a:pt x="936" y="4350"/>
                    </a:lnTo>
                    <a:lnTo>
                      <a:pt x="865" y="4310"/>
                    </a:lnTo>
                    <a:lnTo>
                      <a:pt x="796" y="4270"/>
                    </a:lnTo>
                    <a:lnTo>
                      <a:pt x="727" y="4229"/>
                    </a:lnTo>
                    <a:lnTo>
                      <a:pt x="660" y="4185"/>
                    </a:lnTo>
                    <a:lnTo>
                      <a:pt x="594" y="4140"/>
                    </a:lnTo>
                    <a:lnTo>
                      <a:pt x="528" y="4094"/>
                    </a:lnTo>
                    <a:lnTo>
                      <a:pt x="463" y="4046"/>
                    </a:lnTo>
                    <a:lnTo>
                      <a:pt x="401" y="3997"/>
                    </a:lnTo>
                    <a:lnTo>
                      <a:pt x="339" y="3947"/>
                    </a:lnTo>
                    <a:lnTo>
                      <a:pt x="278" y="3894"/>
                    </a:lnTo>
                    <a:lnTo>
                      <a:pt x="219" y="3841"/>
                    </a:lnTo>
                    <a:lnTo>
                      <a:pt x="160" y="3787"/>
                    </a:lnTo>
                    <a:lnTo>
                      <a:pt x="103" y="3730"/>
                    </a:lnTo>
                    <a:lnTo>
                      <a:pt x="0" y="3834"/>
                    </a:lnTo>
                    <a:lnTo>
                      <a:pt x="63" y="3895"/>
                    </a:lnTo>
                    <a:lnTo>
                      <a:pt x="127" y="3955"/>
                    </a:lnTo>
                    <a:lnTo>
                      <a:pt x="192" y="4013"/>
                    </a:lnTo>
                    <a:lnTo>
                      <a:pt x="259" y="4070"/>
                    </a:lnTo>
                    <a:lnTo>
                      <a:pt x="328" y="4125"/>
                    </a:lnTo>
                    <a:lnTo>
                      <a:pt x="397" y="4179"/>
                    </a:lnTo>
                    <a:lnTo>
                      <a:pt x="468" y="4231"/>
                    </a:lnTo>
                    <a:lnTo>
                      <a:pt x="541" y="4281"/>
                    </a:lnTo>
                    <a:lnTo>
                      <a:pt x="614" y="4330"/>
                    </a:lnTo>
                    <a:lnTo>
                      <a:pt x="689" y="4377"/>
                    </a:lnTo>
                    <a:lnTo>
                      <a:pt x="765" y="4422"/>
                    </a:lnTo>
                    <a:lnTo>
                      <a:pt x="842" y="4465"/>
                    </a:lnTo>
                    <a:lnTo>
                      <a:pt x="920" y="4506"/>
                    </a:lnTo>
                    <a:lnTo>
                      <a:pt x="1000" y="4546"/>
                    </a:lnTo>
                    <a:lnTo>
                      <a:pt x="1079" y="4583"/>
                    </a:lnTo>
                    <a:lnTo>
                      <a:pt x="1161" y="4619"/>
                    </a:lnTo>
                    <a:lnTo>
                      <a:pt x="1243" y="4653"/>
                    </a:lnTo>
                    <a:lnTo>
                      <a:pt x="1327" y="4685"/>
                    </a:lnTo>
                    <a:lnTo>
                      <a:pt x="1412" y="4714"/>
                    </a:lnTo>
                    <a:lnTo>
                      <a:pt x="1497" y="4742"/>
                    </a:lnTo>
                    <a:lnTo>
                      <a:pt x="1582" y="4768"/>
                    </a:lnTo>
                    <a:lnTo>
                      <a:pt x="1670" y="4792"/>
                    </a:lnTo>
                    <a:lnTo>
                      <a:pt x="1757" y="4813"/>
                    </a:lnTo>
                    <a:lnTo>
                      <a:pt x="1846" y="4833"/>
                    </a:lnTo>
                    <a:lnTo>
                      <a:pt x="1935" y="4850"/>
                    </a:lnTo>
                    <a:lnTo>
                      <a:pt x="2025" y="4865"/>
                    </a:lnTo>
                    <a:lnTo>
                      <a:pt x="2116" y="4878"/>
                    </a:lnTo>
                    <a:lnTo>
                      <a:pt x="2208" y="4888"/>
                    </a:lnTo>
                    <a:lnTo>
                      <a:pt x="2300" y="4896"/>
                    </a:lnTo>
                    <a:lnTo>
                      <a:pt x="2393" y="4903"/>
                    </a:lnTo>
                    <a:lnTo>
                      <a:pt x="2488" y="4906"/>
                    </a:lnTo>
                    <a:lnTo>
                      <a:pt x="2581" y="4907"/>
                    </a:lnTo>
                    <a:lnTo>
                      <a:pt x="2431" y="4758"/>
                    </a:lnTo>
                    <a:close/>
                  </a:path>
                </a:pathLst>
              </a:custGeom>
              <a:solidFill>
                <a:srgbClr val="93B400"/>
              </a:solidFill>
              <a:ln w="9525">
                <a:noFill/>
                <a:round/>
                <a:headEnd/>
                <a:tailEnd/>
              </a:ln>
            </p:spPr>
            <p:txBody>
              <a:bodyPr/>
              <a:lstStyle/>
              <a:p>
                <a:pPr defTabSz="914239"/>
                <a:endParaRPr lang="sv-SE" dirty="0">
                  <a:solidFill>
                    <a:srgbClr val="747474"/>
                  </a:solidFill>
                </a:endParaRPr>
              </a:p>
            </p:txBody>
          </p:sp>
          <p:sp>
            <p:nvSpPr>
              <p:cNvPr id="44" name="Freeform 33"/>
              <p:cNvSpPr>
                <a:spLocks noEditPoints="1"/>
              </p:cNvSpPr>
              <p:nvPr/>
            </p:nvSpPr>
            <p:spPr bwMode="auto">
              <a:xfrm>
                <a:off x="2455" y="1957"/>
                <a:ext cx="436" cy="823"/>
              </a:xfrm>
              <a:custGeom>
                <a:avLst/>
                <a:gdLst>
                  <a:gd name="T0" fmla="*/ 0 w 2615"/>
                  <a:gd name="T1" fmla="*/ 0 h 4939"/>
                  <a:gd name="T2" fmla="*/ 0 w 2615"/>
                  <a:gd name="T3" fmla="*/ 0 h 4939"/>
                  <a:gd name="T4" fmla="*/ 0 w 2615"/>
                  <a:gd name="T5" fmla="*/ 0 h 4939"/>
                  <a:gd name="T6" fmla="*/ 0 w 2615"/>
                  <a:gd name="T7" fmla="*/ 0 h 4939"/>
                  <a:gd name="T8" fmla="*/ 0 w 2615"/>
                  <a:gd name="T9" fmla="*/ 0 h 4939"/>
                  <a:gd name="T10" fmla="*/ 0 w 2615"/>
                  <a:gd name="T11" fmla="*/ 0 h 4939"/>
                  <a:gd name="T12" fmla="*/ 0 w 2615"/>
                  <a:gd name="T13" fmla="*/ 0 h 4939"/>
                  <a:gd name="T14" fmla="*/ 0 w 2615"/>
                  <a:gd name="T15" fmla="*/ 0 h 4939"/>
                  <a:gd name="T16" fmla="*/ 0 w 2615"/>
                  <a:gd name="T17" fmla="*/ 0 h 4939"/>
                  <a:gd name="T18" fmla="*/ 0 w 2615"/>
                  <a:gd name="T19" fmla="*/ 0 h 4939"/>
                  <a:gd name="T20" fmla="*/ 0 w 2615"/>
                  <a:gd name="T21" fmla="*/ 0 h 4939"/>
                  <a:gd name="T22" fmla="*/ 0 w 2615"/>
                  <a:gd name="T23" fmla="*/ 0 h 4939"/>
                  <a:gd name="T24" fmla="*/ 0 w 2615"/>
                  <a:gd name="T25" fmla="*/ 0 h 4939"/>
                  <a:gd name="T26" fmla="*/ 0 w 2615"/>
                  <a:gd name="T27" fmla="*/ 0 h 4939"/>
                  <a:gd name="T28" fmla="*/ 0 w 2615"/>
                  <a:gd name="T29" fmla="*/ 0 h 4939"/>
                  <a:gd name="T30" fmla="*/ 0 w 2615"/>
                  <a:gd name="T31" fmla="*/ 0 h 4939"/>
                  <a:gd name="T32" fmla="*/ 0 w 2615"/>
                  <a:gd name="T33" fmla="*/ 0 h 4939"/>
                  <a:gd name="T34" fmla="*/ 0 w 2615"/>
                  <a:gd name="T35" fmla="*/ 0 h 4939"/>
                  <a:gd name="T36" fmla="*/ 0 w 2615"/>
                  <a:gd name="T37" fmla="*/ 0 h 4939"/>
                  <a:gd name="T38" fmla="*/ 0 w 2615"/>
                  <a:gd name="T39" fmla="*/ 0 h 4939"/>
                  <a:gd name="T40" fmla="*/ 0 w 2615"/>
                  <a:gd name="T41" fmla="*/ 0 h 4939"/>
                  <a:gd name="T42" fmla="*/ 0 w 2615"/>
                  <a:gd name="T43" fmla="*/ 0 h 4939"/>
                  <a:gd name="T44" fmla="*/ 0 w 2615"/>
                  <a:gd name="T45" fmla="*/ 0 h 4939"/>
                  <a:gd name="T46" fmla="*/ 0 w 2615"/>
                  <a:gd name="T47" fmla="*/ 0 h 4939"/>
                  <a:gd name="T48" fmla="*/ 0 w 2615"/>
                  <a:gd name="T49" fmla="*/ 0 h 4939"/>
                  <a:gd name="T50" fmla="*/ 0 w 2615"/>
                  <a:gd name="T51" fmla="*/ 0 h 4939"/>
                  <a:gd name="T52" fmla="*/ 0 w 2615"/>
                  <a:gd name="T53" fmla="*/ 0 h 4939"/>
                  <a:gd name="T54" fmla="*/ 0 w 2615"/>
                  <a:gd name="T55" fmla="*/ 0 h 4939"/>
                  <a:gd name="T56" fmla="*/ 0 w 2615"/>
                  <a:gd name="T57" fmla="*/ 0 h 4939"/>
                  <a:gd name="T58" fmla="*/ 0 w 2615"/>
                  <a:gd name="T59" fmla="*/ 0 h 4939"/>
                  <a:gd name="T60" fmla="*/ 0 w 2615"/>
                  <a:gd name="T61" fmla="*/ 0 h 4939"/>
                  <a:gd name="T62" fmla="*/ 0 w 2615"/>
                  <a:gd name="T63" fmla="*/ 0 h 4939"/>
                  <a:gd name="T64" fmla="*/ 0 w 2615"/>
                  <a:gd name="T65" fmla="*/ 0 h 4939"/>
                  <a:gd name="T66" fmla="*/ 0 w 2615"/>
                  <a:gd name="T67" fmla="*/ 0 h 4939"/>
                  <a:gd name="T68" fmla="*/ 0 w 2615"/>
                  <a:gd name="T69" fmla="*/ 0 h 4939"/>
                  <a:gd name="T70" fmla="*/ 0 w 2615"/>
                  <a:gd name="T71" fmla="*/ 0 h 4939"/>
                  <a:gd name="T72" fmla="*/ 0 w 2615"/>
                  <a:gd name="T73" fmla="*/ 0 h 4939"/>
                  <a:gd name="T74" fmla="*/ 0 w 2615"/>
                  <a:gd name="T75" fmla="*/ 0 h 4939"/>
                  <a:gd name="T76" fmla="*/ 0 w 2615"/>
                  <a:gd name="T77" fmla="*/ 0 h 4939"/>
                  <a:gd name="T78" fmla="*/ 0 w 2615"/>
                  <a:gd name="T79" fmla="*/ 0 h 4939"/>
                  <a:gd name="T80" fmla="*/ 0 w 2615"/>
                  <a:gd name="T81" fmla="*/ 0 h 4939"/>
                  <a:gd name="T82" fmla="*/ 0 w 2615"/>
                  <a:gd name="T83" fmla="*/ 0 h 4939"/>
                  <a:gd name="T84" fmla="*/ 0 w 2615"/>
                  <a:gd name="T85" fmla="*/ 0 h 4939"/>
                  <a:gd name="T86" fmla="*/ 0 w 2615"/>
                  <a:gd name="T87" fmla="*/ 0 h 4939"/>
                  <a:gd name="T88" fmla="*/ 0 w 2615"/>
                  <a:gd name="T89" fmla="*/ 0 h 4939"/>
                  <a:gd name="T90" fmla="*/ 0 w 2615"/>
                  <a:gd name="T91" fmla="*/ 0 h 4939"/>
                  <a:gd name="T92" fmla="*/ 0 w 2615"/>
                  <a:gd name="T93" fmla="*/ 0 h 4939"/>
                  <a:gd name="T94" fmla="*/ 0 w 2615"/>
                  <a:gd name="T95" fmla="*/ 0 h 4939"/>
                  <a:gd name="T96" fmla="*/ 0 w 2615"/>
                  <a:gd name="T97" fmla="*/ 0 h 4939"/>
                  <a:gd name="T98" fmla="*/ 0 w 2615"/>
                  <a:gd name="T99" fmla="*/ 0 h 4939"/>
                  <a:gd name="T100" fmla="*/ 0 w 2615"/>
                  <a:gd name="T101" fmla="*/ 0 h 4939"/>
                  <a:gd name="T102" fmla="*/ 0 w 2615"/>
                  <a:gd name="T103" fmla="*/ 0 h 4939"/>
                  <a:gd name="T104" fmla="*/ 0 w 2615"/>
                  <a:gd name="T105" fmla="*/ 0 h 4939"/>
                  <a:gd name="T106" fmla="*/ 0 w 2615"/>
                  <a:gd name="T107" fmla="*/ 0 h 4939"/>
                  <a:gd name="T108" fmla="*/ 0 w 2615"/>
                  <a:gd name="T109" fmla="*/ 0 h 4939"/>
                  <a:gd name="T110" fmla="*/ 0 w 2615"/>
                  <a:gd name="T111" fmla="*/ 0 h 4939"/>
                  <a:gd name="T112" fmla="*/ 0 w 2615"/>
                  <a:gd name="T113" fmla="*/ 0 h 493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615"/>
                  <a:gd name="T172" fmla="*/ 0 h 4939"/>
                  <a:gd name="T173" fmla="*/ 2615 w 2615"/>
                  <a:gd name="T174" fmla="*/ 4939 h 493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615" h="4939">
                    <a:moveTo>
                      <a:pt x="2542" y="3436"/>
                    </a:moveTo>
                    <a:lnTo>
                      <a:pt x="2560" y="3450"/>
                    </a:lnTo>
                    <a:lnTo>
                      <a:pt x="2579" y="3466"/>
                    </a:lnTo>
                    <a:lnTo>
                      <a:pt x="2597" y="3483"/>
                    </a:lnTo>
                    <a:lnTo>
                      <a:pt x="2615" y="3501"/>
                    </a:lnTo>
                    <a:lnTo>
                      <a:pt x="2615" y="4939"/>
                    </a:lnTo>
                    <a:lnTo>
                      <a:pt x="2520" y="4938"/>
                    </a:lnTo>
                    <a:lnTo>
                      <a:pt x="2424" y="4934"/>
                    </a:lnTo>
                    <a:lnTo>
                      <a:pt x="2330" y="4928"/>
                    </a:lnTo>
                    <a:lnTo>
                      <a:pt x="2236" y="4919"/>
                    </a:lnTo>
                    <a:lnTo>
                      <a:pt x="2143" y="4909"/>
                    </a:lnTo>
                    <a:lnTo>
                      <a:pt x="2051" y="4896"/>
                    </a:lnTo>
                    <a:lnTo>
                      <a:pt x="1959" y="4880"/>
                    </a:lnTo>
                    <a:lnTo>
                      <a:pt x="1868" y="4862"/>
                    </a:lnTo>
                    <a:lnTo>
                      <a:pt x="1778" y="4842"/>
                    </a:lnTo>
                    <a:lnTo>
                      <a:pt x="1688" y="4819"/>
                    </a:lnTo>
                    <a:lnTo>
                      <a:pt x="1601" y="4796"/>
                    </a:lnTo>
                    <a:lnTo>
                      <a:pt x="1513" y="4769"/>
                    </a:lnTo>
                    <a:lnTo>
                      <a:pt x="1427" y="4740"/>
                    </a:lnTo>
                    <a:lnTo>
                      <a:pt x="1341" y="4709"/>
                    </a:lnTo>
                    <a:lnTo>
                      <a:pt x="1256" y="4676"/>
                    </a:lnTo>
                    <a:lnTo>
                      <a:pt x="1172" y="4641"/>
                    </a:lnTo>
                    <a:lnTo>
                      <a:pt x="1090" y="4604"/>
                    </a:lnTo>
                    <a:lnTo>
                      <a:pt x="1008" y="4566"/>
                    </a:lnTo>
                    <a:lnTo>
                      <a:pt x="929" y="4524"/>
                    </a:lnTo>
                    <a:lnTo>
                      <a:pt x="849" y="4482"/>
                    </a:lnTo>
                    <a:lnTo>
                      <a:pt x="772" y="4437"/>
                    </a:lnTo>
                    <a:lnTo>
                      <a:pt x="694" y="4391"/>
                    </a:lnTo>
                    <a:lnTo>
                      <a:pt x="619" y="4342"/>
                    </a:lnTo>
                    <a:lnTo>
                      <a:pt x="545" y="4292"/>
                    </a:lnTo>
                    <a:lnTo>
                      <a:pt x="472" y="4240"/>
                    </a:lnTo>
                    <a:lnTo>
                      <a:pt x="400" y="4186"/>
                    </a:lnTo>
                    <a:lnTo>
                      <a:pt x="330" y="4131"/>
                    </a:lnTo>
                    <a:lnTo>
                      <a:pt x="261" y="4074"/>
                    </a:lnTo>
                    <a:lnTo>
                      <a:pt x="194" y="4016"/>
                    </a:lnTo>
                    <a:lnTo>
                      <a:pt x="128" y="3955"/>
                    </a:lnTo>
                    <a:lnTo>
                      <a:pt x="63" y="3894"/>
                    </a:lnTo>
                    <a:lnTo>
                      <a:pt x="0" y="3831"/>
                    </a:lnTo>
                    <a:lnTo>
                      <a:pt x="63" y="3890"/>
                    </a:lnTo>
                    <a:lnTo>
                      <a:pt x="127" y="3947"/>
                    </a:lnTo>
                    <a:lnTo>
                      <a:pt x="192" y="4005"/>
                    </a:lnTo>
                    <a:lnTo>
                      <a:pt x="258" y="4059"/>
                    </a:lnTo>
                    <a:lnTo>
                      <a:pt x="325" y="4112"/>
                    </a:lnTo>
                    <a:lnTo>
                      <a:pt x="395" y="4164"/>
                    </a:lnTo>
                    <a:lnTo>
                      <a:pt x="464" y="4214"/>
                    </a:lnTo>
                    <a:lnTo>
                      <a:pt x="536" y="4263"/>
                    </a:lnTo>
                    <a:lnTo>
                      <a:pt x="609" y="4310"/>
                    </a:lnTo>
                    <a:lnTo>
                      <a:pt x="682" y="4355"/>
                    </a:lnTo>
                    <a:lnTo>
                      <a:pt x="757" y="4399"/>
                    </a:lnTo>
                    <a:lnTo>
                      <a:pt x="833" y="4440"/>
                    </a:lnTo>
                    <a:lnTo>
                      <a:pt x="911" y="4479"/>
                    </a:lnTo>
                    <a:lnTo>
                      <a:pt x="988" y="4517"/>
                    </a:lnTo>
                    <a:lnTo>
                      <a:pt x="1068" y="4554"/>
                    </a:lnTo>
                    <a:lnTo>
                      <a:pt x="1148" y="4588"/>
                    </a:lnTo>
                    <a:lnTo>
                      <a:pt x="1230" y="4621"/>
                    </a:lnTo>
                    <a:lnTo>
                      <a:pt x="1311" y="4652"/>
                    </a:lnTo>
                    <a:lnTo>
                      <a:pt x="1394" y="4680"/>
                    </a:lnTo>
                    <a:lnTo>
                      <a:pt x="1477" y="4707"/>
                    </a:lnTo>
                    <a:lnTo>
                      <a:pt x="1563" y="4732"/>
                    </a:lnTo>
                    <a:lnTo>
                      <a:pt x="1648" y="4755"/>
                    </a:lnTo>
                    <a:lnTo>
                      <a:pt x="1734" y="4775"/>
                    </a:lnTo>
                    <a:lnTo>
                      <a:pt x="1822" y="4795"/>
                    </a:lnTo>
                    <a:lnTo>
                      <a:pt x="1909" y="4811"/>
                    </a:lnTo>
                    <a:lnTo>
                      <a:pt x="1998" y="4826"/>
                    </a:lnTo>
                    <a:lnTo>
                      <a:pt x="2087" y="4838"/>
                    </a:lnTo>
                    <a:lnTo>
                      <a:pt x="2176" y="4848"/>
                    </a:lnTo>
                    <a:lnTo>
                      <a:pt x="2267" y="4856"/>
                    </a:lnTo>
                    <a:lnTo>
                      <a:pt x="2358" y="4862"/>
                    </a:lnTo>
                    <a:lnTo>
                      <a:pt x="2450" y="4865"/>
                    </a:lnTo>
                    <a:lnTo>
                      <a:pt x="2542" y="4866"/>
                    </a:lnTo>
                    <a:lnTo>
                      <a:pt x="2542" y="3436"/>
                    </a:lnTo>
                    <a:close/>
                    <a:moveTo>
                      <a:pt x="2542" y="1215"/>
                    </a:moveTo>
                    <a:lnTo>
                      <a:pt x="2615" y="1288"/>
                    </a:lnTo>
                    <a:lnTo>
                      <a:pt x="2615" y="2727"/>
                    </a:lnTo>
                    <a:lnTo>
                      <a:pt x="2596" y="2746"/>
                    </a:lnTo>
                    <a:lnTo>
                      <a:pt x="2576" y="2764"/>
                    </a:lnTo>
                    <a:lnTo>
                      <a:pt x="2556" y="2781"/>
                    </a:lnTo>
                    <a:lnTo>
                      <a:pt x="2537" y="2796"/>
                    </a:lnTo>
                    <a:lnTo>
                      <a:pt x="2516" y="2811"/>
                    </a:lnTo>
                    <a:lnTo>
                      <a:pt x="2496" y="2824"/>
                    </a:lnTo>
                    <a:lnTo>
                      <a:pt x="2477" y="2836"/>
                    </a:lnTo>
                    <a:lnTo>
                      <a:pt x="2457" y="2847"/>
                    </a:lnTo>
                    <a:lnTo>
                      <a:pt x="2438" y="2856"/>
                    </a:lnTo>
                    <a:lnTo>
                      <a:pt x="2418" y="2864"/>
                    </a:lnTo>
                    <a:lnTo>
                      <a:pt x="2399" y="2870"/>
                    </a:lnTo>
                    <a:lnTo>
                      <a:pt x="2380" y="2876"/>
                    </a:lnTo>
                    <a:lnTo>
                      <a:pt x="2359" y="2880"/>
                    </a:lnTo>
                    <a:lnTo>
                      <a:pt x="2340" y="2884"/>
                    </a:lnTo>
                    <a:lnTo>
                      <a:pt x="2321" y="2886"/>
                    </a:lnTo>
                    <a:lnTo>
                      <a:pt x="2301" y="2886"/>
                    </a:lnTo>
                    <a:lnTo>
                      <a:pt x="2282" y="2886"/>
                    </a:lnTo>
                    <a:lnTo>
                      <a:pt x="2263" y="2884"/>
                    </a:lnTo>
                    <a:lnTo>
                      <a:pt x="2243" y="2880"/>
                    </a:lnTo>
                    <a:lnTo>
                      <a:pt x="2224" y="2876"/>
                    </a:lnTo>
                    <a:lnTo>
                      <a:pt x="2203" y="2870"/>
                    </a:lnTo>
                    <a:lnTo>
                      <a:pt x="2184" y="2864"/>
                    </a:lnTo>
                    <a:lnTo>
                      <a:pt x="2165" y="2856"/>
                    </a:lnTo>
                    <a:lnTo>
                      <a:pt x="2145" y="2847"/>
                    </a:lnTo>
                    <a:lnTo>
                      <a:pt x="2126" y="2836"/>
                    </a:lnTo>
                    <a:lnTo>
                      <a:pt x="2106" y="2824"/>
                    </a:lnTo>
                    <a:lnTo>
                      <a:pt x="2087" y="2811"/>
                    </a:lnTo>
                    <a:lnTo>
                      <a:pt x="2067" y="2796"/>
                    </a:lnTo>
                    <a:lnTo>
                      <a:pt x="2046" y="2781"/>
                    </a:lnTo>
                    <a:lnTo>
                      <a:pt x="2027" y="2764"/>
                    </a:lnTo>
                    <a:lnTo>
                      <a:pt x="2007" y="2746"/>
                    </a:lnTo>
                    <a:lnTo>
                      <a:pt x="1987" y="2727"/>
                    </a:lnTo>
                    <a:lnTo>
                      <a:pt x="1967" y="2707"/>
                    </a:lnTo>
                    <a:lnTo>
                      <a:pt x="1948" y="2689"/>
                    </a:lnTo>
                    <a:lnTo>
                      <a:pt x="1927" y="2672"/>
                    </a:lnTo>
                    <a:lnTo>
                      <a:pt x="1907" y="2656"/>
                    </a:lnTo>
                    <a:lnTo>
                      <a:pt x="1888" y="2643"/>
                    </a:lnTo>
                    <a:lnTo>
                      <a:pt x="1868" y="2629"/>
                    </a:lnTo>
                    <a:lnTo>
                      <a:pt x="1849" y="2617"/>
                    </a:lnTo>
                    <a:lnTo>
                      <a:pt x="1829" y="2607"/>
                    </a:lnTo>
                    <a:lnTo>
                      <a:pt x="1810" y="2597"/>
                    </a:lnTo>
                    <a:lnTo>
                      <a:pt x="1789" y="2589"/>
                    </a:lnTo>
                    <a:lnTo>
                      <a:pt x="1770" y="2582"/>
                    </a:lnTo>
                    <a:lnTo>
                      <a:pt x="1751" y="2576"/>
                    </a:lnTo>
                    <a:lnTo>
                      <a:pt x="1731" y="2572"/>
                    </a:lnTo>
                    <a:lnTo>
                      <a:pt x="1712" y="2569"/>
                    </a:lnTo>
                    <a:lnTo>
                      <a:pt x="1693" y="2567"/>
                    </a:lnTo>
                    <a:lnTo>
                      <a:pt x="1673" y="2566"/>
                    </a:lnTo>
                    <a:lnTo>
                      <a:pt x="1654" y="2567"/>
                    </a:lnTo>
                    <a:lnTo>
                      <a:pt x="1633" y="2569"/>
                    </a:lnTo>
                    <a:lnTo>
                      <a:pt x="1614" y="2572"/>
                    </a:lnTo>
                    <a:lnTo>
                      <a:pt x="1595" y="2576"/>
                    </a:lnTo>
                    <a:lnTo>
                      <a:pt x="1575" y="2582"/>
                    </a:lnTo>
                    <a:lnTo>
                      <a:pt x="1556" y="2589"/>
                    </a:lnTo>
                    <a:lnTo>
                      <a:pt x="1537" y="2597"/>
                    </a:lnTo>
                    <a:lnTo>
                      <a:pt x="1517" y="2607"/>
                    </a:lnTo>
                    <a:lnTo>
                      <a:pt x="1498" y="2617"/>
                    </a:lnTo>
                    <a:lnTo>
                      <a:pt x="1477" y="2629"/>
                    </a:lnTo>
                    <a:lnTo>
                      <a:pt x="1458" y="2643"/>
                    </a:lnTo>
                    <a:lnTo>
                      <a:pt x="1438" y="2656"/>
                    </a:lnTo>
                    <a:lnTo>
                      <a:pt x="1418" y="2672"/>
                    </a:lnTo>
                    <a:lnTo>
                      <a:pt x="1399" y="2689"/>
                    </a:lnTo>
                    <a:lnTo>
                      <a:pt x="1379" y="2707"/>
                    </a:lnTo>
                    <a:lnTo>
                      <a:pt x="1359" y="2727"/>
                    </a:lnTo>
                    <a:lnTo>
                      <a:pt x="1341" y="2746"/>
                    </a:lnTo>
                    <a:lnTo>
                      <a:pt x="1323" y="2766"/>
                    </a:lnTo>
                    <a:lnTo>
                      <a:pt x="1307" y="2786"/>
                    </a:lnTo>
                    <a:lnTo>
                      <a:pt x="1291" y="2808"/>
                    </a:lnTo>
                    <a:lnTo>
                      <a:pt x="1278" y="2829"/>
                    </a:lnTo>
                    <a:lnTo>
                      <a:pt x="1265" y="2851"/>
                    </a:lnTo>
                    <a:lnTo>
                      <a:pt x="1253" y="2875"/>
                    </a:lnTo>
                    <a:lnTo>
                      <a:pt x="1243" y="2897"/>
                    </a:lnTo>
                    <a:lnTo>
                      <a:pt x="1233" y="2921"/>
                    </a:lnTo>
                    <a:lnTo>
                      <a:pt x="1225" y="2944"/>
                    </a:lnTo>
                    <a:lnTo>
                      <a:pt x="1218" y="2969"/>
                    </a:lnTo>
                    <a:lnTo>
                      <a:pt x="1212" y="2994"/>
                    </a:lnTo>
                    <a:lnTo>
                      <a:pt x="1207" y="3017"/>
                    </a:lnTo>
                    <a:lnTo>
                      <a:pt x="1204" y="3042"/>
                    </a:lnTo>
                    <a:lnTo>
                      <a:pt x="1200" y="3068"/>
                    </a:lnTo>
                    <a:lnTo>
                      <a:pt x="1199" y="3092"/>
                    </a:lnTo>
                    <a:lnTo>
                      <a:pt x="1199" y="3117"/>
                    </a:lnTo>
                    <a:lnTo>
                      <a:pt x="1199" y="3142"/>
                    </a:lnTo>
                    <a:lnTo>
                      <a:pt x="1201" y="3168"/>
                    </a:lnTo>
                    <a:lnTo>
                      <a:pt x="1204" y="3192"/>
                    </a:lnTo>
                    <a:lnTo>
                      <a:pt x="1208" y="3217"/>
                    </a:lnTo>
                    <a:lnTo>
                      <a:pt x="1214" y="3242"/>
                    </a:lnTo>
                    <a:lnTo>
                      <a:pt x="1219" y="3265"/>
                    </a:lnTo>
                    <a:lnTo>
                      <a:pt x="1227" y="3290"/>
                    </a:lnTo>
                    <a:lnTo>
                      <a:pt x="1236" y="3314"/>
                    </a:lnTo>
                    <a:lnTo>
                      <a:pt x="1246" y="3337"/>
                    </a:lnTo>
                    <a:lnTo>
                      <a:pt x="1256" y="3360"/>
                    </a:lnTo>
                    <a:lnTo>
                      <a:pt x="1269" y="3382"/>
                    </a:lnTo>
                    <a:lnTo>
                      <a:pt x="1282" y="3404"/>
                    </a:lnTo>
                    <a:lnTo>
                      <a:pt x="1296" y="3426"/>
                    </a:lnTo>
                    <a:lnTo>
                      <a:pt x="1311" y="3447"/>
                    </a:lnTo>
                    <a:lnTo>
                      <a:pt x="1328" y="3467"/>
                    </a:lnTo>
                    <a:lnTo>
                      <a:pt x="1317" y="3458"/>
                    </a:lnTo>
                    <a:lnTo>
                      <a:pt x="1307" y="3448"/>
                    </a:lnTo>
                    <a:lnTo>
                      <a:pt x="1296" y="3438"/>
                    </a:lnTo>
                    <a:lnTo>
                      <a:pt x="1286" y="3428"/>
                    </a:lnTo>
                    <a:lnTo>
                      <a:pt x="1267" y="3408"/>
                    </a:lnTo>
                    <a:lnTo>
                      <a:pt x="1249" y="3386"/>
                    </a:lnTo>
                    <a:lnTo>
                      <a:pt x="1232" y="3365"/>
                    </a:lnTo>
                    <a:lnTo>
                      <a:pt x="1216" y="3342"/>
                    </a:lnTo>
                    <a:lnTo>
                      <a:pt x="1201" y="3319"/>
                    </a:lnTo>
                    <a:lnTo>
                      <a:pt x="1188" y="3296"/>
                    </a:lnTo>
                    <a:lnTo>
                      <a:pt x="1177" y="3271"/>
                    </a:lnTo>
                    <a:lnTo>
                      <a:pt x="1166" y="3247"/>
                    </a:lnTo>
                    <a:lnTo>
                      <a:pt x="1157" y="3222"/>
                    </a:lnTo>
                    <a:lnTo>
                      <a:pt x="1148" y="3197"/>
                    </a:lnTo>
                    <a:lnTo>
                      <a:pt x="1141" y="3171"/>
                    </a:lnTo>
                    <a:lnTo>
                      <a:pt x="1135" y="3145"/>
                    </a:lnTo>
                    <a:lnTo>
                      <a:pt x="1131" y="3119"/>
                    </a:lnTo>
                    <a:lnTo>
                      <a:pt x="1129" y="3094"/>
                    </a:lnTo>
                    <a:lnTo>
                      <a:pt x="1126" y="3067"/>
                    </a:lnTo>
                    <a:lnTo>
                      <a:pt x="1125" y="3041"/>
                    </a:lnTo>
                    <a:lnTo>
                      <a:pt x="1126" y="3014"/>
                    </a:lnTo>
                    <a:lnTo>
                      <a:pt x="1129" y="2988"/>
                    </a:lnTo>
                    <a:lnTo>
                      <a:pt x="1131" y="2962"/>
                    </a:lnTo>
                    <a:lnTo>
                      <a:pt x="1135" y="2935"/>
                    </a:lnTo>
                    <a:lnTo>
                      <a:pt x="1141" y="2910"/>
                    </a:lnTo>
                    <a:lnTo>
                      <a:pt x="1148" y="2885"/>
                    </a:lnTo>
                    <a:lnTo>
                      <a:pt x="1157" y="2859"/>
                    </a:lnTo>
                    <a:lnTo>
                      <a:pt x="1166" y="2834"/>
                    </a:lnTo>
                    <a:lnTo>
                      <a:pt x="1177" y="2810"/>
                    </a:lnTo>
                    <a:lnTo>
                      <a:pt x="1188" y="2786"/>
                    </a:lnTo>
                    <a:lnTo>
                      <a:pt x="1201" y="2763"/>
                    </a:lnTo>
                    <a:lnTo>
                      <a:pt x="1216" y="2739"/>
                    </a:lnTo>
                    <a:lnTo>
                      <a:pt x="1232" y="2717"/>
                    </a:lnTo>
                    <a:lnTo>
                      <a:pt x="1249" y="2695"/>
                    </a:lnTo>
                    <a:lnTo>
                      <a:pt x="1267" y="2674"/>
                    </a:lnTo>
                    <a:lnTo>
                      <a:pt x="1286" y="2654"/>
                    </a:lnTo>
                    <a:lnTo>
                      <a:pt x="1306" y="2634"/>
                    </a:lnTo>
                    <a:lnTo>
                      <a:pt x="1326" y="2616"/>
                    </a:lnTo>
                    <a:lnTo>
                      <a:pt x="1345" y="2599"/>
                    </a:lnTo>
                    <a:lnTo>
                      <a:pt x="1365" y="2583"/>
                    </a:lnTo>
                    <a:lnTo>
                      <a:pt x="1384" y="2569"/>
                    </a:lnTo>
                    <a:lnTo>
                      <a:pt x="1405" y="2556"/>
                    </a:lnTo>
                    <a:lnTo>
                      <a:pt x="1425" y="2544"/>
                    </a:lnTo>
                    <a:lnTo>
                      <a:pt x="1444" y="2534"/>
                    </a:lnTo>
                    <a:lnTo>
                      <a:pt x="1463" y="2524"/>
                    </a:lnTo>
                    <a:lnTo>
                      <a:pt x="1483" y="2516"/>
                    </a:lnTo>
                    <a:lnTo>
                      <a:pt x="1502" y="2509"/>
                    </a:lnTo>
                    <a:lnTo>
                      <a:pt x="1522" y="2503"/>
                    </a:lnTo>
                    <a:lnTo>
                      <a:pt x="1541" y="2499"/>
                    </a:lnTo>
                    <a:lnTo>
                      <a:pt x="1561" y="2496"/>
                    </a:lnTo>
                    <a:lnTo>
                      <a:pt x="1581" y="2494"/>
                    </a:lnTo>
                    <a:lnTo>
                      <a:pt x="1600" y="2493"/>
                    </a:lnTo>
                    <a:lnTo>
                      <a:pt x="1619" y="2494"/>
                    </a:lnTo>
                    <a:lnTo>
                      <a:pt x="1639" y="2496"/>
                    </a:lnTo>
                    <a:lnTo>
                      <a:pt x="1658" y="2499"/>
                    </a:lnTo>
                    <a:lnTo>
                      <a:pt x="1677" y="2503"/>
                    </a:lnTo>
                    <a:lnTo>
                      <a:pt x="1697" y="2509"/>
                    </a:lnTo>
                    <a:lnTo>
                      <a:pt x="1716" y="2516"/>
                    </a:lnTo>
                    <a:lnTo>
                      <a:pt x="1737" y="2524"/>
                    </a:lnTo>
                    <a:lnTo>
                      <a:pt x="1756" y="2534"/>
                    </a:lnTo>
                    <a:lnTo>
                      <a:pt x="1776" y="2544"/>
                    </a:lnTo>
                    <a:lnTo>
                      <a:pt x="1795" y="2556"/>
                    </a:lnTo>
                    <a:lnTo>
                      <a:pt x="1815" y="2569"/>
                    </a:lnTo>
                    <a:lnTo>
                      <a:pt x="1834" y="2583"/>
                    </a:lnTo>
                    <a:lnTo>
                      <a:pt x="1854" y="2599"/>
                    </a:lnTo>
                    <a:lnTo>
                      <a:pt x="1875" y="2616"/>
                    </a:lnTo>
                    <a:lnTo>
                      <a:pt x="1894" y="2634"/>
                    </a:lnTo>
                    <a:lnTo>
                      <a:pt x="1914" y="2654"/>
                    </a:lnTo>
                    <a:lnTo>
                      <a:pt x="1934" y="2673"/>
                    </a:lnTo>
                    <a:lnTo>
                      <a:pt x="1954" y="2691"/>
                    </a:lnTo>
                    <a:lnTo>
                      <a:pt x="1973" y="2708"/>
                    </a:lnTo>
                    <a:lnTo>
                      <a:pt x="1994" y="2723"/>
                    </a:lnTo>
                    <a:lnTo>
                      <a:pt x="2014" y="2738"/>
                    </a:lnTo>
                    <a:lnTo>
                      <a:pt x="2033" y="2751"/>
                    </a:lnTo>
                    <a:lnTo>
                      <a:pt x="2053" y="2763"/>
                    </a:lnTo>
                    <a:lnTo>
                      <a:pt x="2072" y="2774"/>
                    </a:lnTo>
                    <a:lnTo>
                      <a:pt x="2092" y="2783"/>
                    </a:lnTo>
                    <a:lnTo>
                      <a:pt x="2111" y="2791"/>
                    </a:lnTo>
                    <a:lnTo>
                      <a:pt x="2130" y="2797"/>
                    </a:lnTo>
                    <a:lnTo>
                      <a:pt x="2151" y="2803"/>
                    </a:lnTo>
                    <a:lnTo>
                      <a:pt x="2170" y="2808"/>
                    </a:lnTo>
                    <a:lnTo>
                      <a:pt x="2190" y="2811"/>
                    </a:lnTo>
                    <a:lnTo>
                      <a:pt x="2209" y="2813"/>
                    </a:lnTo>
                    <a:lnTo>
                      <a:pt x="2228" y="2813"/>
                    </a:lnTo>
                    <a:lnTo>
                      <a:pt x="2248" y="2813"/>
                    </a:lnTo>
                    <a:lnTo>
                      <a:pt x="2267" y="2811"/>
                    </a:lnTo>
                    <a:lnTo>
                      <a:pt x="2286" y="2808"/>
                    </a:lnTo>
                    <a:lnTo>
                      <a:pt x="2307" y="2803"/>
                    </a:lnTo>
                    <a:lnTo>
                      <a:pt x="2326" y="2797"/>
                    </a:lnTo>
                    <a:lnTo>
                      <a:pt x="2345" y="2791"/>
                    </a:lnTo>
                    <a:lnTo>
                      <a:pt x="2365" y="2783"/>
                    </a:lnTo>
                    <a:lnTo>
                      <a:pt x="2384" y="2774"/>
                    </a:lnTo>
                    <a:lnTo>
                      <a:pt x="2404" y="2763"/>
                    </a:lnTo>
                    <a:lnTo>
                      <a:pt x="2423" y="2751"/>
                    </a:lnTo>
                    <a:lnTo>
                      <a:pt x="2444" y="2738"/>
                    </a:lnTo>
                    <a:lnTo>
                      <a:pt x="2463" y="2723"/>
                    </a:lnTo>
                    <a:lnTo>
                      <a:pt x="2483" y="2708"/>
                    </a:lnTo>
                    <a:lnTo>
                      <a:pt x="2503" y="2691"/>
                    </a:lnTo>
                    <a:lnTo>
                      <a:pt x="2522" y="2673"/>
                    </a:lnTo>
                    <a:lnTo>
                      <a:pt x="2542" y="2654"/>
                    </a:lnTo>
                    <a:lnTo>
                      <a:pt x="2542" y="1215"/>
                    </a:lnTo>
                    <a:close/>
                    <a:moveTo>
                      <a:pt x="1144" y="0"/>
                    </a:moveTo>
                    <a:lnTo>
                      <a:pt x="1161" y="16"/>
                    </a:lnTo>
                    <a:lnTo>
                      <a:pt x="1177" y="32"/>
                    </a:lnTo>
                    <a:lnTo>
                      <a:pt x="1197" y="51"/>
                    </a:lnTo>
                    <a:lnTo>
                      <a:pt x="1215" y="71"/>
                    </a:lnTo>
                    <a:lnTo>
                      <a:pt x="1232" y="91"/>
                    </a:lnTo>
                    <a:lnTo>
                      <a:pt x="1247" y="110"/>
                    </a:lnTo>
                    <a:lnTo>
                      <a:pt x="1262" y="130"/>
                    </a:lnTo>
                    <a:lnTo>
                      <a:pt x="1274" y="151"/>
                    </a:lnTo>
                    <a:lnTo>
                      <a:pt x="1287" y="170"/>
                    </a:lnTo>
                    <a:lnTo>
                      <a:pt x="1297" y="190"/>
                    </a:lnTo>
                    <a:lnTo>
                      <a:pt x="1307" y="209"/>
                    </a:lnTo>
                    <a:lnTo>
                      <a:pt x="1315" y="228"/>
                    </a:lnTo>
                    <a:lnTo>
                      <a:pt x="1322" y="248"/>
                    </a:lnTo>
                    <a:lnTo>
                      <a:pt x="1327" y="267"/>
                    </a:lnTo>
                    <a:lnTo>
                      <a:pt x="1332" y="287"/>
                    </a:lnTo>
                    <a:lnTo>
                      <a:pt x="1335" y="307"/>
                    </a:lnTo>
                    <a:lnTo>
                      <a:pt x="1337" y="326"/>
                    </a:lnTo>
                    <a:lnTo>
                      <a:pt x="1337" y="346"/>
                    </a:lnTo>
                    <a:lnTo>
                      <a:pt x="1337" y="365"/>
                    </a:lnTo>
                    <a:lnTo>
                      <a:pt x="1335" y="384"/>
                    </a:lnTo>
                    <a:lnTo>
                      <a:pt x="1332" y="404"/>
                    </a:lnTo>
                    <a:lnTo>
                      <a:pt x="1327" y="423"/>
                    </a:lnTo>
                    <a:lnTo>
                      <a:pt x="1322" y="442"/>
                    </a:lnTo>
                    <a:lnTo>
                      <a:pt x="1315" y="463"/>
                    </a:lnTo>
                    <a:lnTo>
                      <a:pt x="1307" y="482"/>
                    </a:lnTo>
                    <a:lnTo>
                      <a:pt x="1297" y="502"/>
                    </a:lnTo>
                    <a:lnTo>
                      <a:pt x="1287" y="521"/>
                    </a:lnTo>
                    <a:lnTo>
                      <a:pt x="1274" y="541"/>
                    </a:lnTo>
                    <a:lnTo>
                      <a:pt x="1262" y="560"/>
                    </a:lnTo>
                    <a:lnTo>
                      <a:pt x="1247" y="580"/>
                    </a:lnTo>
                    <a:lnTo>
                      <a:pt x="1232" y="601"/>
                    </a:lnTo>
                    <a:lnTo>
                      <a:pt x="1215" y="620"/>
                    </a:lnTo>
                    <a:lnTo>
                      <a:pt x="1197" y="640"/>
                    </a:lnTo>
                    <a:lnTo>
                      <a:pt x="1177" y="660"/>
                    </a:lnTo>
                    <a:lnTo>
                      <a:pt x="1160" y="677"/>
                    </a:lnTo>
                    <a:lnTo>
                      <a:pt x="1144" y="695"/>
                    </a:lnTo>
                    <a:lnTo>
                      <a:pt x="1129" y="713"/>
                    </a:lnTo>
                    <a:lnTo>
                      <a:pt x="1114" y="730"/>
                    </a:lnTo>
                    <a:lnTo>
                      <a:pt x="1100" y="748"/>
                    </a:lnTo>
                    <a:lnTo>
                      <a:pt x="1089" y="765"/>
                    </a:lnTo>
                    <a:lnTo>
                      <a:pt x="1077" y="782"/>
                    </a:lnTo>
                    <a:lnTo>
                      <a:pt x="1067" y="800"/>
                    </a:lnTo>
                    <a:lnTo>
                      <a:pt x="1058" y="817"/>
                    </a:lnTo>
                    <a:lnTo>
                      <a:pt x="1049" y="835"/>
                    </a:lnTo>
                    <a:lnTo>
                      <a:pt x="1042" y="852"/>
                    </a:lnTo>
                    <a:lnTo>
                      <a:pt x="1035" y="869"/>
                    </a:lnTo>
                    <a:lnTo>
                      <a:pt x="1030" y="887"/>
                    </a:lnTo>
                    <a:lnTo>
                      <a:pt x="1025" y="903"/>
                    </a:lnTo>
                    <a:lnTo>
                      <a:pt x="1022" y="921"/>
                    </a:lnTo>
                    <a:lnTo>
                      <a:pt x="1020" y="938"/>
                    </a:lnTo>
                    <a:lnTo>
                      <a:pt x="1017" y="955"/>
                    </a:lnTo>
                    <a:lnTo>
                      <a:pt x="1017" y="973"/>
                    </a:lnTo>
                    <a:lnTo>
                      <a:pt x="1017" y="990"/>
                    </a:lnTo>
                    <a:lnTo>
                      <a:pt x="1020" y="1007"/>
                    </a:lnTo>
                    <a:lnTo>
                      <a:pt x="1022" y="1025"/>
                    </a:lnTo>
                    <a:lnTo>
                      <a:pt x="1025" y="1041"/>
                    </a:lnTo>
                    <a:lnTo>
                      <a:pt x="1030" y="1058"/>
                    </a:lnTo>
                    <a:lnTo>
                      <a:pt x="1034" y="1076"/>
                    </a:lnTo>
                    <a:lnTo>
                      <a:pt x="1041" y="1093"/>
                    </a:lnTo>
                    <a:lnTo>
                      <a:pt x="1048" y="1111"/>
                    </a:lnTo>
                    <a:lnTo>
                      <a:pt x="1057" y="1128"/>
                    </a:lnTo>
                    <a:lnTo>
                      <a:pt x="1066" y="1146"/>
                    </a:lnTo>
                    <a:lnTo>
                      <a:pt x="1076" y="1163"/>
                    </a:lnTo>
                    <a:lnTo>
                      <a:pt x="1087" y="1181"/>
                    </a:lnTo>
                    <a:lnTo>
                      <a:pt x="1099" y="1197"/>
                    </a:lnTo>
                    <a:lnTo>
                      <a:pt x="1113" y="1215"/>
                    </a:lnTo>
                    <a:lnTo>
                      <a:pt x="1104" y="1215"/>
                    </a:lnTo>
                    <a:lnTo>
                      <a:pt x="1085" y="1195"/>
                    </a:lnTo>
                    <a:lnTo>
                      <a:pt x="1067" y="1175"/>
                    </a:lnTo>
                    <a:lnTo>
                      <a:pt x="1050" y="1156"/>
                    </a:lnTo>
                    <a:lnTo>
                      <a:pt x="1034" y="1136"/>
                    </a:lnTo>
                    <a:lnTo>
                      <a:pt x="1020" y="1116"/>
                    </a:lnTo>
                    <a:lnTo>
                      <a:pt x="1007" y="1096"/>
                    </a:lnTo>
                    <a:lnTo>
                      <a:pt x="995" y="1076"/>
                    </a:lnTo>
                    <a:lnTo>
                      <a:pt x="984" y="1057"/>
                    </a:lnTo>
                    <a:lnTo>
                      <a:pt x="975" y="1037"/>
                    </a:lnTo>
                    <a:lnTo>
                      <a:pt x="967" y="1018"/>
                    </a:lnTo>
                    <a:lnTo>
                      <a:pt x="960" y="999"/>
                    </a:lnTo>
                    <a:lnTo>
                      <a:pt x="955" y="979"/>
                    </a:lnTo>
                    <a:lnTo>
                      <a:pt x="950" y="960"/>
                    </a:lnTo>
                    <a:lnTo>
                      <a:pt x="947" y="939"/>
                    </a:lnTo>
                    <a:lnTo>
                      <a:pt x="945" y="920"/>
                    </a:lnTo>
                    <a:lnTo>
                      <a:pt x="945" y="901"/>
                    </a:lnTo>
                    <a:lnTo>
                      <a:pt x="945" y="881"/>
                    </a:lnTo>
                    <a:lnTo>
                      <a:pt x="947" y="862"/>
                    </a:lnTo>
                    <a:lnTo>
                      <a:pt x="950" y="843"/>
                    </a:lnTo>
                    <a:lnTo>
                      <a:pt x="955" y="823"/>
                    </a:lnTo>
                    <a:lnTo>
                      <a:pt x="960" y="804"/>
                    </a:lnTo>
                    <a:lnTo>
                      <a:pt x="967" y="785"/>
                    </a:lnTo>
                    <a:lnTo>
                      <a:pt x="975" y="764"/>
                    </a:lnTo>
                    <a:lnTo>
                      <a:pt x="984" y="745"/>
                    </a:lnTo>
                    <a:lnTo>
                      <a:pt x="995" y="725"/>
                    </a:lnTo>
                    <a:lnTo>
                      <a:pt x="1007" y="706"/>
                    </a:lnTo>
                    <a:lnTo>
                      <a:pt x="1020" y="686"/>
                    </a:lnTo>
                    <a:lnTo>
                      <a:pt x="1034" y="667"/>
                    </a:lnTo>
                    <a:lnTo>
                      <a:pt x="1050" y="647"/>
                    </a:lnTo>
                    <a:lnTo>
                      <a:pt x="1067" y="626"/>
                    </a:lnTo>
                    <a:lnTo>
                      <a:pt x="1085" y="606"/>
                    </a:lnTo>
                    <a:lnTo>
                      <a:pt x="1104" y="587"/>
                    </a:lnTo>
                    <a:lnTo>
                      <a:pt x="1123" y="568"/>
                    </a:lnTo>
                    <a:lnTo>
                      <a:pt x="1140" y="549"/>
                    </a:lnTo>
                    <a:lnTo>
                      <a:pt x="1155" y="531"/>
                    </a:lnTo>
                    <a:lnTo>
                      <a:pt x="1170" y="512"/>
                    </a:lnTo>
                    <a:lnTo>
                      <a:pt x="1184" y="494"/>
                    </a:lnTo>
                    <a:lnTo>
                      <a:pt x="1197" y="476"/>
                    </a:lnTo>
                    <a:lnTo>
                      <a:pt x="1208" y="457"/>
                    </a:lnTo>
                    <a:lnTo>
                      <a:pt x="1218" y="439"/>
                    </a:lnTo>
                    <a:lnTo>
                      <a:pt x="1228" y="421"/>
                    </a:lnTo>
                    <a:lnTo>
                      <a:pt x="1236" y="402"/>
                    </a:lnTo>
                    <a:lnTo>
                      <a:pt x="1244" y="384"/>
                    </a:lnTo>
                    <a:lnTo>
                      <a:pt x="1250" y="366"/>
                    </a:lnTo>
                    <a:lnTo>
                      <a:pt x="1255" y="348"/>
                    </a:lnTo>
                    <a:lnTo>
                      <a:pt x="1259" y="329"/>
                    </a:lnTo>
                    <a:lnTo>
                      <a:pt x="1262" y="311"/>
                    </a:lnTo>
                    <a:lnTo>
                      <a:pt x="1263" y="293"/>
                    </a:lnTo>
                    <a:lnTo>
                      <a:pt x="1264" y="275"/>
                    </a:lnTo>
                    <a:lnTo>
                      <a:pt x="1264" y="257"/>
                    </a:lnTo>
                    <a:lnTo>
                      <a:pt x="1262" y="238"/>
                    </a:lnTo>
                    <a:lnTo>
                      <a:pt x="1260" y="220"/>
                    </a:lnTo>
                    <a:lnTo>
                      <a:pt x="1256" y="202"/>
                    </a:lnTo>
                    <a:lnTo>
                      <a:pt x="1251" y="184"/>
                    </a:lnTo>
                    <a:lnTo>
                      <a:pt x="1245" y="166"/>
                    </a:lnTo>
                    <a:lnTo>
                      <a:pt x="1239" y="147"/>
                    </a:lnTo>
                    <a:lnTo>
                      <a:pt x="1231" y="129"/>
                    </a:lnTo>
                    <a:lnTo>
                      <a:pt x="1222" y="111"/>
                    </a:lnTo>
                    <a:lnTo>
                      <a:pt x="1212" y="92"/>
                    </a:lnTo>
                    <a:lnTo>
                      <a:pt x="1200" y="74"/>
                    </a:lnTo>
                    <a:lnTo>
                      <a:pt x="1188" y="56"/>
                    </a:lnTo>
                    <a:lnTo>
                      <a:pt x="1175" y="37"/>
                    </a:lnTo>
                    <a:lnTo>
                      <a:pt x="1160" y="19"/>
                    </a:lnTo>
                    <a:lnTo>
                      <a:pt x="1144" y="0"/>
                    </a:lnTo>
                    <a:close/>
                  </a:path>
                </a:pathLst>
              </a:custGeom>
              <a:solidFill>
                <a:srgbClr val="608100"/>
              </a:solidFill>
              <a:ln w="9525">
                <a:noFill/>
                <a:round/>
                <a:headEnd/>
                <a:tailEnd/>
              </a:ln>
            </p:spPr>
            <p:txBody>
              <a:bodyPr/>
              <a:lstStyle/>
              <a:p>
                <a:pPr defTabSz="914239"/>
                <a:endParaRPr lang="sv-SE" dirty="0">
                  <a:solidFill>
                    <a:srgbClr val="747474"/>
                  </a:solidFill>
                </a:endParaRPr>
              </a:p>
            </p:txBody>
          </p:sp>
          <p:sp>
            <p:nvSpPr>
              <p:cNvPr id="45" name="Freeform 34"/>
              <p:cNvSpPr>
                <a:spLocks noEditPoints="1"/>
              </p:cNvSpPr>
              <p:nvPr/>
            </p:nvSpPr>
            <p:spPr bwMode="auto">
              <a:xfrm>
                <a:off x="2669" y="2159"/>
                <a:ext cx="818" cy="608"/>
              </a:xfrm>
              <a:custGeom>
                <a:avLst/>
                <a:gdLst>
                  <a:gd name="T0" fmla="*/ 0 w 4907"/>
                  <a:gd name="T1" fmla="*/ 0 h 3651"/>
                  <a:gd name="T2" fmla="*/ 0 w 4907"/>
                  <a:gd name="T3" fmla="*/ 0 h 3651"/>
                  <a:gd name="T4" fmla="*/ 0 w 4907"/>
                  <a:gd name="T5" fmla="*/ 0 h 3651"/>
                  <a:gd name="T6" fmla="*/ 0 w 4907"/>
                  <a:gd name="T7" fmla="*/ 0 h 3651"/>
                  <a:gd name="T8" fmla="*/ 0 w 4907"/>
                  <a:gd name="T9" fmla="*/ 0 h 3651"/>
                  <a:gd name="T10" fmla="*/ 0 w 4907"/>
                  <a:gd name="T11" fmla="*/ 0 h 3651"/>
                  <a:gd name="T12" fmla="*/ 0 w 4907"/>
                  <a:gd name="T13" fmla="*/ 0 h 3651"/>
                  <a:gd name="T14" fmla="*/ 0 w 4907"/>
                  <a:gd name="T15" fmla="*/ 0 h 3651"/>
                  <a:gd name="T16" fmla="*/ 0 w 4907"/>
                  <a:gd name="T17" fmla="*/ 0 h 3651"/>
                  <a:gd name="T18" fmla="*/ 0 w 4907"/>
                  <a:gd name="T19" fmla="*/ 0 h 3651"/>
                  <a:gd name="T20" fmla="*/ 0 w 4907"/>
                  <a:gd name="T21" fmla="*/ 0 h 3651"/>
                  <a:gd name="T22" fmla="*/ 0 w 4907"/>
                  <a:gd name="T23" fmla="*/ 0 h 3651"/>
                  <a:gd name="T24" fmla="*/ 0 w 4907"/>
                  <a:gd name="T25" fmla="*/ 0 h 3651"/>
                  <a:gd name="T26" fmla="*/ 0 w 4907"/>
                  <a:gd name="T27" fmla="*/ 0 h 3651"/>
                  <a:gd name="T28" fmla="*/ 0 w 4907"/>
                  <a:gd name="T29" fmla="*/ 0 h 3651"/>
                  <a:gd name="T30" fmla="*/ 0 w 4907"/>
                  <a:gd name="T31" fmla="*/ 0 h 3651"/>
                  <a:gd name="T32" fmla="*/ 0 w 4907"/>
                  <a:gd name="T33" fmla="*/ 0 h 3651"/>
                  <a:gd name="T34" fmla="*/ 0 w 4907"/>
                  <a:gd name="T35" fmla="*/ 0 h 3651"/>
                  <a:gd name="T36" fmla="*/ 0 w 4907"/>
                  <a:gd name="T37" fmla="*/ 0 h 3651"/>
                  <a:gd name="T38" fmla="*/ 0 w 4907"/>
                  <a:gd name="T39" fmla="*/ 0 h 3651"/>
                  <a:gd name="T40" fmla="*/ 0 w 4907"/>
                  <a:gd name="T41" fmla="*/ 0 h 3651"/>
                  <a:gd name="T42" fmla="*/ 0 w 4907"/>
                  <a:gd name="T43" fmla="*/ 0 h 3651"/>
                  <a:gd name="T44" fmla="*/ 0 w 4907"/>
                  <a:gd name="T45" fmla="*/ 0 h 3651"/>
                  <a:gd name="T46" fmla="*/ 0 w 4907"/>
                  <a:gd name="T47" fmla="*/ 0 h 3651"/>
                  <a:gd name="T48" fmla="*/ 0 w 4907"/>
                  <a:gd name="T49" fmla="*/ 0 h 3651"/>
                  <a:gd name="T50" fmla="*/ 0 w 4907"/>
                  <a:gd name="T51" fmla="*/ 0 h 3651"/>
                  <a:gd name="T52" fmla="*/ 0 w 4907"/>
                  <a:gd name="T53" fmla="*/ 0 h 3651"/>
                  <a:gd name="T54" fmla="*/ 0 w 4907"/>
                  <a:gd name="T55" fmla="*/ 0 h 3651"/>
                  <a:gd name="T56" fmla="*/ 0 w 4907"/>
                  <a:gd name="T57" fmla="*/ 0 h 3651"/>
                  <a:gd name="T58" fmla="*/ 0 w 4907"/>
                  <a:gd name="T59" fmla="*/ 0 h 3651"/>
                  <a:gd name="T60" fmla="*/ 0 w 4907"/>
                  <a:gd name="T61" fmla="*/ 0 h 3651"/>
                  <a:gd name="T62" fmla="*/ 0 w 4907"/>
                  <a:gd name="T63" fmla="*/ 0 h 3651"/>
                  <a:gd name="T64" fmla="*/ 0 w 4907"/>
                  <a:gd name="T65" fmla="*/ 0 h 3651"/>
                  <a:gd name="T66" fmla="*/ 0 w 4907"/>
                  <a:gd name="T67" fmla="*/ 0 h 3651"/>
                  <a:gd name="T68" fmla="*/ 0 w 4907"/>
                  <a:gd name="T69" fmla="*/ 0 h 3651"/>
                  <a:gd name="T70" fmla="*/ 0 w 4907"/>
                  <a:gd name="T71" fmla="*/ 0 h 3651"/>
                  <a:gd name="T72" fmla="*/ 0 w 4907"/>
                  <a:gd name="T73" fmla="*/ 0 h 3651"/>
                  <a:gd name="T74" fmla="*/ 0 w 4907"/>
                  <a:gd name="T75" fmla="*/ 0 h 3651"/>
                  <a:gd name="T76" fmla="*/ 0 w 4907"/>
                  <a:gd name="T77" fmla="*/ 0 h 3651"/>
                  <a:gd name="T78" fmla="*/ 0 w 4907"/>
                  <a:gd name="T79" fmla="*/ 0 h 3651"/>
                  <a:gd name="T80" fmla="*/ 0 w 4907"/>
                  <a:gd name="T81" fmla="*/ 0 h 3651"/>
                  <a:gd name="T82" fmla="*/ 0 w 4907"/>
                  <a:gd name="T83" fmla="*/ 0 h 3651"/>
                  <a:gd name="T84" fmla="*/ 0 w 4907"/>
                  <a:gd name="T85" fmla="*/ 0 h 3651"/>
                  <a:gd name="T86" fmla="*/ 0 w 4907"/>
                  <a:gd name="T87" fmla="*/ 0 h 3651"/>
                  <a:gd name="T88" fmla="*/ 0 w 4907"/>
                  <a:gd name="T89" fmla="*/ 0 h 3651"/>
                  <a:gd name="T90" fmla="*/ 0 w 4907"/>
                  <a:gd name="T91" fmla="*/ 0 h 3651"/>
                  <a:gd name="T92" fmla="*/ 0 w 4907"/>
                  <a:gd name="T93" fmla="*/ 0 h 3651"/>
                  <a:gd name="T94" fmla="*/ 0 w 4907"/>
                  <a:gd name="T95" fmla="*/ 0 h 3651"/>
                  <a:gd name="T96" fmla="*/ 0 w 4907"/>
                  <a:gd name="T97" fmla="*/ 0 h 3651"/>
                  <a:gd name="T98" fmla="*/ 0 w 4907"/>
                  <a:gd name="T99" fmla="*/ 0 h 3651"/>
                  <a:gd name="T100" fmla="*/ 0 w 4907"/>
                  <a:gd name="T101" fmla="*/ 0 h 3651"/>
                  <a:gd name="T102" fmla="*/ 0 w 4907"/>
                  <a:gd name="T103" fmla="*/ 0 h 3651"/>
                  <a:gd name="T104" fmla="*/ 0 w 4907"/>
                  <a:gd name="T105" fmla="*/ 0 h 3651"/>
                  <a:gd name="T106" fmla="*/ 0 w 4907"/>
                  <a:gd name="T107" fmla="*/ 0 h 36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07"/>
                  <a:gd name="T163" fmla="*/ 0 h 3651"/>
                  <a:gd name="T164" fmla="*/ 4907 w 4907"/>
                  <a:gd name="T165" fmla="*/ 3651 h 365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07" h="3651">
                    <a:moveTo>
                      <a:pt x="538" y="2126"/>
                    </a:moveTo>
                    <a:lnTo>
                      <a:pt x="512" y="2146"/>
                    </a:lnTo>
                    <a:lnTo>
                      <a:pt x="487" y="2165"/>
                    </a:lnTo>
                    <a:lnTo>
                      <a:pt x="460" y="2182"/>
                    </a:lnTo>
                    <a:lnTo>
                      <a:pt x="433" y="2198"/>
                    </a:lnTo>
                    <a:lnTo>
                      <a:pt x="418" y="2205"/>
                    </a:lnTo>
                    <a:lnTo>
                      <a:pt x="405" y="2210"/>
                    </a:lnTo>
                    <a:lnTo>
                      <a:pt x="390" y="2216"/>
                    </a:lnTo>
                    <a:lnTo>
                      <a:pt x="375" y="2220"/>
                    </a:lnTo>
                    <a:lnTo>
                      <a:pt x="361" y="2224"/>
                    </a:lnTo>
                    <a:lnTo>
                      <a:pt x="345" y="2227"/>
                    </a:lnTo>
                    <a:lnTo>
                      <a:pt x="329" y="2228"/>
                    </a:lnTo>
                    <a:lnTo>
                      <a:pt x="314" y="2229"/>
                    </a:lnTo>
                    <a:lnTo>
                      <a:pt x="298" y="2228"/>
                    </a:lnTo>
                    <a:lnTo>
                      <a:pt x="283" y="2227"/>
                    </a:lnTo>
                    <a:lnTo>
                      <a:pt x="268" y="2224"/>
                    </a:lnTo>
                    <a:lnTo>
                      <a:pt x="253" y="2220"/>
                    </a:lnTo>
                    <a:lnTo>
                      <a:pt x="239" y="2215"/>
                    </a:lnTo>
                    <a:lnTo>
                      <a:pt x="225" y="2209"/>
                    </a:lnTo>
                    <a:lnTo>
                      <a:pt x="211" y="2204"/>
                    </a:lnTo>
                    <a:lnTo>
                      <a:pt x="197" y="2196"/>
                    </a:lnTo>
                    <a:lnTo>
                      <a:pt x="184" y="2188"/>
                    </a:lnTo>
                    <a:lnTo>
                      <a:pt x="171" y="2179"/>
                    </a:lnTo>
                    <a:lnTo>
                      <a:pt x="159" y="2170"/>
                    </a:lnTo>
                    <a:lnTo>
                      <a:pt x="147" y="2160"/>
                    </a:lnTo>
                    <a:lnTo>
                      <a:pt x="134" y="2150"/>
                    </a:lnTo>
                    <a:lnTo>
                      <a:pt x="123" y="2139"/>
                    </a:lnTo>
                    <a:lnTo>
                      <a:pt x="112" y="2126"/>
                    </a:lnTo>
                    <a:lnTo>
                      <a:pt x="101" y="2115"/>
                    </a:lnTo>
                    <a:lnTo>
                      <a:pt x="0" y="2216"/>
                    </a:lnTo>
                    <a:lnTo>
                      <a:pt x="20" y="2235"/>
                    </a:lnTo>
                    <a:lnTo>
                      <a:pt x="40" y="2253"/>
                    </a:lnTo>
                    <a:lnTo>
                      <a:pt x="59" y="2270"/>
                    </a:lnTo>
                    <a:lnTo>
                      <a:pt x="79" y="2286"/>
                    </a:lnTo>
                    <a:lnTo>
                      <a:pt x="98" y="2300"/>
                    </a:lnTo>
                    <a:lnTo>
                      <a:pt x="119" y="2314"/>
                    </a:lnTo>
                    <a:lnTo>
                      <a:pt x="139" y="2325"/>
                    </a:lnTo>
                    <a:lnTo>
                      <a:pt x="158" y="2336"/>
                    </a:lnTo>
                    <a:lnTo>
                      <a:pt x="177" y="2345"/>
                    </a:lnTo>
                    <a:lnTo>
                      <a:pt x="197" y="2353"/>
                    </a:lnTo>
                    <a:lnTo>
                      <a:pt x="216" y="2361"/>
                    </a:lnTo>
                    <a:lnTo>
                      <a:pt x="236" y="2366"/>
                    </a:lnTo>
                    <a:lnTo>
                      <a:pt x="255" y="2371"/>
                    </a:lnTo>
                    <a:lnTo>
                      <a:pt x="275" y="2373"/>
                    </a:lnTo>
                    <a:lnTo>
                      <a:pt x="295" y="2375"/>
                    </a:lnTo>
                    <a:lnTo>
                      <a:pt x="314" y="2376"/>
                    </a:lnTo>
                    <a:lnTo>
                      <a:pt x="333" y="2375"/>
                    </a:lnTo>
                    <a:lnTo>
                      <a:pt x="353" y="2373"/>
                    </a:lnTo>
                    <a:lnTo>
                      <a:pt x="372" y="2371"/>
                    </a:lnTo>
                    <a:lnTo>
                      <a:pt x="391" y="2366"/>
                    </a:lnTo>
                    <a:lnTo>
                      <a:pt x="411" y="2361"/>
                    </a:lnTo>
                    <a:lnTo>
                      <a:pt x="430" y="2353"/>
                    </a:lnTo>
                    <a:lnTo>
                      <a:pt x="451" y="2345"/>
                    </a:lnTo>
                    <a:lnTo>
                      <a:pt x="470" y="2336"/>
                    </a:lnTo>
                    <a:lnTo>
                      <a:pt x="490" y="2325"/>
                    </a:lnTo>
                    <a:lnTo>
                      <a:pt x="509" y="2314"/>
                    </a:lnTo>
                    <a:lnTo>
                      <a:pt x="529" y="2300"/>
                    </a:lnTo>
                    <a:lnTo>
                      <a:pt x="548" y="2286"/>
                    </a:lnTo>
                    <a:lnTo>
                      <a:pt x="568" y="2270"/>
                    </a:lnTo>
                    <a:lnTo>
                      <a:pt x="589" y="2253"/>
                    </a:lnTo>
                    <a:lnTo>
                      <a:pt x="608" y="2235"/>
                    </a:lnTo>
                    <a:lnTo>
                      <a:pt x="628" y="2216"/>
                    </a:lnTo>
                    <a:lnTo>
                      <a:pt x="538" y="2126"/>
                    </a:lnTo>
                    <a:close/>
                    <a:moveTo>
                      <a:pt x="4758" y="149"/>
                    </a:moveTo>
                    <a:lnTo>
                      <a:pt x="4747" y="318"/>
                    </a:lnTo>
                    <a:lnTo>
                      <a:pt x="4728" y="485"/>
                    </a:lnTo>
                    <a:lnTo>
                      <a:pt x="4701" y="649"/>
                    </a:lnTo>
                    <a:lnTo>
                      <a:pt x="4666" y="810"/>
                    </a:lnTo>
                    <a:lnTo>
                      <a:pt x="4625" y="969"/>
                    </a:lnTo>
                    <a:lnTo>
                      <a:pt x="4576" y="1124"/>
                    </a:lnTo>
                    <a:lnTo>
                      <a:pt x="4520" y="1277"/>
                    </a:lnTo>
                    <a:lnTo>
                      <a:pt x="4457" y="1426"/>
                    </a:lnTo>
                    <a:lnTo>
                      <a:pt x="4388" y="1572"/>
                    </a:lnTo>
                    <a:lnTo>
                      <a:pt x="4311" y="1714"/>
                    </a:lnTo>
                    <a:lnTo>
                      <a:pt x="4230" y="1852"/>
                    </a:lnTo>
                    <a:lnTo>
                      <a:pt x="4142" y="1986"/>
                    </a:lnTo>
                    <a:lnTo>
                      <a:pt x="4048" y="2115"/>
                    </a:lnTo>
                    <a:lnTo>
                      <a:pt x="3948" y="2241"/>
                    </a:lnTo>
                    <a:lnTo>
                      <a:pt x="3844" y="2361"/>
                    </a:lnTo>
                    <a:lnTo>
                      <a:pt x="3733" y="2476"/>
                    </a:lnTo>
                    <a:lnTo>
                      <a:pt x="3618" y="2586"/>
                    </a:lnTo>
                    <a:lnTo>
                      <a:pt x="3497" y="2692"/>
                    </a:lnTo>
                    <a:lnTo>
                      <a:pt x="3372" y="2790"/>
                    </a:lnTo>
                    <a:lnTo>
                      <a:pt x="3243" y="2885"/>
                    </a:lnTo>
                    <a:lnTo>
                      <a:pt x="3109" y="2972"/>
                    </a:lnTo>
                    <a:lnTo>
                      <a:pt x="2971" y="3055"/>
                    </a:lnTo>
                    <a:lnTo>
                      <a:pt x="2829" y="3130"/>
                    </a:lnTo>
                    <a:lnTo>
                      <a:pt x="2683" y="3200"/>
                    </a:lnTo>
                    <a:lnTo>
                      <a:pt x="2534" y="3263"/>
                    </a:lnTo>
                    <a:lnTo>
                      <a:pt x="2382" y="3319"/>
                    </a:lnTo>
                    <a:lnTo>
                      <a:pt x="2226" y="3367"/>
                    </a:lnTo>
                    <a:lnTo>
                      <a:pt x="2067" y="3410"/>
                    </a:lnTo>
                    <a:lnTo>
                      <a:pt x="1906" y="3443"/>
                    </a:lnTo>
                    <a:lnTo>
                      <a:pt x="1742" y="3470"/>
                    </a:lnTo>
                    <a:lnTo>
                      <a:pt x="1575" y="3489"/>
                    </a:lnTo>
                    <a:lnTo>
                      <a:pt x="1407" y="3501"/>
                    </a:lnTo>
                    <a:lnTo>
                      <a:pt x="1256" y="3651"/>
                    </a:lnTo>
                    <a:lnTo>
                      <a:pt x="1444" y="3645"/>
                    </a:lnTo>
                    <a:lnTo>
                      <a:pt x="1629" y="3632"/>
                    </a:lnTo>
                    <a:lnTo>
                      <a:pt x="1812" y="3608"/>
                    </a:lnTo>
                    <a:lnTo>
                      <a:pt x="1991" y="3576"/>
                    </a:lnTo>
                    <a:lnTo>
                      <a:pt x="2167" y="3535"/>
                    </a:lnTo>
                    <a:lnTo>
                      <a:pt x="2340" y="3486"/>
                    </a:lnTo>
                    <a:lnTo>
                      <a:pt x="2510" y="3429"/>
                    </a:lnTo>
                    <a:lnTo>
                      <a:pt x="2676" y="3363"/>
                    </a:lnTo>
                    <a:lnTo>
                      <a:pt x="2837" y="3290"/>
                    </a:lnTo>
                    <a:lnTo>
                      <a:pt x="2994" y="3209"/>
                    </a:lnTo>
                    <a:lnTo>
                      <a:pt x="3148" y="3121"/>
                    </a:lnTo>
                    <a:lnTo>
                      <a:pt x="3296" y="3026"/>
                    </a:lnTo>
                    <a:lnTo>
                      <a:pt x="3439" y="2924"/>
                    </a:lnTo>
                    <a:lnTo>
                      <a:pt x="3577" y="2815"/>
                    </a:lnTo>
                    <a:lnTo>
                      <a:pt x="3709" y="2701"/>
                    </a:lnTo>
                    <a:lnTo>
                      <a:pt x="3837" y="2580"/>
                    </a:lnTo>
                    <a:lnTo>
                      <a:pt x="3957" y="2453"/>
                    </a:lnTo>
                    <a:lnTo>
                      <a:pt x="4072" y="2320"/>
                    </a:lnTo>
                    <a:lnTo>
                      <a:pt x="4181" y="2182"/>
                    </a:lnTo>
                    <a:lnTo>
                      <a:pt x="4282" y="2039"/>
                    </a:lnTo>
                    <a:lnTo>
                      <a:pt x="4378" y="1891"/>
                    </a:lnTo>
                    <a:lnTo>
                      <a:pt x="4466" y="1738"/>
                    </a:lnTo>
                    <a:lnTo>
                      <a:pt x="4547" y="1580"/>
                    </a:lnTo>
                    <a:lnTo>
                      <a:pt x="4620" y="1418"/>
                    </a:lnTo>
                    <a:lnTo>
                      <a:pt x="4685" y="1253"/>
                    </a:lnTo>
                    <a:lnTo>
                      <a:pt x="4743" y="1084"/>
                    </a:lnTo>
                    <a:lnTo>
                      <a:pt x="4793" y="910"/>
                    </a:lnTo>
                    <a:lnTo>
                      <a:pt x="4833" y="734"/>
                    </a:lnTo>
                    <a:lnTo>
                      <a:pt x="4866" y="554"/>
                    </a:lnTo>
                    <a:lnTo>
                      <a:pt x="4889" y="373"/>
                    </a:lnTo>
                    <a:lnTo>
                      <a:pt x="4903" y="187"/>
                    </a:lnTo>
                    <a:lnTo>
                      <a:pt x="4907" y="0"/>
                    </a:lnTo>
                    <a:lnTo>
                      <a:pt x="4758" y="149"/>
                    </a:lnTo>
                    <a:close/>
                    <a:moveTo>
                      <a:pt x="2631" y="149"/>
                    </a:moveTo>
                    <a:lnTo>
                      <a:pt x="2645" y="166"/>
                    </a:lnTo>
                    <a:lnTo>
                      <a:pt x="2659" y="184"/>
                    </a:lnTo>
                    <a:lnTo>
                      <a:pt x="2671" y="203"/>
                    </a:lnTo>
                    <a:lnTo>
                      <a:pt x="2682" y="222"/>
                    </a:lnTo>
                    <a:lnTo>
                      <a:pt x="2691" y="242"/>
                    </a:lnTo>
                    <a:lnTo>
                      <a:pt x="2699" y="264"/>
                    </a:lnTo>
                    <a:lnTo>
                      <a:pt x="2703" y="274"/>
                    </a:lnTo>
                    <a:lnTo>
                      <a:pt x="2705" y="285"/>
                    </a:lnTo>
                    <a:lnTo>
                      <a:pt x="2707" y="296"/>
                    </a:lnTo>
                    <a:lnTo>
                      <a:pt x="2708" y="307"/>
                    </a:lnTo>
                    <a:lnTo>
                      <a:pt x="2708" y="323"/>
                    </a:lnTo>
                    <a:lnTo>
                      <a:pt x="2707" y="339"/>
                    </a:lnTo>
                    <a:lnTo>
                      <a:pt x="2705" y="355"/>
                    </a:lnTo>
                    <a:lnTo>
                      <a:pt x="2701" y="370"/>
                    </a:lnTo>
                    <a:lnTo>
                      <a:pt x="2698" y="385"/>
                    </a:lnTo>
                    <a:lnTo>
                      <a:pt x="2692" y="401"/>
                    </a:lnTo>
                    <a:lnTo>
                      <a:pt x="2687" y="415"/>
                    </a:lnTo>
                    <a:lnTo>
                      <a:pt x="2680" y="430"/>
                    </a:lnTo>
                    <a:lnTo>
                      <a:pt x="2672" y="444"/>
                    </a:lnTo>
                    <a:lnTo>
                      <a:pt x="2664" y="458"/>
                    </a:lnTo>
                    <a:lnTo>
                      <a:pt x="2655" y="472"/>
                    </a:lnTo>
                    <a:lnTo>
                      <a:pt x="2646" y="486"/>
                    </a:lnTo>
                    <a:lnTo>
                      <a:pt x="2626" y="514"/>
                    </a:lnTo>
                    <a:lnTo>
                      <a:pt x="2605" y="542"/>
                    </a:lnTo>
                    <a:lnTo>
                      <a:pt x="2695" y="632"/>
                    </a:lnTo>
                    <a:lnTo>
                      <a:pt x="2714" y="612"/>
                    </a:lnTo>
                    <a:lnTo>
                      <a:pt x="2733" y="591"/>
                    </a:lnTo>
                    <a:lnTo>
                      <a:pt x="2750" y="572"/>
                    </a:lnTo>
                    <a:lnTo>
                      <a:pt x="2765" y="552"/>
                    </a:lnTo>
                    <a:lnTo>
                      <a:pt x="2779" y="532"/>
                    </a:lnTo>
                    <a:lnTo>
                      <a:pt x="2792" y="513"/>
                    </a:lnTo>
                    <a:lnTo>
                      <a:pt x="2805" y="493"/>
                    </a:lnTo>
                    <a:lnTo>
                      <a:pt x="2815" y="474"/>
                    </a:lnTo>
                    <a:lnTo>
                      <a:pt x="2824" y="453"/>
                    </a:lnTo>
                    <a:lnTo>
                      <a:pt x="2833" y="434"/>
                    </a:lnTo>
                    <a:lnTo>
                      <a:pt x="2839" y="415"/>
                    </a:lnTo>
                    <a:lnTo>
                      <a:pt x="2845" y="395"/>
                    </a:lnTo>
                    <a:lnTo>
                      <a:pt x="2850" y="376"/>
                    </a:lnTo>
                    <a:lnTo>
                      <a:pt x="2852" y="357"/>
                    </a:lnTo>
                    <a:lnTo>
                      <a:pt x="2854" y="337"/>
                    </a:lnTo>
                    <a:lnTo>
                      <a:pt x="2855" y="318"/>
                    </a:lnTo>
                    <a:lnTo>
                      <a:pt x="2854" y="297"/>
                    </a:lnTo>
                    <a:lnTo>
                      <a:pt x="2852" y="278"/>
                    </a:lnTo>
                    <a:lnTo>
                      <a:pt x="2850" y="259"/>
                    </a:lnTo>
                    <a:lnTo>
                      <a:pt x="2845" y="239"/>
                    </a:lnTo>
                    <a:lnTo>
                      <a:pt x="2839" y="220"/>
                    </a:lnTo>
                    <a:lnTo>
                      <a:pt x="2833" y="201"/>
                    </a:lnTo>
                    <a:lnTo>
                      <a:pt x="2824" y="181"/>
                    </a:lnTo>
                    <a:lnTo>
                      <a:pt x="2815" y="162"/>
                    </a:lnTo>
                    <a:lnTo>
                      <a:pt x="2805" y="141"/>
                    </a:lnTo>
                    <a:lnTo>
                      <a:pt x="2792" y="122"/>
                    </a:lnTo>
                    <a:lnTo>
                      <a:pt x="2779" y="102"/>
                    </a:lnTo>
                    <a:lnTo>
                      <a:pt x="2765" y="83"/>
                    </a:lnTo>
                    <a:lnTo>
                      <a:pt x="2750" y="63"/>
                    </a:lnTo>
                    <a:lnTo>
                      <a:pt x="2733" y="43"/>
                    </a:lnTo>
                    <a:lnTo>
                      <a:pt x="2714" y="24"/>
                    </a:lnTo>
                    <a:lnTo>
                      <a:pt x="2695" y="3"/>
                    </a:lnTo>
                    <a:lnTo>
                      <a:pt x="2631" y="149"/>
                    </a:lnTo>
                    <a:close/>
                    <a:moveTo>
                      <a:pt x="2605" y="542"/>
                    </a:moveTo>
                    <a:lnTo>
                      <a:pt x="2570" y="586"/>
                    </a:lnTo>
                    <a:lnTo>
                      <a:pt x="2534" y="629"/>
                    </a:lnTo>
                    <a:lnTo>
                      <a:pt x="2515" y="652"/>
                    </a:lnTo>
                    <a:lnTo>
                      <a:pt x="2498" y="675"/>
                    </a:lnTo>
                    <a:lnTo>
                      <a:pt x="2481" y="699"/>
                    </a:lnTo>
                    <a:lnTo>
                      <a:pt x="2465" y="723"/>
                    </a:lnTo>
                    <a:lnTo>
                      <a:pt x="2450" y="747"/>
                    </a:lnTo>
                    <a:lnTo>
                      <a:pt x="2435" y="773"/>
                    </a:lnTo>
                    <a:lnTo>
                      <a:pt x="2423" y="800"/>
                    </a:lnTo>
                    <a:lnTo>
                      <a:pt x="2412" y="827"/>
                    </a:lnTo>
                    <a:lnTo>
                      <a:pt x="2407" y="840"/>
                    </a:lnTo>
                    <a:lnTo>
                      <a:pt x="2403" y="855"/>
                    </a:lnTo>
                    <a:lnTo>
                      <a:pt x="2400" y="870"/>
                    </a:lnTo>
                    <a:lnTo>
                      <a:pt x="2396" y="884"/>
                    </a:lnTo>
                    <a:lnTo>
                      <a:pt x="2393" y="899"/>
                    </a:lnTo>
                    <a:lnTo>
                      <a:pt x="2391" y="914"/>
                    </a:lnTo>
                    <a:lnTo>
                      <a:pt x="2389" y="930"/>
                    </a:lnTo>
                    <a:lnTo>
                      <a:pt x="2388" y="946"/>
                    </a:lnTo>
                    <a:lnTo>
                      <a:pt x="2391" y="976"/>
                    </a:lnTo>
                    <a:lnTo>
                      <a:pt x="2394" y="1006"/>
                    </a:lnTo>
                    <a:lnTo>
                      <a:pt x="2400" y="1037"/>
                    </a:lnTo>
                    <a:lnTo>
                      <a:pt x="2406" y="1066"/>
                    </a:lnTo>
                    <a:lnTo>
                      <a:pt x="2414" y="1095"/>
                    </a:lnTo>
                    <a:lnTo>
                      <a:pt x="2424" y="1123"/>
                    </a:lnTo>
                    <a:lnTo>
                      <a:pt x="2435" y="1150"/>
                    </a:lnTo>
                    <a:lnTo>
                      <a:pt x="2448" y="1177"/>
                    </a:lnTo>
                    <a:lnTo>
                      <a:pt x="2461" y="1203"/>
                    </a:lnTo>
                    <a:lnTo>
                      <a:pt x="2477" y="1229"/>
                    </a:lnTo>
                    <a:lnTo>
                      <a:pt x="2493" y="1253"/>
                    </a:lnTo>
                    <a:lnTo>
                      <a:pt x="2511" y="1277"/>
                    </a:lnTo>
                    <a:lnTo>
                      <a:pt x="2529" y="1300"/>
                    </a:lnTo>
                    <a:lnTo>
                      <a:pt x="2549" y="1323"/>
                    </a:lnTo>
                    <a:lnTo>
                      <a:pt x="2569" y="1344"/>
                    </a:lnTo>
                    <a:lnTo>
                      <a:pt x="2590" y="1364"/>
                    </a:lnTo>
                    <a:lnTo>
                      <a:pt x="2695" y="1260"/>
                    </a:lnTo>
                    <a:lnTo>
                      <a:pt x="2676" y="1240"/>
                    </a:lnTo>
                    <a:lnTo>
                      <a:pt x="2658" y="1221"/>
                    </a:lnTo>
                    <a:lnTo>
                      <a:pt x="2641" y="1201"/>
                    </a:lnTo>
                    <a:lnTo>
                      <a:pt x="2625" y="1180"/>
                    </a:lnTo>
                    <a:lnTo>
                      <a:pt x="2611" y="1161"/>
                    </a:lnTo>
                    <a:lnTo>
                      <a:pt x="2597" y="1141"/>
                    </a:lnTo>
                    <a:lnTo>
                      <a:pt x="2586" y="1122"/>
                    </a:lnTo>
                    <a:lnTo>
                      <a:pt x="2575" y="1102"/>
                    </a:lnTo>
                    <a:lnTo>
                      <a:pt x="2566" y="1083"/>
                    </a:lnTo>
                    <a:lnTo>
                      <a:pt x="2558" y="1063"/>
                    </a:lnTo>
                    <a:lnTo>
                      <a:pt x="2550" y="1043"/>
                    </a:lnTo>
                    <a:lnTo>
                      <a:pt x="2544" y="1023"/>
                    </a:lnTo>
                    <a:lnTo>
                      <a:pt x="2541" y="1004"/>
                    </a:lnTo>
                    <a:lnTo>
                      <a:pt x="2538" y="985"/>
                    </a:lnTo>
                    <a:lnTo>
                      <a:pt x="2535" y="965"/>
                    </a:lnTo>
                    <a:lnTo>
                      <a:pt x="2535" y="946"/>
                    </a:lnTo>
                    <a:lnTo>
                      <a:pt x="2535" y="927"/>
                    </a:lnTo>
                    <a:lnTo>
                      <a:pt x="2538" y="907"/>
                    </a:lnTo>
                    <a:lnTo>
                      <a:pt x="2541" y="888"/>
                    </a:lnTo>
                    <a:lnTo>
                      <a:pt x="2544" y="868"/>
                    </a:lnTo>
                    <a:lnTo>
                      <a:pt x="2550" y="848"/>
                    </a:lnTo>
                    <a:lnTo>
                      <a:pt x="2558" y="829"/>
                    </a:lnTo>
                    <a:lnTo>
                      <a:pt x="2566" y="809"/>
                    </a:lnTo>
                    <a:lnTo>
                      <a:pt x="2575" y="790"/>
                    </a:lnTo>
                    <a:lnTo>
                      <a:pt x="2586" y="770"/>
                    </a:lnTo>
                    <a:lnTo>
                      <a:pt x="2597" y="751"/>
                    </a:lnTo>
                    <a:lnTo>
                      <a:pt x="2611" y="730"/>
                    </a:lnTo>
                    <a:lnTo>
                      <a:pt x="2625" y="711"/>
                    </a:lnTo>
                    <a:lnTo>
                      <a:pt x="2641" y="691"/>
                    </a:lnTo>
                    <a:lnTo>
                      <a:pt x="2658" y="671"/>
                    </a:lnTo>
                    <a:lnTo>
                      <a:pt x="2676" y="652"/>
                    </a:lnTo>
                    <a:lnTo>
                      <a:pt x="2695" y="632"/>
                    </a:lnTo>
                    <a:lnTo>
                      <a:pt x="2605" y="542"/>
                    </a:lnTo>
                    <a:close/>
                    <a:moveTo>
                      <a:pt x="942" y="1910"/>
                    </a:moveTo>
                    <a:lnTo>
                      <a:pt x="926" y="1911"/>
                    </a:lnTo>
                    <a:lnTo>
                      <a:pt x="910" y="1912"/>
                    </a:lnTo>
                    <a:lnTo>
                      <a:pt x="894" y="1914"/>
                    </a:lnTo>
                    <a:lnTo>
                      <a:pt x="879" y="1918"/>
                    </a:lnTo>
                    <a:lnTo>
                      <a:pt x="864" y="1920"/>
                    </a:lnTo>
                    <a:lnTo>
                      <a:pt x="849" y="1924"/>
                    </a:lnTo>
                    <a:lnTo>
                      <a:pt x="834" y="1929"/>
                    </a:lnTo>
                    <a:lnTo>
                      <a:pt x="821" y="1933"/>
                    </a:lnTo>
                    <a:lnTo>
                      <a:pt x="793" y="1944"/>
                    </a:lnTo>
                    <a:lnTo>
                      <a:pt x="767" y="1957"/>
                    </a:lnTo>
                    <a:lnTo>
                      <a:pt x="741" y="1970"/>
                    </a:lnTo>
                    <a:lnTo>
                      <a:pt x="717" y="1986"/>
                    </a:lnTo>
                    <a:lnTo>
                      <a:pt x="693" y="2003"/>
                    </a:lnTo>
                    <a:lnTo>
                      <a:pt x="669" y="2020"/>
                    </a:lnTo>
                    <a:lnTo>
                      <a:pt x="647" y="2036"/>
                    </a:lnTo>
                    <a:lnTo>
                      <a:pt x="625" y="2054"/>
                    </a:lnTo>
                    <a:lnTo>
                      <a:pt x="581" y="2091"/>
                    </a:lnTo>
                    <a:lnTo>
                      <a:pt x="538" y="2126"/>
                    </a:lnTo>
                    <a:lnTo>
                      <a:pt x="628" y="2216"/>
                    </a:lnTo>
                    <a:lnTo>
                      <a:pt x="648" y="2197"/>
                    </a:lnTo>
                    <a:lnTo>
                      <a:pt x="668" y="2179"/>
                    </a:lnTo>
                    <a:lnTo>
                      <a:pt x="687" y="2161"/>
                    </a:lnTo>
                    <a:lnTo>
                      <a:pt x="708" y="2146"/>
                    </a:lnTo>
                    <a:lnTo>
                      <a:pt x="728" y="2132"/>
                    </a:lnTo>
                    <a:lnTo>
                      <a:pt x="747" y="2118"/>
                    </a:lnTo>
                    <a:lnTo>
                      <a:pt x="767" y="2106"/>
                    </a:lnTo>
                    <a:lnTo>
                      <a:pt x="786" y="2096"/>
                    </a:lnTo>
                    <a:lnTo>
                      <a:pt x="806" y="2087"/>
                    </a:lnTo>
                    <a:lnTo>
                      <a:pt x="825" y="2078"/>
                    </a:lnTo>
                    <a:lnTo>
                      <a:pt x="844" y="2071"/>
                    </a:lnTo>
                    <a:lnTo>
                      <a:pt x="865" y="2066"/>
                    </a:lnTo>
                    <a:lnTo>
                      <a:pt x="884" y="2061"/>
                    </a:lnTo>
                    <a:lnTo>
                      <a:pt x="904" y="2059"/>
                    </a:lnTo>
                    <a:lnTo>
                      <a:pt x="923" y="2057"/>
                    </a:lnTo>
                    <a:lnTo>
                      <a:pt x="942" y="2056"/>
                    </a:lnTo>
                    <a:lnTo>
                      <a:pt x="962" y="2057"/>
                    </a:lnTo>
                    <a:lnTo>
                      <a:pt x="981" y="2059"/>
                    </a:lnTo>
                    <a:lnTo>
                      <a:pt x="1000" y="2061"/>
                    </a:lnTo>
                    <a:lnTo>
                      <a:pt x="1021" y="2066"/>
                    </a:lnTo>
                    <a:lnTo>
                      <a:pt x="1040" y="2071"/>
                    </a:lnTo>
                    <a:lnTo>
                      <a:pt x="1059" y="2078"/>
                    </a:lnTo>
                    <a:lnTo>
                      <a:pt x="1079" y="2087"/>
                    </a:lnTo>
                    <a:lnTo>
                      <a:pt x="1098" y="2096"/>
                    </a:lnTo>
                    <a:lnTo>
                      <a:pt x="1118" y="2106"/>
                    </a:lnTo>
                    <a:lnTo>
                      <a:pt x="1137" y="2118"/>
                    </a:lnTo>
                    <a:lnTo>
                      <a:pt x="1158" y="2132"/>
                    </a:lnTo>
                    <a:lnTo>
                      <a:pt x="1177" y="2146"/>
                    </a:lnTo>
                    <a:lnTo>
                      <a:pt x="1197" y="2161"/>
                    </a:lnTo>
                    <a:lnTo>
                      <a:pt x="1217" y="2179"/>
                    </a:lnTo>
                    <a:lnTo>
                      <a:pt x="1236" y="2197"/>
                    </a:lnTo>
                    <a:lnTo>
                      <a:pt x="1256" y="2216"/>
                    </a:lnTo>
                    <a:lnTo>
                      <a:pt x="1402" y="2154"/>
                    </a:lnTo>
                    <a:lnTo>
                      <a:pt x="1377" y="2130"/>
                    </a:lnTo>
                    <a:lnTo>
                      <a:pt x="1352" y="2106"/>
                    </a:lnTo>
                    <a:lnTo>
                      <a:pt x="1327" y="2084"/>
                    </a:lnTo>
                    <a:lnTo>
                      <a:pt x="1301" y="2061"/>
                    </a:lnTo>
                    <a:lnTo>
                      <a:pt x="1275" y="2041"/>
                    </a:lnTo>
                    <a:lnTo>
                      <a:pt x="1250" y="2021"/>
                    </a:lnTo>
                    <a:lnTo>
                      <a:pt x="1223" y="2003"/>
                    </a:lnTo>
                    <a:lnTo>
                      <a:pt x="1196" y="1985"/>
                    </a:lnTo>
                    <a:lnTo>
                      <a:pt x="1168" y="1969"/>
                    </a:lnTo>
                    <a:lnTo>
                      <a:pt x="1138" y="1956"/>
                    </a:lnTo>
                    <a:lnTo>
                      <a:pt x="1109" y="1943"/>
                    </a:lnTo>
                    <a:lnTo>
                      <a:pt x="1078" y="1932"/>
                    </a:lnTo>
                    <a:lnTo>
                      <a:pt x="1046" y="1923"/>
                    </a:lnTo>
                    <a:lnTo>
                      <a:pt x="1013" y="1916"/>
                    </a:lnTo>
                    <a:lnTo>
                      <a:pt x="996" y="1914"/>
                    </a:lnTo>
                    <a:lnTo>
                      <a:pt x="978" y="1912"/>
                    </a:lnTo>
                    <a:lnTo>
                      <a:pt x="960" y="1911"/>
                    </a:lnTo>
                    <a:lnTo>
                      <a:pt x="942" y="1910"/>
                    </a:lnTo>
                    <a:close/>
                  </a:path>
                </a:pathLst>
              </a:custGeom>
              <a:solidFill>
                <a:srgbClr val="007230"/>
              </a:solidFill>
              <a:ln w="9525">
                <a:noFill/>
                <a:round/>
                <a:headEnd/>
                <a:tailEnd/>
              </a:ln>
            </p:spPr>
            <p:txBody>
              <a:bodyPr/>
              <a:lstStyle/>
              <a:p>
                <a:pPr defTabSz="914239"/>
                <a:endParaRPr lang="sv-SE" dirty="0">
                  <a:solidFill>
                    <a:srgbClr val="747474"/>
                  </a:solidFill>
                </a:endParaRPr>
              </a:p>
            </p:txBody>
          </p:sp>
          <p:sp>
            <p:nvSpPr>
              <p:cNvPr id="46" name="Freeform 35"/>
              <p:cNvSpPr>
                <a:spLocks noEditPoints="1"/>
              </p:cNvSpPr>
              <p:nvPr/>
            </p:nvSpPr>
            <p:spPr bwMode="auto">
              <a:xfrm>
                <a:off x="2667" y="2183"/>
                <a:ext cx="796" cy="560"/>
              </a:xfrm>
              <a:custGeom>
                <a:avLst/>
                <a:gdLst>
                  <a:gd name="T0" fmla="*/ 0 w 4775"/>
                  <a:gd name="T1" fmla="*/ 0 h 3360"/>
                  <a:gd name="T2" fmla="*/ 0 w 4775"/>
                  <a:gd name="T3" fmla="*/ 0 h 3360"/>
                  <a:gd name="T4" fmla="*/ 0 w 4775"/>
                  <a:gd name="T5" fmla="*/ 0 h 3360"/>
                  <a:gd name="T6" fmla="*/ 0 w 4775"/>
                  <a:gd name="T7" fmla="*/ 0 h 3360"/>
                  <a:gd name="T8" fmla="*/ 0 w 4775"/>
                  <a:gd name="T9" fmla="*/ 0 h 3360"/>
                  <a:gd name="T10" fmla="*/ 0 w 4775"/>
                  <a:gd name="T11" fmla="*/ 0 h 3360"/>
                  <a:gd name="T12" fmla="*/ 0 w 4775"/>
                  <a:gd name="T13" fmla="*/ 0 h 3360"/>
                  <a:gd name="T14" fmla="*/ 0 w 4775"/>
                  <a:gd name="T15" fmla="*/ 0 h 3360"/>
                  <a:gd name="T16" fmla="*/ 0 w 4775"/>
                  <a:gd name="T17" fmla="*/ 0 h 3360"/>
                  <a:gd name="T18" fmla="*/ 0 w 4775"/>
                  <a:gd name="T19" fmla="*/ 0 h 3360"/>
                  <a:gd name="T20" fmla="*/ 0 w 4775"/>
                  <a:gd name="T21" fmla="*/ 0 h 3360"/>
                  <a:gd name="T22" fmla="*/ 0 w 4775"/>
                  <a:gd name="T23" fmla="*/ 0 h 3360"/>
                  <a:gd name="T24" fmla="*/ 0 w 4775"/>
                  <a:gd name="T25" fmla="*/ 0 h 3360"/>
                  <a:gd name="T26" fmla="*/ 0 w 4775"/>
                  <a:gd name="T27" fmla="*/ 0 h 3360"/>
                  <a:gd name="T28" fmla="*/ 0 w 4775"/>
                  <a:gd name="T29" fmla="*/ 0 h 3360"/>
                  <a:gd name="T30" fmla="*/ 0 w 4775"/>
                  <a:gd name="T31" fmla="*/ 0 h 3360"/>
                  <a:gd name="T32" fmla="*/ 0 w 4775"/>
                  <a:gd name="T33" fmla="*/ 0 h 3360"/>
                  <a:gd name="T34" fmla="*/ 0 w 4775"/>
                  <a:gd name="T35" fmla="*/ 0 h 3360"/>
                  <a:gd name="T36" fmla="*/ 0 w 4775"/>
                  <a:gd name="T37" fmla="*/ 0 h 3360"/>
                  <a:gd name="T38" fmla="*/ 0 w 4775"/>
                  <a:gd name="T39" fmla="*/ 0 h 3360"/>
                  <a:gd name="T40" fmla="*/ 0 w 4775"/>
                  <a:gd name="T41" fmla="*/ 0 h 3360"/>
                  <a:gd name="T42" fmla="*/ 0 w 4775"/>
                  <a:gd name="T43" fmla="*/ 0 h 3360"/>
                  <a:gd name="T44" fmla="*/ 0 w 4775"/>
                  <a:gd name="T45" fmla="*/ 0 h 3360"/>
                  <a:gd name="T46" fmla="*/ 0 w 4775"/>
                  <a:gd name="T47" fmla="*/ 0 h 3360"/>
                  <a:gd name="T48" fmla="*/ 0 w 4775"/>
                  <a:gd name="T49" fmla="*/ 0 h 3360"/>
                  <a:gd name="T50" fmla="*/ 0 w 4775"/>
                  <a:gd name="T51" fmla="*/ 0 h 3360"/>
                  <a:gd name="T52" fmla="*/ 0 w 4775"/>
                  <a:gd name="T53" fmla="*/ 0 h 3360"/>
                  <a:gd name="T54" fmla="*/ 0 w 4775"/>
                  <a:gd name="T55" fmla="*/ 0 h 3360"/>
                  <a:gd name="T56" fmla="*/ 0 w 4775"/>
                  <a:gd name="T57" fmla="*/ 0 h 3360"/>
                  <a:gd name="T58" fmla="*/ 0 w 4775"/>
                  <a:gd name="T59" fmla="*/ 0 h 3360"/>
                  <a:gd name="T60" fmla="*/ 0 w 4775"/>
                  <a:gd name="T61" fmla="*/ 0 h 3360"/>
                  <a:gd name="T62" fmla="*/ 0 w 4775"/>
                  <a:gd name="T63" fmla="*/ 0 h 3360"/>
                  <a:gd name="T64" fmla="*/ 0 w 4775"/>
                  <a:gd name="T65" fmla="*/ 0 h 3360"/>
                  <a:gd name="T66" fmla="*/ 0 w 4775"/>
                  <a:gd name="T67" fmla="*/ 0 h 3360"/>
                  <a:gd name="T68" fmla="*/ 0 w 4775"/>
                  <a:gd name="T69" fmla="*/ 0 h 3360"/>
                  <a:gd name="T70" fmla="*/ 0 w 4775"/>
                  <a:gd name="T71" fmla="*/ 0 h 3360"/>
                  <a:gd name="T72" fmla="*/ 0 w 4775"/>
                  <a:gd name="T73" fmla="*/ 0 h 3360"/>
                  <a:gd name="T74" fmla="*/ 0 w 4775"/>
                  <a:gd name="T75" fmla="*/ 0 h 3360"/>
                  <a:gd name="T76" fmla="*/ 0 w 4775"/>
                  <a:gd name="T77" fmla="*/ 0 h 3360"/>
                  <a:gd name="T78" fmla="*/ 0 w 4775"/>
                  <a:gd name="T79" fmla="*/ 0 h 3360"/>
                  <a:gd name="T80" fmla="*/ 0 w 4775"/>
                  <a:gd name="T81" fmla="*/ 0 h 3360"/>
                  <a:gd name="T82" fmla="*/ 0 w 4775"/>
                  <a:gd name="T83" fmla="*/ 0 h 3360"/>
                  <a:gd name="T84" fmla="*/ 0 w 4775"/>
                  <a:gd name="T85" fmla="*/ 0 h 3360"/>
                  <a:gd name="T86" fmla="*/ 0 w 4775"/>
                  <a:gd name="T87" fmla="*/ 0 h 3360"/>
                  <a:gd name="T88" fmla="*/ 0 w 4775"/>
                  <a:gd name="T89" fmla="*/ 0 h 3360"/>
                  <a:gd name="T90" fmla="*/ 0 w 4775"/>
                  <a:gd name="T91" fmla="*/ 0 h 3360"/>
                  <a:gd name="T92" fmla="*/ 0 w 4775"/>
                  <a:gd name="T93" fmla="*/ 0 h 3360"/>
                  <a:gd name="T94" fmla="*/ 0 w 4775"/>
                  <a:gd name="T95" fmla="*/ 0 h 3360"/>
                  <a:gd name="T96" fmla="*/ 0 w 4775"/>
                  <a:gd name="T97" fmla="*/ 0 h 3360"/>
                  <a:gd name="T98" fmla="*/ 0 w 4775"/>
                  <a:gd name="T99" fmla="*/ 0 h 3360"/>
                  <a:gd name="T100" fmla="*/ 0 w 4775"/>
                  <a:gd name="T101" fmla="*/ 0 h 3360"/>
                  <a:gd name="T102" fmla="*/ 0 w 4775"/>
                  <a:gd name="T103" fmla="*/ 0 h 3360"/>
                  <a:gd name="T104" fmla="*/ 0 w 4775"/>
                  <a:gd name="T105" fmla="*/ 0 h 3360"/>
                  <a:gd name="T106" fmla="*/ 0 w 4775"/>
                  <a:gd name="T107" fmla="*/ 0 h 3360"/>
                  <a:gd name="T108" fmla="*/ 0 w 4775"/>
                  <a:gd name="T109" fmla="*/ 0 h 3360"/>
                  <a:gd name="T110" fmla="*/ 0 w 4775"/>
                  <a:gd name="T111" fmla="*/ 0 h 3360"/>
                  <a:gd name="T112" fmla="*/ 0 w 4775"/>
                  <a:gd name="T113" fmla="*/ 0 h 33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775"/>
                  <a:gd name="T172" fmla="*/ 0 h 3360"/>
                  <a:gd name="T173" fmla="*/ 4775 w 4775"/>
                  <a:gd name="T174" fmla="*/ 3360 h 33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775" h="3360">
                    <a:moveTo>
                      <a:pt x="956" y="1761"/>
                    </a:moveTo>
                    <a:lnTo>
                      <a:pt x="930" y="1763"/>
                    </a:lnTo>
                    <a:lnTo>
                      <a:pt x="904" y="1766"/>
                    </a:lnTo>
                    <a:lnTo>
                      <a:pt x="880" y="1771"/>
                    </a:lnTo>
                    <a:lnTo>
                      <a:pt x="856" y="1777"/>
                    </a:lnTo>
                    <a:lnTo>
                      <a:pt x="834" y="1784"/>
                    </a:lnTo>
                    <a:lnTo>
                      <a:pt x="811" y="1793"/>
                    </a:lnTo>
                    <a:lnTo>
                      <a:pt x="790" y="1803"/>
                    </a:lnTo>
                    <a:lnTo>
                      <a:pt x="770" y="1813"/>
                    </a:lnTo>
                    <a:lnTo>
                      <a:pt x="750" y="1826"/>
                    </a:lnTo>
                    <a:lnTo>
                      <a:pt x="729" y="1838"/>
                    </a:lnTo>
                    <a:lnTo>
                      <a:pt x="710" y="1850"/>
                    </a:lnTo>
                    <a:lnTo>
                      <a:pt x="691" y="1864"/>
                    </a:lnTo>
                    <a:lnTo>
                      <a:pt x="655" y="1892"/>
                    </a:lnTo>
                    <a:lnTo>
                      <a:pt x="620" y="1921"/>
                    </a:lnTo>
                    <a:lnTo>
                      <a:pt x="585" y="1950"/>
                    </a:lnTo>
                    <a:lnTo>
                      <a:pt x="551" y="1978"/>
                    </a:lnTo>
                    <a:lnTo>
                      <a:pt x="533" y="1992"/>
                    </a:lnTo>
                    <a:lnTo>
                      <a:pt x="516" y="2005"/>
                    </a:lnTo>
                    <a:lnTo>
                      <a:pt x="498" y="2018"/>
                    </a:lnTo>
                    <a:lnTo>
                      <a:pt x="482" y="2029"/>
                    </a:lnTo>
                    <a:lnTo>
                      <a:pt x="464" y="2040"/>
                    </a:lnTo>
                    <a:lnTo>
                      <a:pt x="446" y="2049"/>
                    </a:lnTo>
                    <a:lnTo>
                      <a:pt x="427" y="2058"/>
                    </a:lnTo>
                    <a:lnTo>
                      <a:pt x="409" y="2066"/>
                    </a:lnTo>
                    <a:lnTo>
                      <a:pt x="388" y="2071"/>
                    </a:lnTo>
                    <a:lnTo>
                      <a:pt x="369" y="2076"/>
                    </a:lnTo>
                    <a:lnTo>
                      <a:pt x="349" y="2079"/>
                    </a:lnTo>
                    <a:lnTo>
                      <a:pt x="328" y="2080"/>
                    </a:lnTo>
                    <a:lnTo>
                      <a:pt x="311" y="2079"/>
                    </a:lnTo>
                    <a:lnTo>
                      <a:pt x="293" y="2077"/>
                    </a:lnTo>
                    <a:lnTo>
                      <a:pt x="276" y="2074"/>
                    </a:lnTo>
                    <a:lnTo>
                      <a:pt x="260" y="2069"/>
                    </a:lnTo>
                    <a:lnTo>
                      <a:pt x="245" y="2062"/>
                    </a:lnTo>
                    <a:lnTo>
                      <a:pt x="229" y="2056"/>
                    </a:lnTo>
                    <a:lnTo>
                      <a:pt x="213" y="2048"/>
                    </a:lnTo>
                    <a:lnTo>
                      <a:pt x="199" y="2039"/>
                    </a:lnTo>
                    <a:lnTo>
                      <a:pt x="184" y="2030"/>
                    </a:lnTo>
                    <a:lnTo>
                      <a:pt x="170" y="2019"/>
                    </a:lnTo>
                    <a:lnTo>
                      <a:pt x="156" y="2008"/>
                    </a:lnTo>
                    <a:lnTo>
                      <a:pt x="143" y="1995"/>
                    </a:lnTo>
                    <a:lnTo>
                      <a:pt x="130" y="1983"/>
                    </a:lnTo>
                    <a:lnTo>
                      <a:pt x="118" y="1969"/>
                    </a:lnTo>
                    <a:lnTo>
                      <a:pt x="107" y="1956"/>
                    </a:lnTo>
                    <a:lnTo>
                      <a:pt x="96" y="1941"/>
                    </a:lnTo>
                    <a:lnTo>
                      <a:pt x="84" y="1926"/>
                    </a:lnTo>
                    <a:lnTo>
                      <a:pt x="74" y="1911"/>
                    </a:lnTo>
                    <a:lnTo>
                      <a:pt x="65" y="1895"/>
                    </a:lnTo>
                    <a:lnTo>
                      <a:pt x="56" y="1878"/>
                    </a:lnTo>
                    <a:lnTo>
                      <a:pt x="47" y="1863"/>
                    </a:lnTo>
                    <a:lnTo>
                      <a:pt x="41" y="1846"/>
                    </a:lnTo>
                    <a:lnTo>
                      <a:pt x="33" y="1829"/>
                    </a:lnTo>
                    <a:lnTo>
                      <a:pt x="26" y="1812"/>
                    </a:lnTo>
                    <a:lnTo>
                      <a:pt x="20" y="1795"/>
                    </a:lnTo>
                    <a:lnTo>
                      <a:pt x="16" y="1779"/>
                    </a:lnTo>
                    <a:lnTo>
                      <a:pt x="11" y="1762"/>
                    </a:lnTo>
                    <a:lnTo>
                      <a:pt x="7" y="1745"/>
                    </a:lnTo>
                    <a:lnTo>
                      <a:pt x="5" y="1728"/>
                    </a:lnTo>
                    <a:lnTo>
                      <a:pt x="2" y="1711"/>
                    </a:lnTo>
                    <a:lnTo>
                      <a:pt x="0" y="1696"/>
                    </a:lnTo>
                    <a:lnTo>
                      <a:pt x="0" y="1680"/>
                    </a:lnTo>
                    <a:lnTo>
                      <a:pt x="0" y="1664"/>
                    </a:lnTo>
                    <a:lnTo>
                      <a:pt x="2" y="1647"/>
                    </a:lnTo>
                    <a:lnTo>
                      <a:pt x="5" y="1632"/>
                    </a:lnTo>
                    <a:lnTo>
                      <a:pt x="7" y="1615"/>
                    </a:lnTo>
                    <a:lnTo>
                      <a:pt x="11" y="1598"/>
                    </a:lnTo>
                    <a:lnTo>
                      <a:pt x="16" y="1581"/>
                    </a:lnTo>
                    <a:lnTo>
                      <a:pt x="20" y="1564"/>
                    </a:lnTo>
                    <a:lnTo>
                      <a:pt x="26" y="1547"/>
                    </a:lnTo>
                    <a:lnTo>
                      <a:pt x="33" y="1531"/>
                    </a:lnTo>
                    <a:lnTo>
                      <a:pt x="41" y="1514"/>
                    </a:lnTo>
                    <a:lnTo>
                      <a:pt x="47" y="1497"/>
                    </a:lnTo>
                    <a:lnTo>
                      <a:pt x="56" y="1480"/>
                    </a:lnTo>
                    <a:lnTo>
                      <a:pt x="65" y="1464"/>
                    </a:lnTo>
                    <a:lnTo>
                      <a:pt x="74" y="1449"/>
                    </a:lnTo>
                    <a:lnTo>
                      <a:pt x="84" y="1433"/>
                    </a:lnTo>
                    <a:lnTo>
                      <a:pt x="96" y="1418"/>
                    </a:lnTo>
                    <a:lnTo>
                      <a:pt x="107" y="1404"/>
                    </a:lnTo>
                    <a:lnTo>
                      <a:pt x="118" y="1390"/>
                    </a:lnTo>
                    <a:lnTo>
                      <a:pt x="130" y="1377"/>
                    </a:lnTo>
                    <a:lnTo>
                      <a:pt x="143" y="1363"/>
                    </a:lnTo>
                    <a:lnTo>
                      <a:pt x="156" y="1352"/>
                    </a:lnTo>
                    <a:lnTo>
                      <a:pt x="170" y="1340"/>
                    </a:lnTo>
                    <a:lnTo>
                      <a:pt x="184" y="1330"/>
                    </a:lnTo>
                    <a:lnTo>
                      <a:pt x="199" y="1320"/>
                    </a:lnTo>
                    <a:lnTo>
                      <a:pt x="213" y="1312"/>
                    </a:lnTo>
                    <a:lnTo>
                      <a:pt x="229" y="1304"/>
                    </a:lnTo>
                    <a:lnTo>
                      <a:pt x="244" y="1296"/>
                    </a:lnTo>
                    <a:lnTo>
                      <a:pt x="260" y="1291"/>
                    </a:lnTo>
                    <a:lnTo>
                      <a:pt x="276" y="1286"/>
                    </a:lnTo>
                    <a:lnTo>
                      <a:pt x="293" y="1283"/>
                    </a:lnTo>
                    <a:lnTo>
                      <a:pt x="311" y="1279"/>
                    </a:lnTo>
                    <a:lnTo>
                      <a:pt x="328" y="1278"/>
                    </a:lnTo>
                    <a:lnTo>
                      <a:pt x="349" y="1280"/>
                    </a:lnTo>
                    <a:lnTo>
                      <a:pt x="369" y="1284"/>
                    </a:lnTo>
                    <a:lnTo>
                      <a:pt x="388" y="1288"/>
                    </a:lnTo>
                    <a:lnTo>
                      <a:pt x="409" y="1294"/>
                    </a:lnTo>
                    <a:lnTo>
                      <a:pt x="427" y="1302"/>
                    </a:lnTo>
                    <a:lnTo>
                      <a:pt x="446" y="1310"/>
                    </a:lnTo>
                    <a:lnTo>
                      <a:pt x="464" y="1320"/>
                    </a:lnTo>
                    <a:lnTo>
                      <a:pt x="482" y="1331"/>
                    </a:lnTo>
                    <a:lnTo>
                      <a:pt x="499" y="1342"/>
                    </a:lnTo>
                    <a:lnTo>
                      <a:pt x="516" y="1355"/>
                    </a:lnTo>
                    <a:lnTo>
                      <a:pt x="533" y="1367"/>
                    </a:lnTo>
                    <a:lnTo>
                      <a:pt x="551" y="1380"/>
                    </a:lnTo>
                    <a:lnTo>
                      <a:pt x="585" y="1408"/>
                    </a:lnTo>
                    <a:lnTo>
                      <a:pt x="620" y="1438"/>
                    </a:lnTo>
                    <a:lnTo>
                      <a:pt x="655" y="1467"/>
                    </a:lnTo>
                    <a:lnTo>
                      <a:pt x="691" y="1495"/>
                    </a:lnTo>
                    <a:lnTo>
                      <a:pt x="710" y="1508"/>
                    </a:lnTo>
                    <a:lnTo>
                      <a:pt x="729" y="1522"/>
                    </a:lnTo>
                    <a:lnTo>
                      <a:pt x="750" y="1534"/>
                    </a:lnTo>
                    <a:lnTo>
                      <a:pt x="770" y="1545"/>
                    </a:lnTo>
                    <a:lnTo>
                      <a:pt x="790" y="1556"/>
                    </a:lnTo>
                    <a:lnTo>
                      <a:pt x="811" y="1567"/>
                    </a:lnTo>
                    <a:lnTo>
                      <a:pt x="834" y="1574"/>
                    </a:lnTo>
                    <a:lnTo>
                      <a:pt x="856" y="1582"/>
                    </a:lnTo>
                    <a:lnTo>
                      <a:pt x="880" y="1589"/>
                    </a:lnTo>
                    <a:lnTo>
                      <a:pt x="904" y="1593"/>
                    </a:lnTo>
                    <a:lnTo>
                      <a:pt x="930" y="1597"/>
                    </a:lnTo>
                    <a:lnTo>
                      <a:pt x="956" y="1598"/>
                    </a:lnTo>
                    <a:lnTo>
                      <a:pt x="974" y="1598"/>
                    </a:lnTo>
                    <a:lnTo>
                      <a:pt x="992" y="1596"/>
                    </a:lnTo>
                    <a:lnTo>
                      <a:pt x="1010" y="1595"/>
                    </a:lnTo>
                    <a:lnTo>
                      <a:pt x="1027" y="1591"/>
                    </a:lnTo>
                    <a:lnTo>
                      <a:pt x="1044" y="1589"/>
                    </a:lnTo>
                    <a:lnTo>
                      <a:pt x="1060" y="1585"/>
                    </a:lnTo>
                    <a:lnTo>
                      <a:pt x="1076" y="1581"/>
                    </a:lnTo>
                    <a:lnTo>
                      <a:pt x="1092" y="1576"/>
                    </a:lnTo>
                    <a:lnTo>
                      <a:pt x="1123" y="1565"/>
                    </a:lnTo>
                    <a:lnTo>
                      <a:pt x="1152" y="1553"/>
                    </a:lnTo>
                    <a:lnTo>
                      <a:pt x="1182" y="1539"/>
                    </a:lnTo>
                    <a:lnTo>
                      <a:pt x="1210" y="1523"/>
                    </a:lnTo>
                    <a:lnTo>
                      <a:pt x="1237" y="1506"/>
                    </a:lnTo>
                    <a:lnTo>
                      <a:pt x="1264" y="1487"/>
                    </a:lnTo>
                    <a:lnTo>
                      <a:pt x="1289" y="1468"/>
                    </a:lnTo>
                    <a:lnTo>
                      <a:pt x="1315" y="1447"/>
                    </a:lnTo>
                    <a:lnTo>
                      <a:pt x="1341" y="1425"/>
                    </a:lnTo>
                    <a:lnTo>
                      <a:pt x="1366" y="1402"/>
                    </a:lnTo>
                    <a:lnTo>
                      <a:pt x="1391" y="1378"/>
                    </a:lnTo>
                    <a:lnTo>
                      <a:pt x="1416" y="1355"/>
                    </a:lnTo>
                    <a:lnTo>
                      <a:pt x="1416" y="0"/>
                    </a:lnTo>
                    <a:lnTo>
                      <a:pt x="2645" y="0"/>
                    </a:lnTo>
                    <a:lnTo>
                      <a:pt x="2659" y="17"/>
                    </a:lnTo>
                    <a:lnTo>
                      <a:pt x="2673" y="35"/>
                    </a:lnTo>
                    <a:lnTo>
                      <a:pt x="2685" y="54"/>
                    </a:lnTo>
                    <a:lnTo>
                      <a:pt x="2696" y="73"/>
                    </a:lnTo>
                    <a:lnTo>
                      <a:pt x="2705" y="93"/>
                    </a:lnTo>
                    <a:lnTo>
                      <a:pt x="2713" y="115"/>
                    </a:lnTo>
                    <a:lnTo>
                      <a:pt x="2717" y="125"/>
                    </a:lnTo>
                    <a:lnTo>
                      <a:pt x="2719" y="136"/>
                    </a:lnTo>
                    <a:lnTo>
                      <a:pt x="2721" y="147"/>
                    </a:lnTo>
                    <a:lnTo>
                      <a:pt x="2722" y="158"/>
                    </a:lnTo>
                    <a:lnTo>
                      <a:pt x="2722" y="179"/>
                    </a:lnTo>
                    <a:lnTo>
                      <a:pt x="2720" y="199"/>
                    </a:lnTo>
                    <a:lnTo>
                      <a:pt x="2717" y="219"/>
                    </a:lnTo>
                    <a:lnTo>
                      <a:pt x="2711" y="238"/>
                    </a:lnTo>
                    <a:lnTo>
                      <a:pt x="2704" y="257"/>
                    </a:lnTo>
                    <a:lnTo>
                      <a:pt x="2696" y="275"/>
                    </a:lnTo>
                    <a:lnTo>
                      <a:pt x="2687" y="294"/>
                    </a:lnTo>
                    <a:lnTo>
                      <a:pt x="2677" y="312"/>
                    </a:lnTo>
                    <a:lnTo>
                      <a:pt x="2665" y="330"/>
                    </a:lnTo>
                    <a:lnTo>
                      <a:pt x="2654" y="348"/>
                    </a:lnTo>
                    <a:lnTo>
                      <a:pt x="2640" y="366"/>
                    </a:lnTo>
                    <a:lnTo>
                      <a:pt x="2627" y="384"/>
                    </a:lnTo>
                    <a:lnTo>
                      <a:pt x="2599" y="419"/>
                    </a:lnTo>
                    <a:lnTo>
                      <a:pt x="2568" y="455"/>
                    </a:lnTo>
                    <a:lnTo>
                      <a:pt x="2539" y="492"/>
                    </a:lnTo>
                    <a:lnTo>
                      <a:pt x="2510" y="530"/>
                    </a:lnTo>
                    <a:lnTo>
                      <a:pt x="2495" y="549"/>
                    </a:lnTo>
                    <a:lnTo>
                      <a:pt x="2482" y="569"/>
                    </a:lnTo>
                    <a:lnTo>
                      <a:pt x="2470" y="588"/>
                    </a:lnTo>
                    <a:lnTo>
                      <a:pt x="2457" y="609"/>
                    </a:lnTo>
                    <a:lnTo>
                      <a:pt x="2446" y="631"/>
                    </a:lnTo>
                    <a:lnTo>
                      <a:pt x="2436" y="652"/>
                    </a:lnTo>
                    <a:lnTo>
                      <a:pt x="2427" y="675"/>
                    </a:lnTo>
                    <a:lnTo>
                      <a:pt x="2419" y="698"/>
                    </a:lnTo>
                    <a:lnTo>
                      <a:pt x="2412" y="722"/>
                    </a:lnTo>
                    <a:lnTo>
                      <a:pt x="2408" y="745"/>
                    </a:lnTo>
                    <a:lnTo>
                      <a:pt x="2405" y="771"/>
                    </a:lnTo>
                    <a:lnTo>
                      <a:pt x="2402" y="797"/>
                    </a:lnTo>
                    <a:lnTo>
                      <a:pt x="2405" y="829"/>
                    </a:lnTo>
                    <a:lnTo>
                      <a:pt x="2409" y="862"/>
                    </a:lnTo>
                    <a:lnTo>
                      <a:pt x="2415" y="893"/>
                    </a:lnTo>
                    <a:lnTo>
                      <a:pt x="2423" y="925"/>
                    </a:lnTo>
                    <a:lnTo>
                      <a:pt x="2432" y="955"/>
                    </a:lnTo>
                    <a:lnTo>
                      <a:pt x="2443" y="984"/>
                    </a:lnTo>
                    <a:lnTo>
                      <a:pt x="2455" y="1013"/>
                    </a:lnTo>
                    <a:lnTo>
                      <a:pt x="2469" y="1041"/>
                    </a:lnTo>
                    <a:lnTo>
                      <a:pt x="2484" y="1070"/>
                    </a:lnTo>
                    <a:lnTo>
                      <a:pt x="2501" y="1096"/>
                    </a:lnTo>
                    <a:lnTo>
                      <a:pt x="2519" y="1121"/>
                    </a:lnTo>
                    <a:lnTo>
                      <a:pt x="2539" y="1147"/>
                    </a:lnTo>
                    <a:lnTo>
                      <a:pt x="2559" y="1170"/>
                    </a:lnTo>
                    <a:lnTo>
                      <a:pt x="2582" y="1194"/>
                    </a:lnTo>
                    <a:lnTo>
                      <a:pt x="2604" y="1215"/>
                    </a:lnTo>
                    <a:lnTo>
                      <a:pt x="2628" y="1237"/>
                    </a:lnTo>
                    <a:lnTo>
                      <a:pt x="2654" y="1257"/>
                    </a:lnTo>
                    <a:lnTo>
                      <a:pt x="2678" y="1276"/>
                    </a:lnTo>
                    <a:lnTo>
                      <a:pt x="2705" y="1294"/>
                    </a:lnTo>
                    <a:lnTo>
                      <a:pt x="2733" y="1311"/>
                    </a:lnTo>
                    <a:lnTo>
                      <a:pt x="2760" y="1326"/>
                    </a:lnTo>
                    <a:lnTo>
                      <a:pt x="2789" y="1341"/>
                    </a:lnTo>
                    <a:lnTo>
                      <a:pt x="2819" y="1355"/>
                    </a:lnTo>
                    <a:lnTo>
                      <a:pt x="2848" y="1367"/>
                    </a:lnTo>
                    <a:lnTo>
                      <a:pt x="2878" y="1378"/>
                    </a:lnTo>
                    <a:lnTo>
                      <a:pt x="2908" y="1387"/>
                    </a:lnTo>
                    <a:lnTo>
                      <a:pt x="2940" y="1396"/>
                    </a:lnTo>
                    <a:lnTo>
                      <a:pt x="2971" y="1403"/>
                    </a:lnTo>
                    <a:lnTo>
                      <a:pt x="3002" y="1408"/>
                    </a:lnTo>
                    <a:lnTo>
                      <a:pt x="3033" y="1413"/>
                    </a:lnTo>
                    <a:lnTo>
                      <a:pt x="3064" y="1415"/>
                    </a:lnTo>
                    <a:lnTo>
                      <a:pt x="3096" y="1417"/>
                    </a:lnTo>
                    <a:lnTo>
                      <a:pt x="3127" y="1415"/>
                    </a:lnTo>
                    <a:lnTo>
                      <a:pt x="3159" y="1413"/>
                    </a:lnTo>
                    <a:lnTo>
                      <a:pt x="3190" y="1408"/>
                    </a:lnTo>
                    <a:lnTo>
                      <a:pt x="3221" y="1403"/>
                    </a:lnTo>
                    <a:lnTo>
                      <a:pt x="3253" y="1396"/>
                    </a:lnTo>
                    <a:lnTo>
                      <a:pt x="3283" y="1387"/>
                    </a:lnTo>
                    <a:lnTo>
                      <a:pt x="3313" y="1378"/>
                    </a:lnTo>
                    <a:lnTo>
                      <a:pt x="3344" y="1367"/>
                    </a:lnTo>
                    <a:lnTo>
                      <a:pt x="3374" y="1355"/>
                    </a:lnTo>
                    <a:lnTo>
                      <a:pt x="3403" y="1341"/>
                    </a:lnTo>
                    <a:lnTo>
                      <a:pt x="3431" y="1326"/>
                    </a:lnTo>
                    <a:lnTo>
                      <a:pt x="3459" y="1311"/>
                    </a:lnTo>
                    <a:lnTo>
                      <a:pt x="3486" y="1294"/>
                    </a:lnTo>
                    <a:lnTo>
                      <a:pt x="3513" y="1276"/>
                    </a:lnTo>
                    <a:lnTo>
                      <a:pt x="3539" y="1257"/>
                    </a:lnTo>
                    <a:lnTo>
                      <a:pt x="3564" y="1237"/>
                    </a:lnTo>
                    <a:lnTo>
                      <a:pt x="3587" y="1215"/>
                    </a:lnTo>
                    <a:lnTo>
                      <a:pt x="3611" y="1194"/>
                    </a:lnTo>
                    <a:lnTo>
                      <a:pt x="3632" y="1170"/>
                    </a:lnTo>
                    <a:lnTo>
                      <a:pt x="3653" y="1147"/>
                    </a:lnTo>
                    <a:lnTo>
                      <a:pt x="3672" y="1121"/>
                    </a:lnTo>
                    <a:lnTo>
                      <a:pt x="3690" y="1096"/>
                    </a:lnTo>
                    <a:lnTo>
                      <a:pt x="3707" y="1070"/>
                    </a:lnTo>
                    <a:lnTo>
                      <a:pt x="3723" y="1041"/>
                    </a:lnTo>
                    <a:lnTo>
                      <a:pt x="3738" y="1013"/>
                    </a:lnTo>
                    <a:lnTo>
                      <a:pt x="3750" y="984"/>
                    </a:lnTo>
                    <a:lnTo>
                      <a:pt x="3761" y="955"/>
                    </a:lnTo>
                    <a:lnTo>
                      <a:pt x="3770" y="925"/>
                    </a:lnTo>
                    <a:lnTo>
                      <a:pt x="3778" y="893"/>
                    </a:lnTo>
                    <a:lnTo>
                      <a:pt x="3784" y="862"/>
                    </a:lnTo>
                    <a:lnTo>
                      <a:pt x="3787" y="829"/>
                    </a:lnTo>
                    <a:lnTo>
                      <a:pt x="3789" y="797"/>
                    </a:lnTo>
                    <a:lnTo>
                      <a:pt x="3788" y="771"/>
                    </a:lnTo>
                    <a:lnTo>
                      <a:pt x="3785" y="745"/>
                    </a:lnTo>
                    <a:lnTo>
                      <a:pt x="3779" y="722"/>
                    </a:lnTo>
                    <a:lnTo>
                      <a:pt x="3772" y="698"/>
                    </a:lnTo>
                    <a:lnTo>
                      <a:pt x="3764" y="675"/>
                    </a:lnTo>
                    <a:lnTo>
                      <a:pt x="3755" y="652"/>
                    </a:lnTo>
                    <a:lnTo>
                      <a:pt x="3745" y="631"/>
                    </a:lnTo>
                    <a:lnTo>
                      <a:pt x="3734" y="609"/>
                    </a:lnTo>
                    <a:lnTo>
                      <a:pt x="3723" y="588"/>
                    </a:lnTo>
                    <a:lnTo>
                      <a:pt x="3709" y="569"/>
                    </a:lnTo>
                    <a:lnTo>
                      <a:pt x="3696" y="549"/>
                    </a:lnTo>
                    <a:lnTo>
                      <a:pt x="3683" y="530"/>
                    </a:lnTo>
                    <a:lnTo>
                      <a:pt x="3653" y="492"/>
                    </a:lnTo>
                    <a:lnTo>
                      <a:pt x="3623" y="455"/>
                    </a:lnTo>
                    <a:lnTo>
                      <a:pt x="3594" y="419"/>
                    </a:lnTo>
                    <a:lnTo>
                      <a:pt x="3566" y="384"/>
                    </a:lnTo>
                    <a:lnTo>
                      <a:pt x="3552" y="366"/>
                    </a:lnTo>
                    <a:lnTo>
                      <a:pt x="3539" y="348"/>
                    </a:lnTo>
                    <a:lnTo>
                      <a:pt x="3527" y="330"/>
                    </a:lnTo>
                    <a:lnTo>
                      <a:pt x="3515" y="312"/>
                    </a:lnTo>
                    <a:lnTo>
                      <a:pt x="3505" y="294"/>
                    </a:lnTo>
                    <a:lnTo>
                      <a:pt x="3496" y="275"/>
                    </a:lnTo>
                    <a:lnTo>
                      <a:pt x="3487" y="257"/>
                    </a:lnTo>
                    <a:lnTo>
                      <a:pt x="3481" y="238"/>
                    </a:lnTo>
                    <a:lnTo>
                      <a:pt x="3476" y="219"/>
                    </a:lnTo>
                    <a:lnTo>
                      <a:pt x="3472" y="199"/>
                    </a:lnTo>
                    <a:lnTo>
                      <a:pt x="3471" y="179"/>
                    </a:lnTo>
                    <a:lnTo>
                      <a:pt x="3469" y="158"/>
                    </a:lnTo>
                    <a:lnTo>
                      <a:pt x="3472" y="147"/>
                    </a:lnTo>
                    <a:lnTo>
                      <a:pt x="3473" y="136"/>
                    </a:lnTo>
                    <a:lnTo>
                      <a:pt x="3476" y="125"/>
                    </a:lnTo>
                    <a:lnTo>
                      <a:pt x="3479" y="115"/>
                    </a:lnTo>
                    <a:lnTo>
                      <a:pt x="3486" y="93"/>
                    </a:lnTo>
                    <a:lnTo>
                      <a:pt x="3496" y="73"/>
                    </a:lnTo>
                    <a:lnTo>
                      <a:pt x="3508" y="54"/>
                    </a:lnTo>
                    <a:lnTo>
                      <a:pt x="3520" y="35"/>
                    </a:lnTo>
                    <a:lnTo>
                      <a:pt x="3533" y="17"/>
                    </a:lnTo>
                    <a:lnTo>
                      <a:pt x="3547" y="0"/>
                    </a:lnTo>
                    <a:lnTo>
                      <a:pt x="4772" y="0"/>
                    </a:lnTo>
                    <a:lnTo>
                      <a:pt x="4761" y="170"/>
                    </a:lnTo>
                    <a:lnTo>
                      <a:pt x="4742" y="336"/>
                    </a:lnTo>
                    <a:lnTo>
                      <a:pt x="4715" y="501"/>
                    </a:lnTo>
                    <a:lnTo>
                      <a:pt x="4681" y="662"/>
                    </a:lnTo>
                    <a:lnTo>
                      <a:pt x="4640" y="822"/>
                    </a:lnTo>
                    <a:lnTo>
                      <a:pt x="4590" y="978"/>
                    </a:lnTo>
                    <a:lnTo>
                      <a:pt x="4534" y="1130"/>
                    </a:lnTo>
                    <a:lnTo>
                      <a:pt x="4471" y="1279"/>
                    </a:lnTo>
                    <a:lnTo>
                      <a:pt x="4402" y="1425"/>
                    </a:lnTo>
                    <a:lnTo>
                      <a:pt x="4327" y="1568"/>
                    </a:lnTo>
                    <a:lnTo>
                      <a:pt x="4245" y="1706"/>
                    </a:lnTo>
                    <a:lnTo>
                      <a:pt x="4156" y="1839"/>
                    </a:lnTo>
                    <a:lnTo>
                      <a:pt x="4062" y="1969"/>
                    </a:lnTo>
                    <a:lnTo>
                      <a:pt x="3962" y="2094"/>
                    </a:lnTo>
                    <a:lnTo>
                      <a:pt x="3858" y="2215"/>
                    </a:lnTo>
                    <a:lnTo>
                      <a:pt x="3747" y="2331"/>
                    </a:lnTo>
                    <a:lnTo>
                      <a:pt x="3631" y="2441"/>
                    </a:lnTo>
                    <a:lnTo>
                      <a:pt x="3511" y="2546"/>
                    </a:lnTo>
                    <a:lnTo>
                      <a:pt x="3385" y="2646"/>
                    </a:lnTo>
                    <a:lnTo>
                      <a:pt x="3256" y="2739"/>
                    </a:lnTo>
                    <a:lnTo>
                      <a:pt x="3122" y="2828"/>
                    </a:lnTo>
                    <a:lnTo>
                      <a:pt x="2984" y="2910"/>
                    </a:lnTo>
                    <a:lnTo>
                      <a:pt x="2842" y="2986"/>
                    </a:lnTo>
                    <a:lnTo>
                      <a:pt x="2696" y="3055"/>
                    </a:lnTo>
                    <a:lnTo>
                      <a:pt x="2546" y="3118"/>
                    </a:lnTo>
                    <a:lnTo>
                      <a:pt x="2393" y="3173"/>
                    </a:lnTo>
                    <a:lnTo>
                      <a:pt x="2237" y="3223"/>
                    </a:lnTo>
                    <a:lnTo>
                      <a:pt x="2079" y="3264"/>
                    </a:lnTo>
                    <a:lnTo>
                      <a:pt x="1917" y="3299"/>
                    </a:lnTo>
                    <a:lnTo>
                      <a:pt x="1753" y="3326"/>
                    </a:lnTo>
                    <a:lnTo>
                      <a:pt x="1586" y="3345"/>
                    </a:lnTo>
                    <a:lnTo>
                      <a:pt x="1416" y="3356"/>
                    </a:lnTo>
                    <a:lnTo>
                      <a:pt x="1416" y="2005"/>
                    </a:lnTo>
                    <a:lnTo>
                      <a:pt x="1391" y="1981"/>
                    </a:lnTo>
                    <a:lnTo>
                      <a:pt x="1366" y="1957"/>
                    </a:lnTo>
                    <a:lnTo>
                      <a:pt x="1341" y="1935"/>
                    </a:lnTo>
                    <a:lnTo>
                      <a:pt x="1315" y="1912"/>
                    </a:lnTo>
                    <a:lnTo>
                      <a:pt x="1289" y="1892"/>
                    </a:lnTo>
                    <a:lnTo>
                      <a:pt x="1264" y="1872"/>
                    </a:lnTo>
                    <a:lnTo>
                      <a:pt x="1237" y="1854"/>
                    </a:lnTo>
                    <a:lnTo>
                      <a:pt x="1210" y="1836"/>
                    </a:lnTo>
                    <a:lnTo>
                      <a:pt x="1182" y="1820"/>
                    </a:lnTo>
                    <a:lnTo>
                      <a:pt x="1152" y="1807"/>
                    </a:lnTo>
                    <a:lnTo>
                      <a:pt x="1123" y="1794"/>
                    </a:lnTo>
                    <a:lnTo>
                      <a:pt x="1092" y="1783"/>
                    </a:lnTo>
                    <a:lnTo>
                      <a:pt x="1060" y="1774"/>
                    </a:lnTo>
                    <a:lnTo>
                      <a:pt x="1027" y="1767"/>
                    </a:lnTo>
                    <a:lnTo>
                      <a:pt x="1010" y="1765"/>
                    </a:lnTo>
                    <a:lnTo>
                      <a:pt x="992" y="1763"/>
                    </a:lnTo>
                    <a:lnTo>
                      <a:pt x="974" y="1762"/>
                    </a:lnTo>
                    <a:lnTo>
                      <a:pt x="956" y="1761"/>
                    </a:lnTo>
                    <a:close/>
                    <a:moveTo>
                      <a:pt x="4772" y="0"/>
                    </a:moveTo>
                    <a:lnTo>
                      <a:pt x="4775" y="0"/>
                    </a:lnTo>
                    <a:lnTo>
                      <a:pt x="4775" y="7"/>
                    </a:lnTo>
                    <a:lnTo>
                      <a:pt x="4772" y="0"/>
                    </a:lnTo>
                    <a:close/>
                    <a:moveTo>
                      <a:pt x="1439" y="3360"/>
                    </a:moveTo>
                    <a:lnTo>
                      <a:pt x="1416" y="3360"/>
                    </a:lnTo>
                    <a:lnTo>
                      <a:pt x="1416" y="3356"/>
                    </a:lnTo>
                    <a:lnTo>
                      <a:pt x="1439" y="3360"/>
                    </a:lnTo>
                    <a:close/>
                  </a:path>
                </a:pathLst>
              </a:custGeom>
              <a:solidFill>
                <a:srgbClr val="00A563"/>
              </a:solidFill>
              <a:ln w="9525">
                <a:noFill/>
                <a:round/>
                <a:headEnd/>
                <a:tailEnd/>
              </a:ln>
            </p:spPr>
            <p:txBody>
              <a:bodyPr/>
              <a:lstStyle/>
              <a:p>
                <a:pPr defTabSz="914239"/>
                <a:endParaRPr lang="sv-SE" dirty="0">
                  <a:solidFill>
                    <a:srgbClr val="747474"/>
                  </a:solidFill>
                </a:endParaRPr>
              </a:p>
            </p:txBody>
          </p:sp>
          <p:sp>
            <p:nvSpPr>
              <p:cNvPr id="47" name="Freeform 36"/>
              <p:cNvSpPr>
                <a:spLocks noEditPoints="1"/>
              </p:cNvSpPr>
              <p:nvPr/>
            </p:nvSpPr>
            <p:spPr bwMode="auto">
              <a:xfrm>
                <a:off x="2677" y="2159"/>
                <a:ext cx="823" cy="621"/>
              </a:xfrm>
              <a:custGeom>
                <a:avLst/>
                <a:gdLst>
                  <a:gd name="T0" fmla="*/ 0 w 4938"/>
                  <a:gd name="T1" fmla="*/ 0 h 3724"/>
                  <a:gd name="T2" fmla="*/ 0 w 4938"/>
                  <a:gd name="T3" fmla="*/ 0 h 3724"/>
                  <a:gd name="T4" fmla="*/ 0 w 4938"/>
                  <a:gd name="T5" fmla="*/ 0 h 3724"/>
                  <a:gd name="T6" fmla="*/ 0 w 4938"/>
                  <a:gd name="T7" fmla="*/ 0 h 3724"/>
                  <a:gd name="T8" fmla="*/ 0 w 4938"/>
                  <a:gd name="T9" fmla="*/ 0 h 3724"/>
                  <a:gd name="T10" fmla="*/ 0 w 4938"/>
                  <a:gd name="T11" fmla="*/ 0 h 3724"/>
                  <a:gd name="T12" fmla="*/ 0 w 4938"/>
                  <a:gd name="T13" fmla="*/ 0 h 3724"/>
                  <a:gd name="T14" fmla="*/ 0 w 4938"/>
                  <a:gd name="T15" fmla="*/ 0 h 3724"/>
                  <a:gd name="T16" fmla="*/ 0 w 4938"/>
                  <a:gd name="T17" fmla="*/ 0 h 3724"/>
                  <a:gd name="T18" fmla="*/ 0 w 4938"/>
                  <a:gd name="T19" fmla="*/ 0 h 3724"/>
                  <a:gd name="T20" fmla="*/ 0 w 4938"/>
                  <a:gd name="T21" fmla="*/ 0 h 3724"/>
                  <a:gd name="T22" fmla="*/ 0 w 4938"/>
                  <a:gd name="T23" fmla="*/ 0 h 3724"/>
                  <a:gd name="T24" fmla="*/ 0 w 4938"/>
                  <a:gd name="T25" fmla="*/ 0 h 3724"/>
                  <a:gd name="T26" fmla="*/ 0 w 4938"/>
                  <a:gd name="T27" fmla="*/ 0 h 3724"/>
                  <a:gd name="T28" fmla="*/ 0 w 4938"/>
                  <a:gd name="T29" fmla="*/ 0 h 3724"/>
                  <a:gd name="T30" fmla="*/ 0 w 4938"/>
                  <a:gd name="T31" fmla="*/ 0 h 3724"/>
                  <a:gd name="T32" fmla="*/ 0 w 4938"/>
                  <a:gd name="T33" fmla="*/ 0 h 3724"/>
                  <a:gd name="T34" fmla="*/ 0 w 4938"/>
                  <a:gd name="T35" fmla="*/ 0 h 3724"/>
                  <a:gd name="T36" fmla="*/ 0 w 4938"/>
                  <a:gd name="T37" fmla="*/ 0 h 3724"/>
                  <a:gd name="T38" fmla="*/ 0 w 4938"/>
                  <a:gd name="T39" fmla="*/ 0 h 3724"/>
                  <a:gd name="T40" fmla="*/ 0 w 4938"/>
                  <a:gd name="T41" fmla="*/ 0 h 3724"/>
                  <a:gd name="T42" fmla="*/ 0 w 4938"/>
                  <a:gd name="T43" fmla="*/ 0 h 3724"/>
                  <a:gd name="T44" fmla="*/ 0 w 4938"/>
                  <a:gd name="T45" fmla="*/ 0 h 3724"/>
                  <a:gd name="T46" fmla="*/ 0 w 4938"/>
                  <a:gd name="T47" fmla="*/ 0 h 3724"/>
                  <a:gd name="T48" fmla="*/ 0 w 4938"/>
                  <a:gd name="T49" fmla="*/ 0 h 3724"/>
                  <a:gd name="T50" fmla="*/ 0 w 4938"/>
                  <a:gd name="T51" fmla="*/ 0 h 3724"/>
                  <a:gd name="T52" fmla="*/ 0 w 4938"/>
                  <a:gd name="T53" fmla="*/ 0 h 3724"/>
                  <a:gd name="T54" fmla="*/ 0 w 4938"/>
                  <a:gd name="T55" fmla="*/ 0 h 3724"/>
                  <a:gd name="T56" fmla="*/ 0 w 4938"/>
                  <a:gd name="T57" fmla="*/ 0 h 3724"/>
                  <a:gd name="T58" fmla="*/ 0 w 4938"/>
                  <a:gd name="T59" fmla="*/ 0 h 3724"/>
                  <a:gd name="T60" fmla="*/ 0 w 4938"/>
                  <a:gd name="T61" fmla="*/ 0 h 3724"/>
                  <a:gd name="T62" fmla="*/ 0 w 4938"/>
                  <a:gd name="T63" fmla="*/ 0 h 3724"/>
                  <a:gd name="T64" fmla="*/ 0 w 4938"/>
                  <a:gd name="T65" fmla="*/ 0 h 3724"/>
                  <a:gd name="T66" fmla="*/ 0 w 4938"/>
                  <a:gd name="T67" fmla="*/ 0 h 3724"/>
                  <a:gd name="T68" fmla="*/ 0 w 4938"/>
                  <a:gd name="T69" fmla="*/ 0 h 3724"/>
                  <a:gd name="T70" fmla="*/ 0 w 4938"/>
                  <a:gd name="T71" fmla="*/ 0 h 3724"/>
                  <a:gd name="T72" fmla="*/ 0 w 4938"/>
                  <a:gd name="T73" fmla="*/ 0 h 3724"/>
                  <a:gd name="T74" fmla="*/ 0 w 4938"/>
                  <a:gd name="T75" fmla="*/ 0 h 3724"/>
                  <a:gd name="T76" fmla="*/ 0 w 4938"/>
                  <a:gd name="T77" fmla="*/ 0 h 3724"/>
                  <a:gd name="T78" fmla="*/ 0 w 4938"/>
                  <a:gd name="T79" fmla="*/ 0 h 3724"/>
                  <a:gd name="T80" fmla="*/ 0 w 4938"/>
                  <a:gd name="T81" fmla="*/ 0 h 3724"/>
                  <a:gd name="T82" fmla="*/ 0 w 4938"/>
                  <a:gd name="T83" fmla="*/ 0 h 3724"/>
                  <a:gd name="T84" fmla="*/ 0 w 4938"/>
                  <a:gd name="T85" fmla="*/ 0 h 3724"/>
                  <a:gd name="T86" fmla="*/ 0 w 4938"/>
                  <a:gd name="T87" fmla="*/ 0 h 3724"/>
                  <a:gd name="T88" fmla="*/ 0 w 4938"/>
                  <a:gd name="T89" fmla="*/ 0 h 3724"/>
                  <a:gd name="T90" fmla="*/ 0 w 4938"/>
                  <a:gd name="T91" fmla="*/ 0 h 3724"/>
                  <a:gd name="T92" fmla="*/ 0 w 4938"/>
                  <a:gd name="T93" fmla="*/ 0 h 3724"/>
                  <a:gd name="T94" fmla="*/ 0 w 4938"/>
                  <a:gd name="T95" fmla="*/ 0 h 3724"/>
                  <a:gd name="T96" fmla="*/ 0 w 4938"/>
                  <a:gd name="T97" fmla="*/ 0 h 3724"/>
                  <a:gd name="T98" fmla="*/ 0 w 4938"/>
                  <a:gd name="T99" fmla="*/ 0 h 3724"/>
                  <a:gd name="T100" fmla="*/ 0 w 4938"/>
                  <a:gd name="T101" fmla="*/ 0 h 3724"/>
                  <a:gd name="T102" fmla="*/ 0 w 4938"/>
                  <a:gd name="T103" fmla="*/ 0 h 3724"/>
                  <a:gd name="T104" fmla="*/ 0 w 4938"/>
                  <a:gd name="T105" fmla="*/ 0 h 3724"/>
                  <a:gd name="T106" fmla="*/ 0 w 4938"/>
                  <a:gd name="T107" fmla="*/ 0 h 3724"/>
                  <a:gd name="T108" fmla="*/ 0 w 4938"/>
                  <a:gd name="T109" fmla="*/ 0 h 37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938"/>
                  <a:gd name="T166" fmla="*/ 0 h 3724"/>
                  <a:gd name="T167" fmla="*/ 4938 w 4938"/>
                  <a:gd name="T168" fmla="*/ 3724 h 37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938" h="3724">
                    <a:moveTo>
                      <a:pt x="2718" y="73"/>
                    </a:moveTo>
                    <a:lnTo>
                      <a:pt x="2726" y="73"/>
                    </a:lnTo>
                    <a:lnTo>
                      <a:pt x="2745" y="94"/>
                    </a:lnTo>
                    <a:lnTo>
                      <a:pt x="2764" y="113"/>
                    </a:lnTo>
                    <a:lnTo>
                      <a:pt x="2781" y="133"/>
                    </a:lnTo>
                    <a:lnTo>
                      <a:pt x="2796" y="153"/>
                    </a:lnTo>
                    <a:lnTo>
                      <a:pt x="2810" y="172"/>
                    </a:lnTo>
                    <a:lnTo>
                      <a:pt x="2823" y="192"/>
                    </a:lnTo>
                    <a:lnTo>
                      <a:pt x="2836" y="211"/>
                    </a:lnTo>
                    <a:lnTo>
                      <a:pt x="2846" y="232"/>
                    </a:lnTo>
                    <a:lnTo>
                      <a:pt x="2856" y="251"/>
                    </a:lnTo>
                    <a:lnTo>
                      <a:pt x="2864" y="271"/>
                    </a:lnTo>
                    <a:lnTo>
                      <a:pt x="2870" y="290"/>
                    </a:lnTo>
                    <a:lnTo>
                      <a:pt x="2876" y="310"/>
                    </a:lnTo>
                    <a:lnTo>
                      <a:pt x="2880" y="329"/>
                    </a:lnTo>
                    <a:lnTo>
                      <a:pt x="2884" y="348"/>
                    </a:lnTo>
                    <a:lnTo>
                      <a:pt x="2885" y="368"/>
                    </a:lnTo>
                    <a:lnTo>
                      <a:pt x="2886" y="387"/>
                    </a:lnTo>
                    <a:lnTo>
                      <a:pt x="2885" y="407"/>
                    </a:lnTo>
                    <a:lnTo>
                      <a:pt x="2884" y="427"/>
                    </a:lnTo>
                    <a:lnTo>
                      <a:pt x="2880" y="446"/>
                    </a:lnTo>
                    <a:lnTo>
                      <a:pt x="2876" y="465"/>
                    </a:lnTo>
                    <a:lnTo>
                      <a:pt x="2870" y="485"/>
                    </a:lnTo>
                    <a:lnTo>
                      <a:pt x="2864" y="504"/>
                    </a:lnTo>
                    <a:lnTo>
                      <a:pt x="2856" y="524"/>
                    </a:lnTo>
                    <a:lnTo>
                      <a:pt x="2846" y="543"/>
                    </a:lnTo>
                    <a:lnTo>
                      <a:pt x="2836" y="563"/>
                    </a:lnTo>
                    <a:lnTo>
                      <a:pt x="2823" y="583"/>
                    </a:lnTo>
                    <a:lnTo>
                      <a:pt x="2810" y="603"/>
                    </a:lnTo>
                    <a:lnTo>
                      <a:pt x="2796" y="622"/>
                    </a:lnTo>
                    <a:lnTo>
                      <a:pt x="2781" y="642"/>
                    </a:lnTo>
                    <a:lnTo>
                      <a:pt x="2764" y="661"/>
                    </a:lnTo>
                    <a:lnTo>
                      <a:pt x="2745" y="681"/>
                    </a:lnTo>
                    <a:lnTo>
                      <a:pt x="2726" y="702"/>
                    </a:lnTo>
                    <a:lnTo>
                      <a:pt x="2708" y="721"/>
                    </a:lnTo>
                    <a:lnTo>
                      <a:pt x="2691" y="739"/>
                    </a:lnTo>
                    <a:lnTo>
                      <a:pt x="2675" y="758"/>
                    </a:lnTo>
                    <a:lnTo>
                      <a:pt x="2659" y="776"/>
                    </a:lnTo>
                    <a:lnTo>
                      <a:pt x="2646" y="795"/>
                    </a:lnTo>
                    <a:lnTo>
                      <a:pt x="2634" y="813"/>
                    </a:lnTo>
                    <a:lnTo>
                      <a:pt x="2622" y="831"/>
                    </a:lnTo>
                    <a:lnTo>
                      <a:pt x="2611" y="850"/>
                    </a:lnTo>
                    <a:lnTo>
                      <a:pt x="2602" y="868"/>
                    </a:lnTo>
                    <a:lnTo>
                      <a:pt x="2593" y="886"/>
                    </a:lnTo>
                    <a:lnTo>
                      <a:pt x="2586" y="905"/>
                    </a:lnTo>
                    <a:lnTo>
                      <a:pt x="2580" y="923"/>
                    </a:lnTo>
                    <a:lnTo>
                      <a:pt x="2575" y="941"/>
                    </a:lnTo>
                    <a:lnTo>
                      <a:pt x="2571" y="959"/>
                    </a:lnTo>
                    <a:lnTo>
                      <a:pt x="2569" y="977"/>
                    </a:lnTo>
                    <a:lnTo>
                      <a:pt x="2566" y="996"/>
                    </a:lnTo>
                    <a:lnTo>
                      <a:pt x="2566" y="1014"/>
                    </a:lnTo>
                    <a:lnTo>
                      <a:pt x="2566" y="1032"/>
                    </a:lnTo>
                    <a:lnTo>
                      <a:pt x="2567" y="1049"/>
                    </a:lnTo>
                    <a:lnTo>
                      <a:pt x="2571" y="1067"/>
                    </a:lnTo>
                    <a:lnTo>
                      <a:pt x="2574" y="1086"/>
                    </a:lnTo>
                    <a:lnTo>
                      <a:pt x="2579" y="1104"/>
                    </a:lnTo>
                    <a:lnTo>
                      <a:pt x="2584" y="1122"/>
                    </a:lnTo>
                    <a:lnTo>
                      <a:pt x="2592" y="1140"/>
                    </a:lnTo>
                    <a:lnTo>
                      <a:pt x="2600" y="1159"/>
                    </a:lnTo>
                    <a:lnTo>
                      <a:pt x="2609" y="1177"/>
                    </a:lnTo>
                    <a:lnTo>
                      <a:pt x="2619" y="1195"/>
                    </a:lnTo>
                    <a:lnTo>
                      <a:pt x="2630" y="1214"/>
                    </a:lnTo>
                    <a:lnTo>
                      <a:pt x="2643" y="1232"/>
                    </a:lnTo>
                    <a:lnTo>
                      <a:pt x="2656" y="1251"/>
                    </a:lnTo>
                    <a:lnTo>
                      <a:pt x="2671" y="1269"/>
                    </a:lnTo>
                    <a:lnTo>
                      <a:pt x="2686" y="1287"/>
                    </a:lnTo>
                    <a:lnTo>
                      <a:pt x="2670" y="1273"/>
                    </a:lnTo>
                    <a:lnTo>
                      <a:pt x="2653" y="1257"/>
                    </a:lnTo>
                    <a:lnTo>
                      <a:pt x="2634" y="1237"/>
                    </a:lnTo>
                    <a:lnTo>
                      <a:pt x="2616" y="1218"/>
                    </a:lnTo>
                    <a:lnTo>
                      <a:pt x="2599" y="1198"/>
                    </a:lnTo>
                    <a:lnTo>
                      <a:pt x="2583" y="1177"/>
                    </a:lnTo>
                    <a:lnTo>
                      <a:pt x="2569" y="1158"/>
                    </a:lnTo>
                    <a:lnTo>
                      <a:pt x="2555" y="1138"/>
                    </a:lnTo>
                    <a:lnTo>
                      <a:pt x="2544" y="1119"/>
                    </a:lnTo>
                    <a:lnTo>
                      <a:pt x="2533" y="1099"/>
                    </a:lnTo>
                    <a:lnTo>
                      <a:pt x="2524" y="1080"/>
                    </a:lnTo>
                    <a:lnTo>
                      <a:pt x="2516" y="1060"/>
                    </a:lnTo>
                    <a:lnTo>
                      <a:pt x="2508" y="1040"/>
                    </a:lnTo>
                    <a:lnTo>
                      <a:pt x="2502" y="1020"/>
                    </a:lnTo>
                    <a:lnTo>
                      <a:pt x="2499" y="1001"/>
                    </a:lnTo>
                    <a:lnTo>
                      <a:pt x="2496" y="982"/>
                    </a:lnTo>
                    <a:lnTo>
                      <a:pt x="2493" y="962"/>
                    </a:lnTo>
                    <a:lnTo>
                      <a:pt x="2493" y="943"/>
                    </a:lnTo>
                    <a:lnTo>
                      <a:pt x="2493" y="924"/>
                    </a:lnTo>
                    <a:lnTo>
                      <a:pt x="2496" y="904"/>
                    </a:lnTo>
                    <a:lnTo>
                      <a:pt x="2499" y="885"/>
                    </a:lnTo>
                    <a:lnTo>
                      <a:pt x="2502" y="865"/>
                    </a:lnTo>
                    <a:lnTo>
                      <a:pt x="2508" y="845"/>
                    </a:lnTo>
                    <a:lnTo>
                      <a:pt x="2516" y="826"/>
                    </a:lnTo>
                    <a:lnTo>
                      <a:pt x="2524" y="806"/>
                    </a:lnTo>
                    <a:lnTo>
                      <a:pt x="2533" y="787"/>
                    </a:lnTo>
                    <a:lnTo>
                      <a:pt x="2544" y="767"/>
                    </a:lnTo>
                    <a:lnTo>
                      <a:pt x="2555" y="748"/>
                    </a:lnTo>
                    <a:lnTo>
                      <a:pt x="2569" y="727"/>
                    </a:lnTo>
                    <a:lnTo>
                      <a:pt x="2583" y="708"/>
                    </a:lnTo>
                    <a:lnTo>
                      <a:pt x="2599" y="688"/>
                    </a:lnTo>
                    <a:lnTo>
                      <a:pt x="2616" y="668"/>
                    </a:lnTo>
                    <a:lnTo>
                      <a:pt x="2634" y="649"/>
                    </a:lnTo>
                    <a:lnTo>
                      <a:pt x="2653" y="629"/>
                    </a:lnTo>
                    <a:lnTo>
                      <a:pt x="2670" y="611"/>
                    </a:lnTo>
                    <a:lnTo>
                      <a:pt x="2686" y="593"/>
                    </a:lnTo>
                    <a:lnTo>
                      <a:pt x="2702" y="576"/>
                    </a:lnTo>
                    <a:lnTo>
                      <a:pt x="2716" y="558"/>
                    </a:lnTo>
                    <a:lnTo>
                      <a:pt x="2729" y="541"/>
                    </a:lnTo>
                    <a:lnTo>
                      <a:pt x="2741" y="523"/>
                    </a:lnTo>
                    <a:lnTo>
                      <a:pt x="2753" y="505"/>
                    </a:lnTo>
                    <a:lnTo>
                      <a:pt x="2763" y="488"/>
                    </a:lnTo>
                    <a:lnTo>
                      <a:pt x="2773" y="471"/>
                    </a:lnTo>
                    <a:lnTo>
                      <a:pt x="2781" y="454"/>
                    </a:lnTo>
                    <a:lnTo>
                      <a:pt x="2788" y="437"/>
                    </a:lnTo>
                    <a:lnTo>
                      <a:pt x="2795" y="419"/>
                    </a:lnTo>
                    <a:lnTo>
                      <a:pt x="2800" y="402"/>
                    </a:lnTo>
                    <a:lnTo>
                      <a:pt x="2804" y="384"/>
                    </a:lnTo>
                    <a:lnTo>
                      <a:pt x="2809" y="367"/>
                    </a:lnTo>
                    <a:lnTo>
                      <a:pt x="2811" y="350"/>
                    </a:lnTo>
                    <a:lnTo>
                      <a:pt x="2812" y="333"/>
                    </a:lnTo>
                    <a:lnTo>
                      <a:pt x="2813" y="316"/>
                    </a:lnTo>
                    <a:lnTo>
                      <a:pt x="2812" y="299"/>
                    </a:lnTo>
                    <a:lnTo>
                      <a:pt x="2811" y="281"/>
                    </a:lnTo>
                    <a:lnTo>
                      <a:pt x="2809" y="264"/>
                    </a:lnTo>
                    <a:lnTo>
                      <a:pt x="2805" y="247"/>
                    </a:lnTo>
                    <a:lnTo>
                      <a:pt x="2801" y="229"/>
                    </a:lnTo>
                    <a:lnTo>
                      <a:pt x="2795" y="212"/>
                    </a:lnTo>
                    <a:lnTo>
                      <a:pt x="2790" y="194"/>
                    </a:lnTo>
                    <a:lnTo>
                      <a:pt x="2782" y="178"/>
                    </a:lnTo>
                    <a:lnTo>
                      <a:pt x="2774" y="160"/>
                    </a:lnTo>
                    <a:lnTo>
                      <a:pt x="2765" y="143"/>
                    </a:lnTo>
                    <a:lnTo>
                      <a:pt x="2755" y="126"/>
                    </a:lnTo>
                    <a:lnTo>
                      <a:pt x="2744" y="108"/>
                    </a:lnTo>
                    <a:lnTo>
                      <a:pt x="2731" y="90"/>
                    </a:lnTo>
                    <a:lnTo>
                      <a:pt x="2718" y="73"/>
                    </a:lnTo>
                    <a:close/>
                    <a:moveTo>
                      <a:pt x="1287" y="3724"/>
                    </a:moveTo>
                    <a:lnTo>
                      <a:pt x="1214" y="3648"/>
                    </a:lnTo>
                    <a:lnTo>
                      <a:pt x="1402" y="3642"/>
                    </a:lnTo>
                    <a:lnTo>
                      <a:pt x="1587" y="3629"/>
                    </a:lnTo>
                    <a:lnTo>
                      <a:pt x="1770" y="3605"/>
                    </a:lnTo>
                    <a:lnTo>
                      <a:pt x="1948" y="3574"/>
                    </a:lnTo>
                    <a:lnTo>
                      <a:pt x="2125" y="3532"/>
                    </a:lnTo>
                    <a:lnTo>
                      <a:pt x="2298" y="3483"/>
                    </a:lnTo>
                    <a:lnTo>
                      <a:pt x="2468" y="3426"/>
                    </a:lnTo>
                    <a:lnTo>
                      <a:pt x="2632" y="3361"/>
                    </a:lnTo>
                    <a:lnTo>
                      <a:pt x="2794" y="3287"/>
                    </a:lnTo>
                    <a:lnTo>
                      <a:pt x="2951" y="3206"/>
                    </a:lnTo>
                    <a:lnTo>
                      <a:pt x="3105" y="3118"/>
                    </a:lnTo>
                    <a:lnTo>
                      <a:pt x="3253" y="3023"/>
                    </a:lnTo>
                    <a:lnTo>
                      <a:pt x="3395" y="2922"/>
                    </a:lnTo>
                    <a:lnTo>
                      <a:pt x="3533" y="2813"/>
                    </a:lnTo>
                    <a:lnTo>
                      <a:pt x="3666" y="2699"/>
                    </a:lnTo>
                    <a:lnTo>
                      <a:pt x="3793" y="2578"/>
                    </a:lnTo>
                    <a:lnTo>
                      <a:pt x="3914" y="2451"/>
                    </a:lnTo>
                    <a:lnTo>
                      <a:pt x="4029" y="2318"/>
                    </a:lnTo>
                    <a:lnTo>
                      <a:pt x="4137" y="2180"/>
                    </a:lnTo>
                    <a:lnTo>
                      <a:pt x="4239" y="2037"/>
                    </a:lnTo>
                    <a:lnTo>
                      <a:pt x="4335" y="1890"/>
                    </a:lnTo>
                    <a:lnTo>
                      <a:pt x="4423" y="1736"/>
                    </a:lnTo>
                    <a:lnTo>
                      <a:pt x="4504" y="1579"/>
                    </a:lnTo>
                    <a:lnTo>
                      <a:pt x="4577" y="1417"/>
                    </a:lnTo>
                    <a:lnTo>
                      <a:pt x="4643" y="1253"/>
                    </a:lnTo>
                    <a:lnTo>
                      <a:pt x="4700" y="1083"/>
                    </a:lnTo>
                    <a:lnTo>
                      <a:pt x="4750" y="910"/>
                    </a:lnTo>
                    <a:lnTo>
                      <a:pt x="4791" y="734"/>
                    </a:lnTo>
                    <a:lnTo>
                      <a:pt x="4823" y="555"/>
                    </a:lnTo>
                    <a:lnTo>
                      <a:pt x="4846" y="373"/>
                    </a:lnTo>
                    <a:lnTo>
                      <a:pt x="4861" y="188"/>
                    </a:lnTo>
                    <a:lnTo>
                      <a:pt x="4865" y="0"/>
                    </a:lnTo>
                    <a:lnTo>
                      <a:pt x="4938" y="73"/>
                    </a:lnTo>
                    <a:lnTo>
                      <a:pt x="4934" y="261"/>
                    </a:lnTo>
                    <a:lnTo>
                      <a:pt x="4920" y="446"/>
                    </a:lnTo>
                    <a:lnTo>
                      <a:pt x="4897" y="628"/>
                    </a:lnTo>
                    <a:lnTo>
                      <a:pt x="4864" y="807"/>
                    </a:lnTo>
                    <a:lnTo>
                      <a:pt x="4824" y="983"/>
                    </a:lnTo>
                    <a:lnTo>
                      <a:pt x="4774" y="1157"/>
                    </a:lnTo>
                    <a:lnTo>
                      <a:pt x="4716" y="1327"/>
                    </a:lnTo>
                    <a:lnTo>
                      <a:pt x="4651" y="1492"/>
                    </a:lnTo>
                    <a:lnTo>
                      <a:pt x="4578" y="1653"/>
                    </a:lnTo>
                    <a:lnTo>
                      <a:pt x="4497" y="1811"/>
                    </a:lnTo>
                    <a:lnTo>
                      <a:pt x="4409" y="1964"/>
                    </a:lnTo>
                    <a:lnTo>
                      <a:pt x="4313" y="2112"/>
                    </a:lnTo>
                    <a:lnTo>
                      <a:pt x="4211" y="2256"/>
                    </a:lnTo>
                    <a:lnTo>
                      <a:pt x="4103" y="2394"/>
                    </a:lnTo>
                    <a:lnTo>
                      <a:pt x="3988" y="2526"/>
                    </a:lnTo>
                    <a:lnTo>
                      <a:pt x="3867" y="2653"/>
                    </a:lnTo>
                    <a:lnTo>
                      <a:pt x="3740" y="2774"/>
                    </a:lnTo>
                    <a:lnTo>
                      <a:pt x="3607" y="2888"/>
                    </a:lnTo>
                    <a:lnTo>
                      <a:pt x="3469" y="2997"/>
                    </a:lnTo>
                    <a:lnTo>
                      <a:pt x="3327" y="3099"/>
                    </a:lnTo>
                    <a:lnTo>
                      <a:pt x="3179" y="3195"/>
                    </a:lnTo>
                    <a:lnTo>
                      <a:pt x="3025" y="3282"/>
                    </a:lnTo>
                    <a:lnTo>
                      <a:pt x="2868" y="3363"/>
                    </a:lnTo>
                    <a:lnTo>
                      <a:pt x="2707" y="3436"/>
                    </a:lnTo>
                    <a:lnTo>
                      <a:pt x="2540" y="3502"/>
                    </a:lnTo>
                    <a:lnTo>
                      <a:pt x="2371" y="3559"/>
                    </a:lnTo>
                    <a:lnTo>
                      <a:pt x="2198" y="3609"/>
                    </a:lnTo>
                    <a:lnTo>
                      <a:pt x="2022" y="3650"/>
                    </a:lnTo>
                    <a:lnTo>
                      <a:pt x="1843" y="3682"/>
                    </a:lnTo>
                    <a:lnTo>
                      <a:pt x="1660" y="3705"/>
                    </a:lnTo>
                    <a:lnTo>
                      <a:pt x="1475" y="3720"/>
                    </a:lnTo>
                    <a:lnTo>
                      <a:pt x="1287" y="3724"/>
                    </a:lnTo>
                    <a:close/>
                    <a:moveTo>
                      <a:pt x="1214" y="2221"/>
                    </a:moveTo>
                    <a:lnTo>
                      <a:pt x="1197" y="2207"/>
                    </a:lnTo>
                    <a:lnTo>
                      <a:pt x="1179" y="2196"/>
                    </a:lnTo>
                    <a:lnTo>
                      <a:pt x="1163" y="2185"/>
                    </a:lnTo>
                    <a:lnTo>
                      <a:pt x="1145" y="2174"/>
                    </a:lnTo>
                    <a:lnTo>
                      <a:pt x="1128" y="2165"/>
                    </a:lnTo>
                    <a:lnTo>
                      <a:pt x="1110" y="2157"/>
                    </a:lnTo>
                    <a:lnTo>
                      <a:pt x="1093" y="2149"/>
                    </a:lnTo>
                    <a:lnTo>
                      <a:pt x="1075" y="2143"/>
                    </a:lnTo>
                    <a:lnTo>
                      <a:pt x="1058" y="2138"/>
                    </a:lnTo>
                    <a:lnTo>
                      <a:pt x="1041" y="2133"/>
                    </a:lnTo>
                    <a:lnTo>
                      <a:pt x="1024" y="2130"/>
                    </a:lnTo>
                    <a:lnTo>
                      <a:pt x="1007" y="2128"/>
                    </a:lnTo>
                    <a:lnTo>
                      <a:pt x="990" y="2127"/>
                    </a:lnTo>
                    <a:lnTo>
                      <a:pt x="972" y="2125"/>
                    </a:lnTo>
                    <a:lnTo>
                      <a:pt x="955" y="2127"/>
                    </a:lnTo>
                    <a:lnTo>
                      <a:pt x="937" y="2128"/>
                    </a:lnTo>
                    <a:lnTo>
                      <a:pt x="920" y="2131"/>
                    </a:lnTo>
                    <a:lnTo>
                      <a:pt x="903" y="2134"/>
                    </a:lnTo>
                    <a:lnTo>
                      <a:pt x="886" y="2139"/>
                    </a:lnTo>
                    <a:lnTo>
                      <a:pt x="869" y="2145"/>
                    </a:lnTo>
                    <a:lnTo>
                      <a:pt x="852" y="2150"/>
                    </a:lnTo>
                    <a:lnTo>
                      <a:pt x="834" y="2158"/>
                    </a:lnTo>
                    <a:lnTo>
                      <a:pt x="817" y="2166"/>
                    </a:lnTo>
                    <a:lnTo>
                      <a:pt x="799" y="2176"/>
                    </a:lnTo>
                    <a:lnTo>
                      <a:pt x="782" y="2186"/>
                    </a:lnTo>
                    <a:lnTo>
                      <a:pt x="764" y="2197"/>
                    </a:lnTo>
                    <a:lnTo>
                      <a:pt x="748" y="2210"/>
                    </a:lnTo>
                    <a:lnTo>
                      <a:pt x="730" y="2223"/>
                    </a:lnTo>
                    <a:lnTo>
                      <a:pt x="712" y="2238"/>
                    </a:lnTo>
                    <a:lnTo>
                      <a:pt x="695" y="2252"/>
                    </a:lnTo>
                    <a:lnTo>
                      <a:pt x="677" y="2269"/>
                    </a:lnTo>
                    <a:lnTo>
                      <a:pt x="659" y="2286"/>
                    </a:lnTo>
                    <a:lnTo>
                      <a:pt x="639" y="2305"/>
                    </a:lnTo>
                    <a:lnTo>
                      <a:pt x="620" y="2323"/>
                    </a:lnTo>
                    <a:lnTo>
                      <a:pt x="599" y="2340"/>
                    </a:lnTo>
                    <a:lnTo>
                      <a:pt x="579" y="2355"/>
                    </a:lnTo>
                    <a:lnTo>
                      <a:pt x="560" y="2370"/>
                    </a:lnTo>
                    <a:lnTo>
                      <a:pt x="540" y="2384"/>
                    </a:lnTo>
                    <a:lnTo>
                      <a:pt x="521" y="2395"/>
                    </a:lnTo>
                    <a:lnTo>
                      <a:pt x="501" y="2406"/>
                    </a:lnTo>
                    <a:lnTo>
                      <a:pt x="482" y="2415"/>
                    </a:lnTo>
                    <a:lnTo>
                      <a:pt x="461" y="2424"/>
                    </a:lnTo>
                    <a:lnTo>
                      <a:pt x="442" y="2431"/>
                    </a:lnTo>
                    <a:lnTo>
                      <a:pt x="423" y="2436"/>
                    </a:lnTo>
                    <a:lnTo>
                      <a:pt x="403" y="2441"/>
                    </a:lnTo>
                    <a:lnTo>
                      <a:pt x="384" y="2443"/>
                    </a:lnTo>
                    <a:lnTo>
                      <a:pt x="365" y="2445"/>
                    </a:lnTo>
                    <a:lnTo>
                      <a:pt x="345" y="2446"/>
                    </a:lnTo>
                    <a:lnTo>
                      <a:pt x="326" y="2445"/>
                    </a:lnTo>
                    <a:lnTo>
                      <a:pt x="305" y="2443"/>
                    </a:lnTo>
                    <a:lnTo>
                      <a:pt x="286" y="2441"/>
                    </a:lnTo>
                    <a:lnTo>
                      <a:pt x="267" y="2436"/>
                    </a:lnTo>
                    <a:lnTo>
                      <a:pt x="247" y="2431"/>
                    </a:lnTo>
                    <a:lnTo>
                      <a:pt x="228" y="2424"/>
                    </a:lnTo>
                    <a:lnTo>
                      <a:pt x="209" y="2415"/>
                    </a:lnTo>
                    <a:lnTo>
                      <a:pt x="189" y="2406"/>
                    </a:lnTo>
                    <a:lnTo>
                      <a:pt x="170" y="2395"/>
                    </a:lnTo>
                    <a:lnTo>
                      <a:pt x="149" y="2384"/>
                    </a:lnTo>
                    <a:lnTo>
                      <a:pt x="130" y="2370"/>
                    </a:lnTo>
                    <a:lnTo>
                      <a:pt x="110" y="2355"/>
                    </a:lnTo>
                    <a:lnTo>
                      <a:pt x="90" y="2340"/>
                    </a:lnTo>
                    <a:lnTo>
                      <a:pt x="71" y="2323"/>
                    </a:lnTo>
                    <a:lnTo>
                      <a:pt x="51" y="2305"/>
                    </a:lnTo>
                    <a:lnTo>
                      <a:pt x="31" y="2286"/>
                    </a:lnTo>
                    <a:lnTo>
                      <a:pt x="15" y="2269"/>
                    </a:lnTo>
                    <a:lnTo>
                      <a:pt x="0" y="2252"/>
                    </a:lnTo>
                    <a:lnTo>
                      <a:pt x="18" y="2268"/>
                    </a:lnTo>
                    <a:lnTo>
                      <a:pt x="37" y="2283"/>
                    </a:lnTo>
                    <a:lnTo>
                      <a:pt x="55" y="2296"/>
                    </a:lnTo>
                    <a:lnTo>
                      <a:pt x="74" y="2308"/>
                    </a:lnTo>
                    <a:lnTo>
                      <a:pt x="92" y="2320"/>
                    </a:lnTo>
                    <a:lnTo>
                      <a:pt x="110" y="2330"/>
                    </a:lnTo>
                    <a:lnTo>
                      <a:pt x="128" y="2339"/>
                    </a:lnTo>
                    <a:lnTo>
                      <a:pt x="147" y="2348"/>
                    </a:lnTo>
                    <a:lnTo>
                      <a:pt x="165" y="2354"/>
                    </a:lnTo>
                    <a:lnTo>
                      <a:pt x="183" y="2360"/>
                    </a:lnTo>
                    <a:lnTo>
                      <a:pt x="201" y="2364"/>
                    </a:lnTo>
                    <a:lnTo>
                      <a:pt x="220" y="2369"/>
                    </a:lnTo>
                    <a:lnTo>
                      <a:pt x="238" y="2371"/>
                    </a:lnTo>
                    <a:lnTo>
                      <a:pt x="256" y="2372"/>
                    </a:lnTo>
                    <a:lnTo>
                      <a:pt x="274" y="2373"/>
                    </a:lnTo>
                    <a:lnTo>
                      <a:pt x="292" y="2372"/>
                    </a:lnTo>
                    <a:lnTo>
                      <a:pt x="311" y="2370"/>
                    </a:lnTo>
                    <a:lnTo>
                      <a:pt x="329" y="2368"/>
                    </a:lnTo>
                    <a:lnTo>
                      <a:pt x="347" y="2363"/>
                    </a:lnTo>
                    <a:lnTo>
                      <a:pt x="365" y="2359"/>
                    </a:lnTo>
                    <a:lnTo>
                      <a:pt x="384" y="2352"/>
                    </a:lnTo>
                    <a:lnTo>
                      <a:pt x="402" y="2345"/>
                    </a:lnTo>
                    <a:lnTo>
                      <a:pt x="420" y="2336"/>
                    </a:lnTo>
                    <a:lnTo>
                      <a:pt x="438" y="2327"/>
                    </a:lnTo>
                    <a:lnTo>
                      <a:pt x="457" y="2317"/>
                    </a:lnTo>
                    <a:lnTo>
                      <a:pt x="475" y="2305"/>
                    </a:lnTo>
                    <a:lnTo>
                      <a:pt x="494" y="2293"/>
                    </a:lnTo>
                    <a:lnTo>
                      <a:pt x="512" y="2279"/>
                    </a:lnTo>
                    <a:lnTo>
                      <a:pt x="530" y="2263"/>
                    </a:lnTo>
                    <a:lnTo>
                      <a:pt x="549" y="2248"/>
                    </a:lnTo>
                    <a:lnTo>
                      <a:pt x="568" y="2231"/>
                    </a:lnTo>
                    <a:lnTo>
                      <a:pt x="586" y="2213"/>
                    </a:lnTo>
                    <a:lnTo>
                      <a:pt x="606" y="2194"/>
                    </a:lnTo>
                    <a:lnTo>
                      <a:pt x="626" y="2176"/>
                    </a:lnTo>
                    <a:lnTo>
                      <a:pt x="645" y="2158"/>
                    </a:lnTo>
                    <a:lnTo>
                      <a:pt x="666" y="2143"/>
                    </a:lnTo>
                    <a:lnTo>
                      <a:pt x="686" y="2129"/>
                    </a:lnTo>
                    <a:lnTo>
                      <a:pt x="705" y="2115"/>
                    </a:lnTo>
                    <a:lnTo>
                      <a:pt x="725" y="2103"/>
                    </a:lnTo>
                    <a:lnTo>
                      <a:pt x="744" y="2093"/>
                    </a:lnTo>
                    <a:lnTo>
                      <a:pt x="764" y="2084"/>
                    </a:lnTo>
                    <a:lnTo>
                      <a:pt x="783" y="2075"/>
                    </a:lnTo>
                    <a:lnTo>
                      <a:pt x="802" y="2068"/>
                    </a:lnTo>
                    <a:lnTo>
                      <a:pt x="823" y="2063"/>
                    </a:lnTo>
                    <a:lnTo>
                      <a:pt x="842" y="2058"/>
                    </a:lnTo>
                    <a:lnTo>
                      <a:pt x="862" y="2056"/>
                    </a:lnTo>
                    <a:lnTo>
                      <a:pt x="881" y="2054"/>
                    </a:lnTo>
                    <a:lnTo>
                      <a:pt x="900" y="2053"/>
                    </a:lnTo>
                    <a:lnTo>
                      <a:pt x="920" y="2054"/>
                    </a:lnTo>
                    <a:lnTo>
                      <a:pt x="939" y="2056"/>
                    </a:lnTo>
                    <a:lnTo>
                      <a:pt x="958" y="2058"/>
                    </a:lnTo>
                    <a:lnTo>
                      <a:pt x="979" y="2063"/>
                    </a:lnTo>
                    <a:lnTo>
                      <a:pt x="998" y="2068"/>
                    </a:lnTo>
                    <a:lnTo>
                      <a:pt x="1017" y="2075"/>
                    </a:lnTo>
                    <a:lnTo>
                      <a:pt x="1037" y="2084"/>
                    </a:lnTo>
                    <a:lnTo>
                      <a:pt x="1056" y="2093"/>
                    </a:lnTo>
                    <a:lnTo>
                      <a:pt x="1076" y="2103"/>
                    </a:lnTo>
                    <a:lnTo>
                      <a:pt x="1095" y="2115"/>
                    </a:lnTo>
                    <a:lnTo>
                      <a:pt x="1116" y="2129"/>
                    </a:lnTo>
                    <a:lnTo>
                      <a:pt x="1135" y="2143"/>
                    </a:lnTo>
                    <a:lnTo>
                      <a:pt x="1155" y="2158"/>
                    </a:lnTo>
                    <a:lnTo>
                      <a:pt x="1175" y="2176"/>
                    </a:lnTo>
                    <a:lnTo>
                      <a:pt x="1194" y="2194"/>
                    </a:lnTo>
                    <a:lnTo>
                      <a:pt x="1214" y="2213"/>
                    </a:lnTo>
                    <a:lnTo>
                      <a:pt x="1214" y="2221"/>
                    </a:lnTo>
                    <a:close/>
                  </a:path>
                </a:pathLst>
              </a:custGeom>
              <a:solidFill>
                <a:srgbClr val="003F00"/>
              </a:solidFill>
              <a:ln w="9525">
                <a:noFill/>
                <a:round/>
                <a:headEnd/>
                <a:tailEnd/>
              </a:ln>
            </p:spPr>
            <p:txBody>
              <a:bodyPr/>
              <a:lstStyle/>
              <a:p>
                <a:pPr defTabSz="914239"/>
                <a:endParaRPr lang="sv-SE" dirty="0">
                  <a:solidFill>
                    <a:srgbClr val="747474"/>
                  </a:solidFill>
                </a:endParaRPr>
              </a:p>
            </p:txBody>
          </p:sp>
          <p:sp>
            <p:nvSpPr>
              <p:cNvPr id="48" name="Freeform 37"/>
              <p:cNvSpPr>
                <a:spLocks noEditPoints="1"/>
              </p:cNvSpPr>
              <p:nvPr/>
            </p:nvSpPr>
            <p:spPr bwMode="auto">
              <a:xfrm>
                <a:off x="2903" y="1575"/>
                <a:ext cx="560" cy="796"/>
              </a:xfrm>
              <a:custGeom>
                <a:avLst/>
                <a:gdLst>
                  <a:gd name="T0" fmla="*/ 0 w 3359"/>
                  <a:gd name="T1" fmla="*/ 0 h 4775"/>
                  <a:gd name="T2" fmla="*/ 0 w 3359"/>
                  <a:gd name="T3" fmla="*/ 0 h 4775"/>
                  <a:gd name="T4" fmla="*/ 0 w 3359"/>
                  <a:gd name="T5" fmla="*/ 0 h 4775"/>
                  <a:gd name="T6" fmla="*/ 0 w 3359"/>
                  <a:gd name="T7" fmla="*/ 0 h 4775"/>
                  <a:gd name="T8" fmla="*/ 0 w 3359"/>
                  <a:gd name="T9" fmla="*/ 0 h 4775"/>
                  <a:gd name="T10" fmla="*/ 0 w 3359"/>
                  <a:gd name="T11" fmla="*/ 0 h 4775"/>
                  <a:gd name="T12" fmla="*/ 0 w 3359"/>
                  <a:gd name="T13" fmla="*/ 0 h 4775"/>
                  <a:gd name="T14" fmla="*/ 0 w 3359"/>
                  <a:gd name="T15" fmla="*/ 0 h 4775"/>
                  <a:gd name="T16" fmla="*/ 0 w 3359"/>
                  <a:gd name="T17" fmla="*/ 0 h 4775"/>
                  <a:gd name="T18" fmla="*/ 0 w 3359"/>
                  <a:gd name="T19" fmla="*/ 0 h 4775"/>
                  <a:gd name="T20" fmla="*/ 0 w 3359"/>
                  <a:gd name="T21" fmla="*/ 0 h 4775"/>
                  <a:gd name="T22" fmla="*/ 0 w 3359"/>
                  <a:gd name="T23" fmla="*/ 0 h 4775"/>
                  <a:gd name="T24" fmla="*/ 0 w 3359"/>
                  <a:gd name="T25" fmla="*/ 0 h 4775"/>
                  <a:gd name="T26" fmla="*/ 0 w 3359"/>
                  <a:gd name="T27" fmla="*/ 0 h 4775"/>
                  <a:gd name="T28" fmla="*/ 0 w 3359"/>
                  <a:gd name="T29" fmla="*/ 0 h 4775"/>
                  <a:gd name="T30" fmla="*/ 0 w 3359"/>
                  <a:gd name="T31" fmla="*/ 0 h 4775"/>
                  <a:gd name="T32" fmla="*/ 0 w 3359"/>
                  <a:gd name="T33" fmla="*/ 0 h 4775"/>
                  <a:gd name="T34" fmla="*/ 0 w 3359"/>
                  <a:gd name="T35" fmla="*/ 0 h 4775"/>
                  <a:gd name="T36" fmla="*/ 0 w 3359"/>
                  <a:gd name="T37" fmla="*/ 0 h 4775"/>
                  <a:gd name="T38" fmla="*/ 0 w 3359"/>
                  <a:gd name="T39" fmla="*/ 0 h 4775"/>
                  <a:gd name="T40" fmla="*/ 0 w 3359"/>
                  <a:gd name="T41" fmla="*/ 0 h 4775"/>
                  <a:gd name="T42" fmla="*/ 0 w 3359"/>
                  <a:gd name="T43" fmla="*/ 0 h 4775"/>
                  <a:gd name="T44" fmla="*/ 0 w 3359"/>
                  <a:gd name="T45" fmla="*/ 0 h 4775"/>
                  <a:gd name="T46" fmla="*/ 0 w 3359"/>
                  <a:gd name="T47" fmla="*/ 0 h 4775"/>
                  <a:gd name="T48" fmla="*/ 0 w 3359"/>
                  <a:gd name="T49" fmla="*/ 0 h 4775"/>
                  <a:gd name="T50" fmla="*/ 0 w 3359"/>
                  <a:gd name="T51" fmla="*/ 0 h 4775"/>
                  <a:gd name="T52" fmla="*/ 0 w 3359"/>
                  <a:gd name="T53" fmla="*/ 0 h 4775"/>
                  <a:gd name="T54" fmla="*/ 0 w 3359"/>
                  <a:gd name="T55" fmla="*/ 0 h 4775"/>
                  <a:gd name="T56" fmla="*/ 0 w 3359"/>
                  <a:gd name="T57" fmla="*/ 0 h 4775"/>
                  <a:gd name="T58" fmla="*/ 0 w 3359"/>
                  <a:gd name="T59" fmla="*/ 0 h 4775"/>
                  <a:gd name="T60" fmla="*/ 0 w 3359"/>
                  <a:gd name="T61" fmla="*/ 0 h 4775"/>
                  <a:gd name="T62" fmla="*/ 0 w 3359"/>
                  <a:gd name="T63" fmla="*/ 0 h 4775"/>
                  <a:gd name="T64" fmla="*/ 0 w 3359"/>
                  <a:gd name="T65" fmla="*/ 0 h 4775"/>
                  <a:gd name="T66" fmla="*/ 0 w 3359"/>
                  <a:gd name="T67" fmla="*/ 0 h 4775"/>
                  <a:gd name="T68" fmla="*/ 0 w 3359"/>
                  <a:gd name="T69" fmla="*/ 0 h 4775"/>
                  <a:gd name="T70" fmla="*/ 0 w 3359"/>
                  <a:gd name="T71" fmla="*/ 0 h 4775"/>
                  <a:gd name="T72" fmla="*/ 0 w 3359"/>
                  <a:gd name="T73" fmla="*/ 0 h 4775"/>
                  <a:gd name="T74" fmla="*/ 0 w 3359"/>
                  <a:gd name="T75" fmla="*/ 0 h 4775"/>
                  <a:gd name="T76" fmla="*/ 0 w 3359"/>
                  <a:gd name="T77" fmla="*/ 0 h 4775"/>
                  <a:gd name="T78" fmla="*/ 0 w 3359"/>
                  <a:gd name="T79" fmla="*/ 0 h 4775"/>
                  <a:gd name="T80" fmla="*/ 0 w 3359"/>
                  <a:gd name="T81" fmla="*/ 0 h 4775"/>
                  <a:gd name="T82" fmla="*/ 0 w 3359"/>
                  <a:gd name="T83" fmla="*/ 0 h 4775"/>
                  <a:gd name="T84" fmla="*/ 0 w 3359"/>
                  <a:gd name="T85" fmla="*/ 0 h 4775"/>
                  <a:gd name="T86" fmla="*/ 0 w 3359"/>
                  <a:gd name="T87" fmla="*/ 0 h 4775"/>
                  <a:gd name="T88" fmla="*/ 0 w 3359"/>
                  <a:gd name="T89" fmla="*/ 0 h 4775"/>
                  <a:gd name="T90" fmla="*/ 0 w 3359"/>
                  <a:gd name="T91" fmla="*/ 0 h 4775"/>
                  <a:gd name="T92" fmla="*/ 0 w 3359"/>
                  <a:gd name="T93" fmla="*/ 0 h 4775"/>
                  <a:gd name="T94" fmla="*/ 0 w 3359"/>
                  <a:gd name="T95" fmla="*/ 0 h 4775"/>
                  <a:gd name="T96" fmla="*/ 0 w 3359"/>
                  <a:gd name="T97" fmla="*/ 0 h 4775"/>
                  <a:gd name="T98" fmla="*/ 0 w 3359"/>
                  <a:gd name="T99" fmla="*/ 0 h 4775"/>
                  <a:gd name="T100" fmla="*/ 0 w 3359"/>
                  <a:gd name="T101" fmla="*/ 0 h 4775"/>
                  <a:gd name="T102" fmla="*/ 0 w 3359"/>
                  <a:gd name="T103" fmla="*/ 0 h 4775"/>
                  <a:gd name="T104" fmla="*/ 0 w 3359"/>
                  <a:gd name="T105" fmla="*/ 0 h 4775"/>
                  <a:gd name="T106" fmla="*/ 0 w 3359"/>
                  <a:gd name="T107" fmla="*/ 0 h 4775"/>
                  <a:gd name="T108" fmla="*/ 0 w 3359"/>
                  <a:gd name="T109" fmla="*/ 0 h 4775"/>
                  <a:gd name="T110" fmla="*/ 0 w 3359"/>
                  <a:gd name="T111" fmla="*/ 0 h 4775"/>
                  <a:gd name="T112" fmla="*/ 0 w 3359"/>
                  <a:gd name="T113" fmla="*/ 0 h 47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59"/>
                  <a:gd name="T172" fmla="*/ 0 h 4775"/>
                  <a:gd name="T173" fmla="*/ 3359 w 3359"/>
                  <a:gd name="T174" fmla="*/ 4775 h 477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59" h="4775">
                    <a:moveTo>
                      <a:pt x="1762" y="3820"/>
                    </a:moveTo>
                    <a:lnTo>
                      <a:pt x="1763" y="3845"/>
                    </a:lnTo>
                    <a:lnTo>
                      <a:pt x="1766" y="3871"/>
                    </a:lnTo>
                    <a:lnTo>
                      <a:pt x="1771" y="3896"/>
                    </a:lnTo>
                    <a:lnTo>
                      <a:pt x="1777" y="3919"/>
                    </a:lnTo>
                    <a:lnTo>
                      <a:pt x="1785" y="3942"/>
                    </a:lnTo>
                    <a:lnTo>
                      <a:pt x="1793" y="3964"/>
                    </a:lnTo>
                    <a:lnTo>
                      <a:pt x="1803" y="3986"/>
                    </a:lnTo>
                    <a:lnTo>
                      <a:pt x="1814" y="4006"/>
                    </a:lnTo>
                    <a:lnTo>
                      <a:pt x="1826" y="4026"/>
                    </a:lnTo>
                    <a:lnTo>
                      <a:pt x="1838" y="4046"/>
                    </a:lnTo>
                    <a:lnTo>
                      <a:pt x="1851" y="4065"/>
                    </a:lnTo>
                    <a:lnTo>
                      <a:pt x="1865" y="4084"/>
                    </a:lnTo>
                    <a:lnTo>
                      <a:pt x="1893" y="4120"/>
                    </a:lnTo>
                    <a:lnTo>
                      <a:pt x="1922" y="4156"/>
                    </a:lnTo>
                    <a:lnTo>
                      <a:pt x="1951" y="4191"/>
                    </a:lnTo>
                    <a:lnTo>
                      <a:pt x="1979" y="4225"/>
                    </a:lnTo>
                    <a:lnTo>
                      <a:pt x="1993" y="4243"/>
                    </a:lnTo>
                    <a:lnTo>
                      <a:pt x="2005" y="4259"/>
                    </a:lnTo>
                    <a:lnTo>
                      <a:pt x="2017" y="4277"/>
                    </a:lnTo>
                    <a:lnTo>
                      <a:pt x="2030" y="4294"/>
                    </a:lnTo>
                    <a:lnTo>
                      <a:pt x="2040" y="4312"/>
                    </a:lnTo>
                    <a:lnTo>
                      <a:pt x="2050" y="4330"/>
                    </a:lnTo>
                    <a:lnTo>
                      <a:pt x="2058" y="4349"/>
                    </a:lnTo>
                    <a:lnTo>
                      <a:pt x="2066" y="4368"/>
                    </a:lnTo>
                    <a:lnTo>
                      <a:pt x="2071" y="4387"/>
                    </a:lnTo>
                    <a:lnTo>
                      <a:pt x="2077" y="4406"/>
                    </a:lnTo>
                    <a:lnTo>
                      <a:pt x="2079" y="4427"/>
                    </a:lnTo>
                    <a:lnTo>
                      <a:pt x="2081" y="4448"/>
                    </a:lnTo>
                    <a:lnTo>
                      <a:pt x="2080" y="4465"/>
                    </a:lnTo>
                    <a:lnTo>
                      <a:pt x="2078" y="4483"/>
                    </a:lnTo>
                    <a:lnTo>
                      <a:pt x="2074" y="4499"/>
                    </a:lnTo>
                    <a:lnTo>
                      <a:pt x="2069" y="4515"/>
                    </a:lnTo>
                    <a:lnTo>
                      <a:pt x="2063" y="4532"/>
                    </a:lnTo>
                    <a:lnTo>
                      <a:pt x="2057" y="4548"/>
                    </a:lnTo>
                    <a:lnTo>
                      <a:pt x="2049" y="4562"/>
                    </a:lnTo>
                    <a:lnTo>
                      <a:pt x="2040" y="4577"/>
                    </a:lnTo>
                    <a:lnTo>
                      <a:pt x="2030" y="4591"/>
                    </a:lnTo>
                    <a:lnTo>
                      <a:pt x="2020" y="4606"/>
                    </a:lnTo>
                    <a:lnTo>
                      <a:pt x="2009" y="4620"/>
                    </a:lnTo>
                    <a:lnTo>
                      <a:pt x="1996" y="4633"/>
                    </a:lnTo>
                    <a:lnTo>
                      <a:pt x="1983" y="4645"/>
                    </a:lnTo>
                    <a:lnTo>
                      <a:pt x="1970" y="4658"/>
                    </a:lnTo>
                    <a:lnTo>
                      <a:pt x="1956" y="4669"/>
                    </a:lnTo>
                    <a:lnTo>
                      <a:pt x="1941" y="4680"/>
                    </a:lnTo>
                    <a:lnTo>
                      <a:pt x="1927" y="4691"/>
                    </a:lnTo>
                    <a:lnTo>
                      <a:pt x="1911" y="4701"/>
                    </a:lnTo>
                    <a:lnTo>
                      <a:pt x="1895" y="4710"/>
                    </a:lnTo>
                    <a:lnTo>
                      <a:pt x="1879" y="4719"/>
                    </a:lnTo>
                    <a:lnTo>
                      <a:pt x="1863" y="4728"/>
                    </a:lnTo>
                    <a:lnTo>
                      <a:pt x="1846" y="4736"/>
                    </a:lnTo>
                    <a:lnTo>
                      <a:pt x="1830" y="4743"/>
                    </a:lnTo>
                    <a:lnTo>
                      <a:pt x="1813" y="4750"/>
                    </a:lnTo>
                    <a:lnTo>
                      <a:pt x="1795" y="4755"/>
                    </a:lnTo>
                    <a:lnTo>
                      <a:pt x="1778" y="4760"/>
                    </a:lnTo>
                    <a:lnTo>
                      <a:pt x="1762" y="4764"/>
                    </a:lnTo>
                    <a:lnTo>
                      <a:pt x="1745" y="4769"/>
                    </a:lnTo>
                    <a:lnTo>
                      <a:pt x="1729" y="4771"/>
                    </a:lnTo>
                    <a:lnTo>
                      <a:pt x="1712" y="4773"/>
                    </a:lnTo>
                    <a:lnTo>
                      <a:pt x="1695" y="4775"/>
                    </a:lnTo>
                    <a:lnTo>
                      <a:pt x="1680" y="4775"/>
                    </a:lnTo>
                    <a:lnTo>
                      <a:pt x="1664" y="4775"/>
                    </a:lnTo>
                    <a:lnTo>
                      <a:pt x="1648" y="4773"/>
                    </a:lnTo>
                    <a:lnTo>
                      <a:pt x="1632" y="4771"/>
                    </a:lnTo>
                    <a:lnTo>
                      <a:pt x="1615" y="4769"/>
                    </a:lnTo>
                    <a:lnTo>
                      <a:pt x="1598" y="4764"/>
                    </a:lnTo>
                    <a:lnTo>
                      <a:pt x="1581" y="4760"/>
                    </a:lnTo>
                    <a:lnTo>
                      <a:pt x="1564" y="4755"/>
                    </a:lnTo>
                    <a:lnTo>
                      <a:pt x="1547" y="4750"/>
                    </a:lnTo>
                    <a:lnTo>
                      <a:pt x="1531" y="4743"/>
                    </a:lnTo>
                    <a:lnTo>
                      <a:pt x="1514" y="4736"/>
                    </a:lnTo>
                    <a:lnTo>
                      <a:pt x="1497" y="4728"/>
                    </a:lnTo>
                    <a:lnTo>
                      <a:pt x="1481" y="4719"/>
                    </a:lnTo>
                    <a:lnTo>
                      <a:pt x="1464" y="4710"/>
                    </a:lnTo>
                    <a:lnTo>
                      <a:pt x="1449" y="4701"/>
                    </a:lnTo>
                    <a:lnTo>
                      <a:pt x="1434" y="4691"/>
                    </a:lnTo>
                    <a:lnTo>
                      <a:pt x="1418" y="4680"/>
                    </a:lnTo>
                    <a:lnTo>
                      <a:pt x="1405" y="4669"/>
                    </a:lnTo>
                    <a:lnTo>
                      <a:pt x="1390" y="4658"/>
                    </a:lnTo>
                    <a:lnTo>
                      <a:pt x="1377" y="4645"/>
                    </a:lnTo>
                    <a:lnTo>
                      <a:pt x="1364" y="4633"/>
                    </a:lnTo>
                    <a:lnTo>
                      <a:pt x="1352" y="4620"/>
                    </a:lnTo>
                    <a:lnTo>
                      <a:pt x="1341" y="4606"/>
                    </a:lnTo>
                    <a:lnTo>
                      <a:pt x="1331" y="4591"/>
                    </a:lnTo>
                    <a:lnTo>
                      <a:pt x="1321" y="4577"/>
                    </a:lnTo>
                    <a:lnTo>
                      <a:pt x="1312" y="4562"/>
                    </a:lnTo>
                    <a:lnTo>
                      <a:pt x="1304" y="4548"/>
                    </a:lnTo>
                    <a:lnTo>
                      <a:pt x="1297" y="4532"/>
                    </a:lnTo>
                    <a:lnTo>
                      <a:pt x="1292" y="4515"/>
                    </a:lnTo>
                    <a:lnTo>
                      <a:pt x="1286" y="4499"/>
                    </a:lnTo>
                    <a:lnTo>
                      <a:pt x="1283" y="4483"/>
                    </a:lnTo>
                    <a:lnTo>
                      <a:pt x="1280" y="4465"/>
                    </a:lnTo>
                    <a:lnTo>
                      <a:pt x="1279" y="4448"/>
                    </a:lnTo>
                    <a:lnTo>
                      <a:pt x="1280" y="4427"/>
                    </a:lnTo>
                    <a:lnTo>
                      <a:pt x="1284" y="4406"/>
                    </a:lnTo>
                    <a:lnTo>
                      <a:pt x="1288" y="4387"/>
                    </a:lnTo>
                    <a:lnTo>
                      <a:pt x="1295" y="4367"/>
                    </a:lnTo>
                    <a:lnTo>
                      <a:pt x="1302" y="4349"/>
                    </a:lnTo>
                    <a:lnTo>
                      <a:pt x="1311" y="4330"/>
                    </a:lnTo>
                    <a:lnTo>
                      <a:pt x="1321" y="4312"/>
                    </a:lnTo>
                    <a:lnTo>
                      <a:pt x="1331" y="4294"/>
                    </a:lnTo>
                    <a:lnTo>
                      <a:pt x="1342" y="4277"/>
                    </a:lnTo>
                    <a:lnTo>
                      <a:pt x="1354" y="4259"/>
                    </a:lnTo>
                    <a:lnTo>
                      <a:pt x="1368" y="4243"/>
                    </a:lnTo>
                    <a:lnTo>
                      <a:pt x="1381" y="4225"/>
                    </a:lnTo>
                    <a:lnTo>
                      <a:pt x="1409" y="4191"/>
                    </a:lnTo>
                    <a:lnTo>
                      <a:pt x="1439" y="4156"/>
                    </a:lnTo>
                    <a:lnTo>
                      <a:pt x="1468" y="4120"/>
                    </a:lnTo>
                    <a:lnTo>
                      <a:pt x="1496" y="4084"/>
                    </a:lnTo>
                    <a:lnTo>
                      <a:pt x="1509" y="4065"/>
                    </a:lnTo>
                    <a:lnTo>
                      <a:pt x="1523" y="4046"/>
                    </a:lnTo>
                    <a:lnTo>
                      <a:pt x="1535" y="4026"/>
                    </a:lnTo>
                    <a:lnTo>
                      <a:pt x="1546" y="4006"/>
                    </a:lnTo>
                    <a:lnTo>
                      <a:pt x="1556" y="3986"/>
                    </a:lnTo>
                    <a:lnTo>
                      <a:pt x="1566" y="3964"/>
                    </a:lnTo>
                    <a:lnTo>
                      <a:pt x="1575" y="3942"/>
                    </a:lnTo>
                    <a:lnTo>
                      <a:pt x="1583" y="3919"/>
                    </a:lnTo>
                    <a:lnTo>
                      <a:pt x="1589" y="3896"/>
                    </a:lnTo>
                    <a:lnTo>
                      <a:pt x="1593" y="3871"/>
                    </a:lnTo>
                    <a:lnTo>
                      <a:pt x="1597" y="3845"/>
                    </a:lnTo>
                    <a:lnTo>
                      <a:pt x="1599" y="3820"/>
                    </a:lnTo>
                    <a:lnTo>
                      <a:pt x="1598" y="3802"/>
                    </a:lnTo>
                    <a:lnTo>
                      <a:pt x="1597" y="3784"/>
                    </a:lnTo>
                    <a:lnTo>
                      <a:pt x="1594" y="3766"/>
                    </a:lnTo>
                    <a:lnTo>
                      <a:pt x="1592" y="3749"/>
                    </a:lnTo>
                    <a:lnTo>
                      <a:pt x="1586" y="3715"/>
                    </a:lnTo>
                    <a:lnTo>
                      <a:pt x="1577" y="3684"/>
                    </a:lnTo>
                    <a:lnTo>
                      <a:pt x="1566" y="3652"/>
                    </a:lnTo>
                    <a:lnTo>
                      <a:pt x="1553" y="3623"/>
                    </a:lnTo>
                    <a:lnTo>
                      <a:pt x="1540" y="3594"/>
                    </a:lnTo>
                    <a:lnTo>
                      <a:pt x="1524" y="3566"/>
                    </a:lnTo>
                    <a:lnTo>
                      <a:pt x="1506" y="3539"/>
                    </a:lnTo>
                    <a:lnTo>
                      <a:pt x="1488" y="3512"/>
                    </a:lnTo>
                    <a:lnTo>
                      <a:pt x="1468" y="3486"/>
                    </a:lnTo>
                    <a:lnTo>
                      <a:pt x="1448" y="3461"/>
                    </a:lnTo>
                    <a:lnTo>
                      <a:pt x="1425" y="3435"/>
                    </a:lnTo>
                    <a:lnTo>
                      <a:pt x="1403" y="3410"/>
                    </a:lnTo>
                    <a:lnTo>
                      <a:pt x="1379" y="3384"/>
                    </a:lnTo>
                    <a:lnTo>
                      <a:pt x="1354" y="3360"/>
                    </a:lnTo>
                    <a:lnTo>
                      <a:pt x="0" y="3360"/>
                    </a:lnTo>
                    <a:lnTo>
                      <a:pt x="0" y="2131"/>
                    </a:lnTo>
                    <a:lnTo>
                      <a:pt x="18" y="2116"/>
                    </a:lnTo>
                    <a:lnTo>
                      <a:pt x="36" y="2103"/>
                    </a:lnTo>
                    <a:lnTo>
                      <a:pt x="55" y="2091"/>
                    </a:lnTo>
                    <a:lnTo>
                      <a:pt x="74" y="2079"/>
                    </a:lnTo>
                    <a:lnTo>
                      <a:pt x="94" y="2070"/>
                    </a:lnTo>
                    <a:lnTo>
                      <a:pt x="115" y="2062"/>
                    </a:lnTo>
                    <a:lnTo>
                      <a:pt x="126" y="2059"/>
                    </a:lnTo>
                    <a:lnTo>
                      <a:pt x="137" y="2057"/>
                    </a:lnTo>
                    <a:lnTo>
                      <a:pt x="147" y="2055"/>
                    </a:lnTo>
                    <a:lnTo>
                      <a:pt x="158" y="2054"/>
                    </a:lnTo>
                    <a:lnTo>
                      <a:pt x="180" y="2054"/>
                    </a:lnTo>
                    <a:lnTo>
                      <a:pt x="200" y="2056"/>
                    </a:lnTo>
                    <a:lnTo>
                      <a:pt x="219" y="2059"/>
                    </a:lnTo>
                    <a:lnTo>
                      <a:pt x="238" y="2065"/>
                    </a:lnTo>
                    <a:lnTo>
                      <a:pt x="257" y="2071"/>
                    </a:lnTo>
                    <a:lnTo>
                      <a:pt x="276" y="2079"/>
                    </a:lnTo>
                    <a:lnTo>
                      <a:pt x="294" y="2088"/>
                    </a:lnTo>
                    <a:lnTo>
                      <a:pt x="312" y="2100"/>
                    </a:lnTo>
                    <a:lnTo>
                      <a:pt x="330" y="2111"/>
                    </a:lnTo>
                    <a:lnTo>
                      <a:pt x="348" y="2122"/>
                    </a:lnTo>
                    <a:lnTo>
                      <a:pt x="366" y="2135"/>
                    </a:lnTo>
                    <a:lnTo>
                      <a:pt x="384" y="2149"/>
                    </a:lnTo>
                    <a:lnTo>
                      <a:pt x="420" y="2177"/>
                    </a:lnTo>
                    <a:lnTo>
                      <a:pt x="456" y="2207"/>
                    </a:lnTo>
                    <a:lnTo>
                      <a:pt x="493" y="2236"/>
                    </a:lnTo>
                    <a:lnTo>
                      <a:pt x="530" y="2266"/>
                    </a:lnTo>
                    <a:lnTo>
                      <a:pt x="549" y="2280"/>
                    </a:lnTo>
                    <a:lnTo>
                      <a:pt x="569" y="2294"/>
                    </a:lnTo>
                    <a:lnTo>
                      <a:pt x="589" y="2306"/>
                    </a:lnTo>
                    <a:lnTo>
                      <a:pt x="609" y="2318"/>
                    </a:lnTo>
                    <a:lnTo>
                      <a:pt x="631" y="2330"/>
                    </a:lnTo>
                    <a:lnTo>
                      <a:pt x="653" y="2340"/>
                    </a:lnTo>
                    <a:lnTo>
                      <a:pt x="676" y="2349"/>
                    </a:lnTo>
                    <a:lnTo>
                      <a:pt x="698" y="2356"/>
                    </a:lnTo>
                    <a:lnTo>
                      <a:pt x="722" y="2363"/>
                    </a:lnTo>
                    <a:lnTo>
                      <a:pt x="746" y="2368"/>
                    </a:lnTo>
                    <a:lnTo>
                      <a:pt x="771" y="2371"/>
                    </a:lnTo>
                    <a:lnTo>
                      <a:pt x="797" y="2373"/>
                    </a:lnTo>
                    <a:lnTo>
                      <a:pt x="830" y="2371"/>
                    </a:lnTo>
                    <a:lnTo>
                      <a:pt x="863" y="2367"/>
                    </a:lnTo>
                    <a:lnTo>
                      <a:pt x="894" y="2361"/>
                    </a:lnTo>
                    <a:lnTo>
                      <a:pt x="925" y="2353"/>
                    </a:lnTo>
                    <a:lnTo>
                      <a:pt x="956" y="2344"/>
                    </a:lnTo>
                    <a:lnTo>
                      <a:pt x="985" y="2333"/>
                    </a:lnTo>
                    <a:lnTo>
                      <a:pt x="1014" y="2321"/>
                    </a:lnTo>
                    <a:lnTo>
                      <a:pt x="1042" y="2307"/>
                    </a:lnTo>
                    <a:lnTo>
                      <a:pt x="1069" y="2291"/>
                    </a:lnTo>
                    <a:lnTo>
                      <a:pt x="1096" y="2275"/>
                    </a:lnTo>
                    <a:lnTo>
                      <a:pt x="1122" y="2257"/>
                    </a:lnTo>
                    <a:lnTo>
                      <a:pt x="1147" y="2236"/>
                    </a:lnTo>
                    <a:lnTo>
                      <a:pt x="1170" y="2216"/>
                    </a:lnTo>
                    <a:lnTo>
                      <a:pt x="1194" y="2194"/>
                    </a:lnTo>
                    <a:lnTo>
                      <a:pt x="1216" y="2171"/>
                    </a:lnTo>
                    <a:lnTo>
                      <a:pt x="1237" y="2148"/>
                    </a:lnTo>
                    <a:lnTo>
                      <a:pt x="1257" y="2123"/>
                    </a:lnTo>
                    <a:lnTo>
                      <a:pt x="1276" y="2097"/>
                    </a:lnTo>
                    <a:lnTo>
                      <a:pt x="1294" y="2070"/>
                    </a:lnTo>
                    <a:lnTo>
                      <a:pt x="1311" y="2043"/>
                    </a:lnTo>
                    <a:lnTo>
                      <a:pt x="1326" y="2015"/>
                    </a:lnTo>
                    <a:lnTo>
                      <a:pt x="1341" y="1986"/>
                    </a:lnTo>
                    <a:lnTo>
                      <a:pt x="1354" y="1957"/>
                    </a:lnTo>
                    <a:lnTo>
                      <a:pt x="1367" y="1928"/>
                    </a:lnTo>
                    <a:lnTo>
                      <a:pt x="1378" y="1898"/>
                    </a:lnTo>
                    <a:lnTo>
                      <a:pt x="1388" y="1867"/>
                    </a:lnTo>
                    <a:lnTo>
                      <a:pt x="1396" y="1836"/>
                    </a:lnTo>
                    <a:lnTo>
                      <a:pt x="1403" y="1804"/>
                    </a:lnTo>
                    <a:lnTo>
                      <a:pt x="1409" y="1774"/>
                    </a:lnTo>
                    <a:lnTo>
                      <a:pt x="1413" y="1743"/>
                    </a:lnTo>
                    <a:lnTo>
                      <a:pt x="1416" y="1711"/>
                    </a:lnTo>
                    <a:lnTo>
                      <a:pt x="1417" y="1680"/>
                    </a:lnTo>
                    <a:lnTo>
                      <a:pt x="1416" y="1648"/>
                    </a:lnTo>
                    <a:lnTo>
                      <a:pt x="1413" y="1617"/>
                    </a:lnTo>
                    <a:lnTo>
                      <a:pt x="1409" y="1586"/>
                    </a:lnTo>
                    <a:lnTo>
                      <a:pt x="1403" y="1554"/>
                    </a:lnTo>
                    <a:lnTo>
                      <a:pt x="1396" y="1523"/>
                    </a:lnTo>
                    <a:lnTo>
                      <a:pt x="1388" y="1493"/>
                    </a:lnTo>
                    <a:lnTo>
                      <a:pt x="1378" y="1462"/>
                    </a:lnTo>
                    <a:lnTo>
                      <a:pt x="1367" y="1432"/>
                    </a:lnTo>
                    <a:lnTo>
                      <a:pt x="1354" y="1402"/>
                    </a:lnTo>
                    <a:lnTo>
                      <a:pt x="1341" y="1372"/>
                    </a:lnTo>
                    <a:lnTo>
                      <a:pt x="1326" y="1344"/>
                    </a:lnTo>
                    <a:lnTo>
                      <a:pt x="1311" y="1316"/>
                    </a:lnTo>
                    <a:lnTo>
                      <a:pt x="1294" y="1289"/>
                    </a:lnTo>
                    <a:lnTo>
                      <a:pt x="1276" y="1263"/>
                    </a:lnTo>
                    <a:lnTo>
                      <a:pt x="1257" y="1237"/>
                    </a:lnTo>
                    <a:lnTo>
                      <a:pt x="1237" y="1212"/>
                    </a:lnTo>
                    <a:lnTo>
                      <a:pt x="1216" y="1188"/>
                    </a:lnTo>
                    <a:lnTo>
                      <a:pt x="1194" y="1165"/>
                    </a:lnTo>
                    <a:lnTo>
                      <a:pt x="1170" y="1144"/>
                    </a:lnTo>
                    <a:lnTo>
                      <a:pt x="1147" y="1122"/>
                    </a:lnTo>
                    <a:lnTo>
                      <a:pt x="1122" y="1103"/>
                    </a:lnTo>
                    <a:lnTo>
                      <a:pt x="1096" y="1085"/>
                    </a:lnTo>
                    <a:lnTo>
                      <a:pt x="1069" y="1068"/>
                    </a:lnTo>
                    <a:lnTo>
                      <a:pt x="1042" y="1053"/>
                    </a:lnTo>
                    <a:lnTo>
                      <a:pt x="1014" y="1038"/>
                    </a:lnTo>
                    <a:lnTo>
                      <a:pt x="985" y="1026"/>
                    </a:lnTo>
                    <a:lnTo>
                      <a:pt x="956" y="1015"/>
                    </a:lnTo>
                    <a:lnTo>
                      <a:pt x="925" y="1006"/>
                    </a:lnTo>
                    <a:lnTo>
                      <a:pt x="894" y="998"/>
                    </a:lnTo>
                    <a:lnTo>
                      <a:pt x="863" y="992"/>
                    </a:lnTo>
                    <a:lnTo>
                      <a:pt x="830" y="989"/>
                    </a:lnTo>
                    <a:lnTo>
                      <a:pt x="797" y="987"/>
                    </a:lnTo>
                    <a:lnTo>
                      <a:pt x="771" y="988"/>
                    </a:lnTo>
                    <a:lnTo>
                      <a:pt x="746" y="991"/>
                    </a:lnTo>
                    <a:lnTo>
                      <a:pt x="722" y="997"/>
                    </a:lnTo>
                    <a:lnTo>
                      <a:pt x="698" y="1003"/>
                    </a:lnTo>
                    <a:lnTo>
                      <a:pt x="676" y="1011"/>
                    </a:lnTo>
                    <a:lnTo>
                      <a:pt x="653" y="1020"/>
                    </a:lnTo>
                    <a:lnTo>
                      <a:pt x="631" y="1030"/>
                    </a:lnTo>
                    <a:lnTo>
                      <a:pt x="609" y="1041"/>
                    </a:lnTo>
                    <a:lnTo>
                      <a:pt x="589" y="1053"/>
                    </a:lnTo>
                    <a:lnTo>
                      <a:pt x="569" y="1066"/>
                    </a:lnTo>
                    <a:lnTo>
                      <a:pt x="549" y="1080"/>
                    </a:lnTo>
                    <a:lnTo>
                      <a:pt x="530" y="1093"/>
                    </a:lnTo>
                    <a:lnTo>
                      <a:pt x="493" y="1122"/>
                    </a:lnTo>
                    <a:lnTo>
                      <a:pt x="456" y="1153"/>
                    </a:lnTo>
                    <a:lnTo>
                      <a:pt x="420" y="1182"/>
                    </a:lnTo>
                    <a:lnTo>
                      <a:pt x="384" y="1210"/>
                    </a:lnTo>
                    <a:lnTo>
                      <a:pt x="366" y="1224"/>
                    </a:lnTo>
                    <a:lnTo>
                      <a:pt x="348" y="1237"/>
                    </a:lnTo>
                    <a:lnTo>
                      <a:pt x="330" y="1249"/>
                    </a:lnTo>
                    <a:lnTo>
                      <a:pt x="312" y="1260"/>
                    </a:lnTo>
                    <a:lnTo>
                      <a:pt x="294" y="1270"/>
                    </a:lnTo>
                    <a:lnTo>
                      <a:pt x="276" y="1279"/>
                    </a:lnTo>
                    <a:lnTo>
                      <a:pt x="257" y="1288"/>
                    </a:lnTo>
                    <a:lnTo>
                      <a:pt x="238" y="1295"/>
                    </a:lnTo>
                    <a:lnTo>
                      <a:pt x="219" y="1300"/>
                    </a:lnTo>
                    <a:lnTo>
                      <a:pt x="200" y="1304"/>
                    </a:lnTo>
                    <a:lnTo>
                      <a:pt x="180" y="1305"/>
                    </a:lnTo>
                    <a:lnTo>
                      <a:pt x="158" y="1306"/>
                    </a:lnTo>
                    <a:lnTo>
                      <a:pt x="147" y="1304"/>
                    </a:lnTo>
                    <a:lnTo>
                      <a:pt x="136" y="1303"/>
                    </a:lnTo>
                    <a:lnTo>
                      <a:pt x="126" y="1300"/>
                    </a:lnTo>
                    <a:lnTo>
                      <a:pt x="115" y="1297"/>
                    </a:lnTo>
                    <a:lnTo>
                      <a:pt x="94" y="1289"/>
                    </a:lnTo>
                    <a:lnTo>
                      <a:pt x="74" y="1279"/>
                    </a:lnTo>
                    <a:lnTo>
                      <a:pt x="55" y="1268"/>
                    </a:lnTo>
                    <a:lnTo>
                      <a:pt x="36" y="1256"/>
                    </a:lnTo>
                    <a:lnTo>
                      <a:pt x="18" y="1242"/>
                    </a:lnTo>
                    <a:lnTo>
                      <a:pt x="0" y="1229"/>
                    </a:lnTo>
                    <a:lnTo>
                      <a:pt x="0" y="4"/>
                    </a:lnTo>
                    <a:lnTo>
                      <a:pt x="170" y="15"/>
                    </a:lnTo>
                    <a:lnTo>
                      <a:pt x="337" y="34"/>
                    </a:lnTo>
                    <a:lnTo>
                      <a:pt x="501" y="61"/>
                    </a:lnTo>
                    <a:lnTo>
                      <a:pt x="663" y="95"/>
                    </a:lnTo>
                    <a:lnTo>
                      <a:pt x="821" y="136"/>
                    </a:lnTo>
                    <a:lnTo>
                      <a:pt x="977" y="185"/>
                    </a:lnTo>
                    <a:lnTo>
                      <a:pt x="1130" y="241"/>
                    </a:lnTo>
                    <a:lnTo>
                      <a:pt x="1280" y="304"/>
                    </a:lnTo>
                    <a:lnTo>
                      <a:pt x="1426" y="374"/>
                    </a:lnTo>
                    <a:lnTo>
                      <a:pt x="1568" y="449"/>
                    </a:lnTo>
                    <a:lnTo>
                      <a:pt x="1706" y="532"/>
                    </a:lnTo>
                    <a:lnTo>
                      <a:pt x="1840" y="620"/>
                    </a:lnTo>
                    <a:lnTo>
                      <a:pt x="1969" y="714"/>
                    </a:lnTo>
                    <a:lnTo>
                      <a:pt x="2095" y="814"/>
                    </a:lnTo>
                    <a:lnTo>
                      <a:pt x="2215" y="918"/>
                    </a:lnTo>
                    <a:lnTo>
                      <a:pt x="2331" y="1029"/>
                    </a:lnTo>
                    <a:lnTo>
                      <a:pt x="2442" y="1145"/>
                    </a:lnTo>
                    <a:lnTo>
                      <a:pt x="2546" y="1265"/>
                    </a:lnTo>
                    <a:lnTo>
                      <a:pt x="2646" y="1390"/>
                    </a:lnTo>
                    <a:lnTo>
                      <a:pt x="2740" y="1519"/>
                    </a:lnTo>
                    <a:lnTo>
                      <a:pt x="2829" y="1654"/>
                    </a:lnTo>
                    <a:lnTo>
                      <a:pt x="2911" y="1792"/>
                    </a:lnTo>
                    <a:lnTo>
                      <a:pt x="2986" y="1933"/>
                    </a:lnTo>
                    <a:lnTo>
                      <a:pt x="3055" y="2079"/>
                    </a:lnTo>
                    <a:lnTo>
                      <a:pt x="3118" y="2230"/>
                    </a:lnTo>
                    <a:lnTo>
                      <a:pt x="3174" y="2382"/>
                    </a:lnTo>
                    <a:lnTo>
                      <a:pt x="3224" y="2538"/>
                    </a:lnTo>
                    <a:lnTo>
                      <a:pt x="3265" y="2696"/>
                    </a:lnTo>
                    <a:lnTo>
                      <a:pt x="3299" y="2859"/>
                    </a:lnTo>
                    <a:lnTo>
                      <a:pt x="3326" y="3023"/>
                    </a:lnTo>
                    <a:lnTo>
                      <a:pt x="3345" y="3190"/>
                    </a:lnTo>
                    <a:lnTo>
                      <a:pt x="3356" y="3360"/>
                    </a:lnTo>
                    <a:lnTo>
                      <a:pt x="2005" y="3360"/>
                    </a:lnTo>
                    <a:lnTo>
                      <a:pt x="1982" y="3384"/>
                    </a:lnTo>
                    <a:lnTo>
                      <a:pt x="1958" y="3410"/>
                    </a:lnTo>
                    <a:lnTo>
                      <a:pt x="1934" y="3435"/>
                    </a:lnTo>
                    <a:lnTo>
                      <a:pt x="1913" y="3461"/>
                    </a:lnTo>
                    <a:lnTo>
                      <a:pt x="1892" y="3486"/>
                    </a:lnTo>
                    <a:lnTo>
                      <a:pt x="1873" y="3512"/>
                    </a:lnTo>
                    <a:lnTo>
                      <a:pt x="1854" y="3539"/>
                    </a:lnTo>
                    <a:lnTo>
                      <a:pt x="1837" y="3566"/>
                    </a:lnTo>
                    <a:lnTo>
                      <a:pt x="1821" y="3594"/>
                    </a:lnTo>
                    <a:lnTo>
                      <a:pt x="1807" y="3623"/>
                    </a:lnTo>
                    <a:lnTo>
                      <a:pt x="1794" y="3652"/>
                    </a:lnTo>
                    <a:lnTo>
                      <a:pt x="1784" y="3684"/>
                    </a:lnTo>
                    <a:lnTo>
                      <a:pt x="1780" y="3699"/>
                    </a:lnTo>
                    <a:lnTo>
                      <a:pt x="1775" y="3715"/>
                    </a:lnTo>
                    <a:lnTo>
                      <a:pt x="1772" y="3732"/>
                    </a:lnTo>
                    <a:lnTo>
                      <a:pt x="1768" y="3749"/>
                    </a:lnTo>
                    <a:lnTo>
                      <a:pt x="1766" y="3766"/>
                    </a:lnTo>
                    <a:lnTo>
                      <a:pt x="1764" y="3784"/>
                    </a:lnTo>
                    <a:lnTo>
                      <a:pt x="1762" y="3802"/>
                    </a:lnTo>
                    <a:lnTo>
                      <a:pt x="1762" y="3820"/>
                    </a:lnTo>
                    <a:close/>
                    <a:moveTo>
                      <a:pt x="0" y="4"/>
                    </a:moveTo>
                    <a:lnTo>
                      <a:pt x="0" y="0"/>
                    </a:lnTo>
                    <a:lnTo>
                      <a:pt x="8" y="0"/>
                    </a:lnTo>
                    <a:lnTo>
                      <a:pt x="0" y="4"/>
                    </a:lnTo>
                    <a:close/>
                    <a:moveTo>
                      <a:pt x="3359" y="3337"/>
                    </a:moveTo>
                    <a:lnTo>
                      <a:pt x="3359" y="3360"/>
                    </a:lnTo>
                    <a:lnTo>
                      <a:pt x="3356" y="3360"/>
                    </a:lnTo>
                    <a:lnTo>
                      <a:pt x="3359" y="3337"/>
                    </a:lnTo>
                    <a:close/>
                  </a:path>
                </a:pathLst>
              </a:custGeom>
              <a:solidFill>
                <a:srgbClr val="E78400"/>
              </a:solidFill>
              <a:ln w="9525">
                <a:noFill/>
                <a:round/>
                <a:headEnd/>
                <a:tailEnd/>
              </a:ln>
            </p:spPr>
            <p:txBody>
              <a:bodyPr/>
              <a:lstStyle/>
              <a:p>
                <a:pPr defTabSz="914239"/>
                <a:endParaRPr lang="sv-SE" dirty="0">
                  <a:solidFill>
                    <a:srgbClr val="747474"/>
                  </a:solidFill>
                </a:endParaRPr>
              </a:p>
            </p:txBody>
          </p:sp>
          <p:sp>
            <p:nvSpPr>
              <p:cNvPr id="49" name="Freeform 38"/>
              <p:cNvSpPr>
                <a:spLocks noEditPoints="1"/>
              </p:cNvSpPr>
              <p:nvPr/>
            </p:nvSpPr>
            <p:spPr bwMode="auto">
              <a:xfrm>
                <a:off x="2879" y="1729"/>
                <a:ext cx="608" cy="666"/>
              </a:xfrm>
              <a:custGeom>
                <a:avLst/>
                <a:gdLst>
                  <a:gd name="T0" fmla="*/ 0 w 3651"/>
                  <a:gd name="T1" fmla="*/ 0 h 3995"/>
                  <a:gd name="T2" fmla="*/ 0 w 3651"/>
                  <a:gd name="T3" fmla="*/ 0 h 3995"/>
                  <a:gd name="T4" fmla="*/ 0 w 3651"/>
                  <a:gd name="T5" fmla="*/ 0 h 3995"/>
                  <a:gd name="T6" fmla="*/ 0 w 3651"/>
                  <a:gd name="T7" fmla="*/ 0 h 3995"/>
                  <a:gd name="T8" fmla="*/ 0 w 3651"/>
                  <a:gd name="T9" fmla="*/ 0 h 3995"/>
                  <a:gd name="T10" fmla="*/ 0 w 3651"/>
                  <a:gd name="T11" fmla="*/ 0 h 3995"/>
                  <a:gd name="T12" fmla="*/ 0 w 3651"/>
                  <a:gd name="T13" fmla="*/ 0 h 3995"/>
                  <a:gd name="T14" fmla="*/ 0 w 3651"/>
                  <a:gd name="T15" fmla="*/ 0 h 3995"/>
                  <a:gd name="T16" fmla="*/ 0 w 3651"/>
                  <a:gd name="T17" fmla="*/ 0 h 3995"/>
                  <a:gd name="T18" fmla="*/ 0 w 3651"/>
                  <a:gd name="T19" fmla="*/ 0 h 3995"/>
                  <a:gd name="T20" fmla="*/ 0 w 3651"/>
                  <a:gd name="T21" fmla="*/ 0 h 3995"/>
                  <a:gd name="T22" fmla="*/ 0 w 3651"/>
                  <a:gd name="T23" fmla="*/ 0 h 3995"/>
                  <a:gd name="T24" fmla="*/ 0 w 3651"/>
                  <a:gd name="T25" fmla="*/ 0 h 3995"/>
                  <a:gd name="T26" fmla="*/ 0 w 3651"/>
                  <a:gd name="T27" fmla="*/ 0 h 3995"/>
                  <a:gd name="T28" fmla="*/ 0 w 3651"/>
                  <a:gd name="T29" fmla="*/ 0 h 3995"/>
                  <a:gd name="T30" fmla="*/ 0 w 3651"/>
                  <a:gd name="T31" fmla="*/ 0 h 3995"/>
                  <a:gd name="T32" fmla="*/ 0 w 3651"/>
                  <a:gd name="T33" fmla="*/ 0 h 3995"/>
                  <a:gd name="T34" fmla="*/ 0 w 3651"/>
                  <a:gd name="T35" fmla="*/ 0 h 3995"/>
                  <a:gd name="T36" fmla="*/ 0 w 3651"/>
                  <a:gd name="T37" fmla="*/ 0 h 3995"/>
                  <a:gd name="T38" fmla="*/ 0 w 3651"/>
                  <a:gd name="T39" fmla="*/ 0 h 3995"/>
                  <a:gd name="T40" fmla="*/ 0 w 3651"/>
                  <a:gd name="T41" fmla="*/ 0 h 3995"/>
                  <a:gd name="T42" fmla="*/ 0 w 3651"/>
                  <a:gd name="T43" fmla="*/ 0 h 3995"/>
                  <a:gd name="T44" fmla="*/ 0 w 3651"/>
                  <a:gd name="T45" fmla="*/ 0 h 3995"/>
                  <a:gd name="T46" fmla="*/ 0 w 3651"/>
                  <a:gd name="T47" fmla="*/ 0 h 3995"/>
                  <a:gd name="T48" fmla="*/ 0 w 3651"/>
                  <a:gd name="T49" fmla="*/ 0 h 3995"/>
                  <a:gd name="T50" fmla="*/ 0 w 3651"/>
                  <a:gd name="T51" fmla="*/ 0 h 3995"/>
                  <a:gd name="T52" fmla="*/ 0 w 3651"/>
                  <a:gd name="T53" fmla="*/ 0 h 3995"/>
                  <a:gd name="T54" fmla="*/ 0 w 3651"/>
                  <a:gd name="T55" fmla="*/ 0 h 3995"/>
                  <a:gd name="T56" fmla="*/ 0 w 3651"/>
                  <a:gd name="T57" fmla="*/ 0 h 3995"/>
                  <a:gd name="T58" fmla="*/ 0 w 3651"/>
                  <a:gd name="T59" fmla="*/ 0 h 3995"/>
                  <a:gd name="T60" fmla="*/ 0 w 3651"/>
                  <a:gd name="T61" fmla="*/ 0 h 3995"/>
                  <a:gd name="T62" fmla="*/ 0 w 3651"/>
                  <a:gd name="T63" fmla="*/ 0 h 3995"/>
                  <a:gd name="T64" fmla="*/ 0 w 3651"/>
                  <a:gd name="T65" fmla="*/ 0 h 3995"/>
                  <a:gd name="T66" fmla="*/ 0 w 3651"/>
                  <a:gd name="T67" fmla="*/ 0 h 3995"/>
                  <a:gd name="T68" fmla="*/ 0 w 3651"/>
                  <a:gd name="T69" fmla="*/ 0 h 3995"/>
                  <a:gd name="T70" fmla="*/ 0 w 3651"/>
                  <a:gd name="T71" fmla="*/ 0 h 3995"/>
                  <a:gd name="T72" fmla="*/ 0 w 3651"/>
                  <a:gd name="T73" fmla="*/ 0 h 3995"/>
                  <a:gd name="T74" fmla="*/ 0 w 3651"/>
                  <a:gd name="T75" fmla="*/ 0 h 3995"/>
                  <a:gd name="T76" fmla="*/ 0 w 3651"/>
                  <a:gd name="T77" fmla="*/ 0 h 3995"/>
                  <a:gd name="T78" fmla="*/ 0 w 3651"/>
                  <a:gd name="T79" fmla="*/ 0 h 3995"/>
                  <a:gd name="T80" fmla="*/ 0 w 3651"/>
                  <a:gd name="T81" fmla="*/ 0 h 3995"/>
                  <a:gd name="T82" fmla="*/ 0 w 3651"/>
                  <a:gd name="T83" fmla="*/ 0 h 3995"/>
                  <a:gd name="T84" fmla="*/ 0 w 3651"/>
                  <a:gd name="T85" fmla="*/ 0 h 3995"/>
                  <a:gd name="T86" fmla="*/ 0 w 3651"/>
                  <a:gd name="T87" fmla="*/ 0 h 3995"/>
                  <a:gd name="T88" fmla="*/ 0 w 3651"/>
                  <a:gd name="T89" fmla="*/ 0 h 3995"/>
                  <a:gd name="T90" fmla="*/ 0 w 3651"/>
                  <a:gd name="T91" fmla="*/ 0 h 3995"/>
                  <a:gd name="T92" fmla="*/ 0 w 3651"/>
                  <a:gd name="T93" fmla="*/ 0 h 3995"/>
                  <a:gd name="T94" fmla="*/ 0 w 3651"/>
                  <a:gd name="T95" fmla="*/ 0 h 3995"/>
                  <a:gd name="T96" fmla="*/ 0 w 3651"/>
                  <a:gd name="T97" fmla="*/ 0 h 3995"/>
                  <a:gd name="T98" fmla="*/ 0 w 3651"/>
                  <a:gd name="T99" fmla="*/ 0 h 3995"/>
                  <a:gd name="T100" fmla="*/ 0 w 3651"/>
                  <a:gd name="T101" fmla="*/ 0 h 3995"/>
                  <a:gd name="T102" fmla="*/ 0 w 3651"/>
                  <a:gd name="T103" fmla="*/ 0 h 3995"/>
                  <a:gd name="T104" fmla="*/ 0 w 3651"/>
                  <a:gd name="T105" fmla="*/ 0 h 3995"/>
                  <a:gd name="T106" fmla="*/ 0 w 3651"/>
                  <a:gd name="T107" fmla="*/ 0 h 3995"/>
                  <a:gd name="T108" fmla="*/ 0 w 3651"/>
                  <a:gd name="T109" fmla="*/ 0 h 3995"/>
                  <a:gd name="T110" fmla="*/ 0 w 3651"/>
                  <a:gd name="T111" fmla="*/ 0 h 3995"/>
                  <a:gd name="T112" fmla="*/ 0 w 3651"/>
                  <a:gd name="T113" fmla="*/ 0 h 3995"/>
                  <a:gd name="T114" fmla="*/ 0 w 3651"/>
                  <a:gd name="T115" fmla="*/ 0 h 399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51"/>
                  <a:gd name="T175" fmla="*/ 0 h 3995"/>
                  <a:gd name="T176" fmla="*/ 3651 w 3651"/>
                  <a:gd name="T177" fmla="*/ 3995 h 399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51" h="3995">
                    <a:moveTo>
                      <a:pt x="3505" y="2433"/>
                    </a:moveTo>
                    <a:lnTo>
                      <a:pt x="2151" y="2433"/>
                    </a:lnTo>
                    <a:lnTo>
                      <a:pt x="2213" y="2578"/>
                    </a:lnTo>
                    <a:lnTo>
                      <a:pt x="3651" y="2578"/>
                    </a:lnTo>
                    <a:lnTo>
                      <a:pt x="3505" y="2433"/>
                    </a:lnTo>
                    <a:close/>
                    <a:moveTo>
                      <a:pt x="1908" y="2893"/>
                    </a:moveTo>
                    <a:lnTo>
                      <a:pt x="1908" y="2908"/>
                    </a:lnTo>
                    <a:lnTo>
                      <a:pt x="1910" y="2925"/>
                    </a:lnTo>
                    <a:lnTo>
                      <a:pt x="1912" y="2941"/>
                    </a:lnTo>
                    <a:lnTo>
                      <a:pt x="1914" y="2957"/>
                    </a:lnTo>
                    <a:lnTo>
                      <a:pt x="1918" y="2971"/>
                    </a:lnTo>
                    <a:lnTo>
                      <a:pt x="1921" y="2986"/>
                    </a:lnTo>
                    <a:lnTo>
                      <a:pt x="1926" y="3000"/>
                    </a:lnTo>
                    <a:lnTo>
                      <a:pt x="1931" y="3014"/>
                    </a:lnTo>
                    <a:lnTo>
                      <a:pt x="1941" y="3042"/>
                    </a:lnTo>
                    <a:lnTo>
                      <a:pt x="1955" y="3068"/>
                    </a:lnTo>
                    <a:lnTo>
                      <a:pt x="1968" y="3093"/>
                    </a:lnTo>
                    <a:lnTo>
                      <a:pt x="1984" y="3118"/>
                    </a:lnTo>
                    <a:lnTo>
                      <a:pt x="2000" y="3142"/>
                    </a:lnTo>
                    <a:lnTo>
                      <a:pt x="2017" y="3165"/>
                    </a:lnTo>
                    <a:lnTo>
                      <a:pt x="2034" y="3188"/>
                    </a:lnTo>
                    <a:lnTo>
                      <a:pt x="2052" y="3210"/>
                    </a:lnTo>
                    <a:lnTo>
                      <a:pt x="2088" y="3254"/>
                    </a:lnTo>
                    <a:lnTo>
                      <a:pt x="2124" y="3296"/>
                    </a:lnTo>
                    <a:lnTo>
                      <a:pt x="2213" y="3207"/>
                    </a:lnTo>
                    <a:lnTo>
                      <a:pt x="2194" y="3187"/>
                    </a:lnTo>
                    <a:lnTo>
                      <a:pt x="2176" y="3166"/>
                    </a:lnTo>
                    <a:lnTo>
                      <a:pt x="2159" y="3147"/>
                    </a:lnTo>
                    <a:lnTo>
                      <a:pt x="2143" y="3127"/>
                    </a:lnTo>
                    <a:lnTo>
                      <a:pt x="2129" y="3107"/>
                    </a:lnTo>
                    <a:lnTo>
                      <a:pt x="2116" y="3088"/>
                    </a:lnTo>
                    <a:lnTo>
                      <a:pt x="2104" y="3068"/>
                    </a:lnTo>
                    <a:lnTo>
                      <a:pt x="2094" y="3049"/>
                    </a:lnTo>
                    <a:lnTo>
                      <a:pt x="2084" y="3028"/>
                    </a:lnTo>
                    <a:lnTo>
                      <a:pt x="2076" y="3009"/>
                    </a:lnTo>
                    <a:lnTo>
                      <a:pt x="2069" y="2990"/>
                    </a:lnTo>
                    <a:lnTo>
                      <a:pt x="2064" y="2970"/>
                    </a:lnTo>
                    <a:lnTo>
                      <a:pt x="2059" y="2951"/>
                    </a:lnTo>
                    <a:lnTo>
                      <a:pt x="2056" y="2932"/>
                    </a:lnTo>
                    <a:lnTo>
                      <a:pt x="2054" y="2912"/>
                    </a:lnTo>
                    <a:lnTo>
                      <a:pt x="2054" y="2893"/>
                    </a:lnTo>
                    <a:lnTo>
                      <a:pt x="2054" y="2872"/>
                    </a:lnTo>
                    <a:lnTo>
                      <a:pt x="2056" y="2853"/>
                    </a:lnTo>
                    <a:lnTo>
                      <a:pt x="2059" y="2834"/>
                    </a:lnTo>
                    <a:lnTo>
                      <a:pt x="2064" y="2814"/>
                    </a:lnTo>
                    <a:lnTo>
                      <a:pt x="2069" y="2795"/>
                    </a:lnTo>
                    <a:lnTo>
                      <a:pt x="2076" y="2776"/>
                    </a:lnTo>
                    <a:lnTo>
                      <a:pt x="2084" y="2756"/>
                    </a:lnTo>
                    <a:lnTo>
                      <a:pt x="2094" y="2737"/>
                    </a:lnTo>
                    <a:lnTo>
                      <a:pt x="2104" y="2716"/>
                    </a:lnTo>
                    <a:lnTo>
                      <a:pt x="2116" y="2697"/>
                    </a:lnTo>
                    <a:lnTo>
                      <a:pt x="2129" y="2677"/>
                    </a:lnTo>
                    <a:lnTo>
                      <a:pt x="2143" y="2658"/>
                    </a:lnTo>
                    <a:lnTo>
                      <a:pt x="2159" y="2638"/>
                    </a:lnTo>
                    <a:lnTo>
                      <a:pt x="2176" y="2618"/>
                    </a:lnTo>
                    <a:lnTo>
                      <a:pt x="2194" y="2599"/>
                    </a:lnTo>
                    <a:lnTo>
                      <a:pt x="2213" y="2578"/>
                    </a:lnTo>
                    <a:lnTo>
                      <a:pt x="2151" y="2433"/>
                    </a:lnTo>
                    <a:lnTo>
                      <a:pt x="2128" y="2457"/>
                    </a:lnTo>
                    <a:lnTo>
                      <a:pt x="2104" y="2483"/>
                    </a:lnTo>
                    <a:lnTo>
                      <a:pt x="2080" y="2508"/>
                    </a:lnTo>
                    <a:lnTo>
                      <a:pt x="2059" y="2534"/>
                    </a:lnTo>
                    <a:lnTo>
                      <a:pt x="2038" y="2559"/>
                    </a:lnTo>
                    <a:lnTo>
                      <a:pt x="2019" y="2585"/>
                    </a:lnTo>
                    <a:lnTo>
                      <a:pt x="2000" y="2612"/>
                    </a:lnTo>
                    <a:lnTo>
                      <a:pt x="1983" y="2639"/>
                    </a:lnTo>
                    <a:lnTo>
                      <a:pt x="1967" y="2667"/>
                    </a:lnTo>
                    <a:lnTo>
                      <a:pt x="1953" y="2696"/>
                    </a:lnTo>
                    <a:lnTo>
                      <a:pt x="1940" y="2725"/>
                    </a:lnTo>
                    <a:lnTo>
                      <a:pt x="1930" y="2757"/>
                    </a:lnTo>
                    <a:lnTo>
                      <a:pt x="1926" y="2772"/>
                    </a:lnTo>
                    <a:lnTo>
                      <a:pt x="1921" y="2788"/>
                    </a:lnTo>
                    <a:lnTo>
                      <a:pt x="1918" y="2805"/>
                    </a:lnTo>
                    <a:lnTo>
                      <a:pt x="1914" y="2822"/>
                    </a:lnTo>
                    <a:lnTo>
                      <a:pt x="1912" y="2839"/>
                    </a:lnTo>
                    <a:lnTo>
                      <a:pt x="1910" y="2857"/>
                    </a:lnTo>
                    <a:lnTo>
                      <a:pt x="1908" y="2875"/>
                    </a:lnTo>
                    <a:lnTo>
                      <a:pt x="1908" y="2893"/>
                    </a:lnTo>
                    <a:close/>
                    <a:moveTo>
                      <a:pt x="2112" y="3734"/>
                    </a:moveTo>
                    <a:lnTo>
                      <a:pt x="2096" y="3746"/>
                    </a:lnTo>
                    <a:lnTo>
                      <a:pt x="2080" y="3759"/>
                    </a:lnTo>
                    <a:lnTo>
                      <a:pt x="2064" y="3770"/>
                    </a:lnTo>
                    <a:lnTo>
                      <a:pt x="2046" y="3781"/>
                    </a:lnTo>
                    <a:lnTo>
                      <a:pt x="2028" y="3791"/>
                    </a:lnTo>
                    <a:lnTo>
                      <a:pt x="2010" y="3800"/>
                    </a:lnTo>
                    <a:lnTo>
                      <a:pt x="1992" y="3809"/>
                    </a:lnTo>
                    <a:lnTo>
                      <a:pt x="1974" y="3817"/>
                    </a:lnTo>
                    <a:lnTo>
                      <a:pt x="1955" y="3824"/>
                    </a:lnTo>
                    <a:lnTo>
                      <a:pt x="1936" y="3829"/>
                    </a:lnTo>
                    <a:lnTo>
                      <a:pt x="1917" y="3835"/>
                    </a:lnTo>
                    <a:lnTo>
                      <a:pt x="1899" y="3840"/>
                    </a:lnTo>
                    <a:lnTo>
                      <a:pt x="1880" y="3844"/>
                    </a:lnTo>
                    <a:lnTo>
                      <a:pt x="1862" y="3846"/>
                    </a:lnTo>
                    <a:lnTo>
                      <a:pt x="1844" y="3848"/>
                    </a:lnTo>
                    <a:lnTo>
                      <a:pt x="1826" y="3848"/>
                    </a:lnTo>
                    <a:lnTo>
                      <a:pt x="1809" y="3848"/>
                    </a:lnTo>
                    <a:lnTo>
                      <a:pt x="1791" y="3846"/>
                    </a:lnTo>
                    <a:lnTo>
                      <a:pt x="1772" y="3844"/>
                    </a:lnTo>
                    <a:lnTo>
                      <a:pt x="1754" y="3840"/>
                    </a:lnTo>
                    <a:lnTo>
                      <a:pt x="1735" y="3835"/>
                    </a:lnTo>
                    <a:lnTo>
                      <a:pt x="1716" y="3829"/>
                    </a:lnTo>
                    <a:lnTo>
                      <a:pt x="1698" y="3824"/>
                    </a:lnTo>
                    <a:lnTo>
                      <a:pt x="1679" y="3817"/>
                    </a:lnTo>
                    <a:lnTo>
                      <a:pt x="1661" y="3809"/>
                    </a:lnTo>
                    <a:lnTo>
                      <a:pt x="1642" y="3800"/>
                    </a:lnTo>
                    <a:lnTo>
                      <a:pt x="1624" y="3791"/>
                    </a:lnTo>
                    <a:lnTo>
                      <a:pt x="1606" y="3781"/>
                    </a:lnTo>
                    <a:lnTo>
                      <a:pt x="1589" y="3770"/>
                    </a:lnTo>
                    <a:lnTo>
                      <a:pt x="1572" y="3759"/>
                    </a:lnTo>
                    <a:lnTo>
                      <a:pt x="1555" y="3746"/>
                    </a:lnTo>
                    <a:lnTo>
                      <a:pt x="1540" y="3734"/>
                    </a:lnTo>
                    <a:lnTo>
                      <a:pt x="1439" y="3835"/>
                    </a:lnTo>
                    <a:lnTo>
                      <a:pt x="1459" y="3854"/>
                    </a:lnTo>
                    <a:lnTo>
                      <a:pt x="1480" y="3872"/>
                    </a:lnTo>
                    <a:lnTo>
                      <a:pt x="1503" y="3889"/>
                    </a:lnTo>
                    <a:lnTo>
                      <a:pt x="1525" y="3905"/>
                    </a:lnTo>
                    <a:lnTo>
                      <a:pt x="1548" y="3919"/>
                    </a:lnTo>
                    <a:lnTo>
                      <a:pt x="1571" y="3933"/>
                    </a:lnTo>
                    <a:lnTo>
                      <a:pt x="1596" y="3944"/>
                    </a:lnTo>
                    <a:lnTo>
                      <a:pt x="1619" y="3955"/>
                    </a:lnTo>
                    <a:lnTo>
                      <a:pt x="1645" y="3964"/>
                    </a:lnTo>
                    <a:lnTo>
                      <a:pt x="1670" y="3973"/>
                    </a:lnTo>
                    <a:lnTo>
                      <a:pt x="1696" y="3980"/>
                    </a:lnTo>
                    <a:lnTo>
                      <a:pt x="1721" y="3985"/>
                    </a:lnTo>
                    <a:lnTo>
                      <a:pt x="1747" y="3990"/>
                    </a:lnTo>
                    <a:lnTo>
                      <a:pt x="1773" y="3992"/>
                    </a:lnTo>
                    <a:lnTo>
                      <a:pt x="1800" y="3994"/>
                    </a:lnTo>
                    <a:lnTo>
                      <a:pt x="1826" y="3995"/>
                    </a:lnTo>
                    <a:lnTo>
                      <a:pt x="1853" y="3994"/>
                    </a:lnTo>
                    <a:lnTo>
                      <a:pt x="1878" y="3992"/>
                    </a:lnTo>
                    <a:lnTo>
                      <a:pt x="1904" y="3990"/>
                    </a:lnTo>
                    <a:lnTo>
                      <a:pt x="1931" y="3985"/>
                    </a:lnTo>
                    <a:lnTo>
                      <a:pt x="1957" y="3980"/>
                    </a:lnTo>
                    <a:lnTo>
                      <a:pt x="1982" y="3973"/>
                    </a:lnTo>
                    <a:lnTo>
                      <a:pt x="2008" y="3964"/>
                    </a:lnTo>
                    <a:lnTo>
                      <a:pt x="2032" y="3955"/>
                    </a:lnTo>
                    <a:lnTo>
                      <a:pt x="2057" y="3944"/>
                    </a:lnTo>
                    <a:lnTo>
                      <a:pt x="2080" y="3933"/>
                    </a:lnTo>
                    <a:lnTo>
                      <a:pt x="2104" y="3919"/>
                    </a:lnTo>
                    <a:lnTo>
                      <a:pt x="2128" y="3905"/>
                    </a:lnTo>
                    <a:lnTo>
                      <a:pt x="2150" y="3889"/>
                    </a:lnTo>
                    <a:lnTo>
                      <a:pt x="2171" y="3872"/>
                    </a:lnTo>
                    <a:lnTo>
                      <a:pt x="2193" y="3854"/>
                    </a:lnTo>
                    <a:lnTo>
                      <a:pt x="2213" y="3835"/>
                    </a:lnTo>
                    <a:lnTo>
                      <a:pt x="2112" y="3734"/>
                    </a:lnTo>
                    <a:close/>
                    <a:moveTo>
                      <a:pt x="540" y="276"/>
                    </a:moveTo>
                    <a:lnTo>
                      <a:pt x="512" y="297"/>
                    </a:lnTo>
                    <a:lnTo>
                      <a:pt x="484" y="318"/>
                    </a:lnTo>
                    <a:lnTo>
                      <a:pt x="469" y="327"/>
                    </a:lnTo>
                    <a:lnTo>
                      <a:pt x="456" y="336"/>
                    </a:lnTo>
                    <a:lnTo>
                      <a:pt x="441" y="343"/>
                    </a:lnTo>
                    <a:lnTo>
                      <a:pt x="427" y="350"/>
                    </a:lnTo>
                    <a:lnTo>
                      <a:pt x="412" y="357"/>
                    </a:lnTo>
                    <a:lnTo>
                      <a:pt x="397" y="364"/>
                    </a:lnTo>
                    <a:lnTo>
                      <a:pt x="383" y="368"/>
                    </a:lnTo>
                    <a:lnTo>
                      <a:pt x="367" y="373"/>
                    </a:lnTo>
                    <a:lnTo>
                      <a:pt x="353" y="376"/>
                    </a:lnTo>
                    <a:lnTo>
                      <a:pt x="337" y="378"/>
                    </a:lnTo>
                    <a:lnTo>
                      <a:pt x="321" y="379"/>
                    </a:lnTo>
                    <a:lnTo>
                      <a:pt x="304" y="379"/>
                    </a:lnTo>
                    <a:lnTo>
                      <a:pt x="293" y="377"/>
                    </a:lnTo>
                    <a:lnTo>
                      <a:pt x="282" y="376"/>
                    </a:lnTo>
                    <a:lnTo>
                      <a:pt x="272" y="373"/>
                    </a:lnTo>
                    <a:lnTo>
                      <a:pt x="261" y="370"/>
                    </a:lnTo>
                    <a:lnTo>
                      <a:pt x="240" y="362"/>
                    </a:lnTo>
                    <a:lnTo>
                      <a:pt x="220" y="352"/>
                    </a:lnTo>
                    <a:lnTo>
                      <a:pt x="201" y="341"/>
                    </a:lnTo>
                    <a:lnTo>
                      <a:pt x="182" y="329"/>
                    </a:lnTo>
                    <a:lnTo>
                      <a:pt x="164" y="315"/>
                    </a:lnTo>
                    <a:lnTo>
                      <a:pt x="146" y="302"/>
                    </a:lnTo>
                    <a:lnTo>
                      <a:pt x="0" y="366"/>
                    </a:lnTo>
                    <a:lnTo>
                      <a:pt x="20" y="385"/>
                    </a:lnTo>
                    <a:lnTo>
                      <a:pt x="41" y="403"/>
                    </a:lnTo>
                    <a:lnTo>
                      <a:pt x="60" y="420"/>
                    </a:lnTo>
                    <a:lnTo>
                      <a:pt x="80" y="435"/>
                    </a:lnTo>
                    <a:lnTo>
                      <a:pt x="100" y="450"/>
                    </a:lnTo>
                    <a:lnTo>
                      <a:pt x="119" y="463"/>
                    </a:lnTo>
                    <a:lnTo>
                      <a:pt x="139" y="475"/>
                    </a:lnTo>
                    <a:lnTo>
                      <a:pt x="158" y="486"/>
                    </a:lnTo>
                    <a:lnTo>
                      <a:pt x="179" y="495"/>
                    </a:lnTo>
                    <a:lnTo>
                      <a:pt x="198" y="503"/>
                    </a:lnTo>
                    <a:lnTo>
                      <a:pt x="218" y="509"/>
                    </a:lnTo>
                    <a:lnTo>
                      <a:pt x="237" y="515"/>
                    </a:lnTo>
                    <a:lnTo>
                      <a:pt x="256" y="520"/>
                    </a:lnTo>
                    <a:lnTo>
                      <a:pt x="276" y="523"/>
                    </a:lnTo>
                    <a:lnTo>
                      <a:pt x="295" y="525"/>
                    </a:lnTo>
                    <a:lnTo>
                      <a:pt x="314" y="525"/>
                    </a:lnTo>
                    <a:lnTo>
                      <a:pt x="335" y="525"/>
                    </a:lnTo>
                    <a:lnTo>
                      <a:pt x="354" y="523"/>
                    </a:lnTo>
                    <a:lnTo>
                      <a:pt x="373" y="520"/>
                    </a:lnTo>
                    <a:lnTo>
                      <a:pt x="393" y="515"/>
                    </a:lnTo>
                    <a:lnTo>
                      <a:pt x="412" y="509"/>
                    </a:lnTo>
                    <a:lnTo>
                      <a:pt x="432" y="503"/>
                    </a:lnTo>
                    <a:lnTo>
                      <a:pt x="451" y="495"/>
                    </a:lnTo>
                    <a:lnTo>
                      <a:pt x="470" y="486"/>
                    </a:lnTo>
                    <a:lnTo>
                      <a:pt x="491" y="475"/>
                    </a:lnTo>
                    <a:lnTo>
                      <a:pt x="510" y="463"/>
                    </a:lnTo>
                    <a:lnTo>
                      <a:pt x="530" y="450"/>
                    </a:lnTo>
                    <a:lnTo>
                      <a:pt x="550" y="435"/>
                    </a:lnTo>
                    <a:lnTo>
                      <a:pt x="569" y="420"/>
                    </a:lnTo>
                    <a:lnTo>
                      <a:pt x="589" y="403"/>
                    </a:lnTo>
                    <a:lnTo>
                      <a:pt x="610" y="385"/>
                    </a:lnTo>
                    <a:lnTo>
                      <a:pt x="629" y="366"/>
                    </a:lnTo>
                    <a:lnTo>
                      <a:pt x="540" y="276"/>
                    </a:lnTo>
                    <a:close/>
                    <a:moveTo>
                      <a:pt x="2475" y="103"/>
                    </a:moveTo>
                    <a:lnTo>
                      <a:pt x="2530" y="160"/>
                    </a:lnTo>
                    <a:lnTo>
                      <a:pt x="2585" y="219"/>
                    </a:lnTo>
                    <a:lnTo>
                      <a:pt x="2638" y="278"/>
                    </a:lnTo>
                    <a:lnTo>
                      <a:pt x="2690" y="339"/>
                    </a:lnTo>
                    <a:lnTo>
                      <a:pt x="2740" y="401"/>
                    </a:lnTo>
                    <a:lnTo>
                      <a:pt x="2790" y="465"/>
                    </a:lnTo>
                    <a:lnTo>
                      <a:pt x="2837" y="528"/>
                    </a:lnTo>
                    <a:lnTo>
                      <a:pt x="2883" y="594"/>
                    </a:lnTo>
                    <a:lnTo>
                      <a:pt x="2928" y="660"/>
                    </a:lnTo>
                    <a:lnTo>
                      <a:pt x="2971" y="727"/>
                    </a:lnTo>
                    <a:lnTo>
                      <a:pt x="3013" y="796"/>
                    </a:lnTo>
                    <a:lnTo>
                      <a:pt x="3053" y="865"/>
                    </a:lnTo>
                    <a:lnTo>
                      <a:pt x="3091" y="936"/>
                    </a:lnTo>
                    <a:lnTo>
                      <a:pt x="3128" y="1006"/>
                    </a:lnTo>
                    <a:lnTo>
                      <a:pt x="3164" y="1079"/>
                    </a:lnTo>
                    <a:lnTo>
                      <a:pt x="3198" y="1152"/>
                    </a:lnTo>
                    <a:lnTo>
                      <a:pt x="3231" y="1226"/>
                    </a:lnTo>
                    <a:lnTo>
                      <a:pt x="3261" y="1302"/>
                    </a:lnTo>
                    <a:lnTo>
                      <a:pt x="3289" y="1377"/>
                    </a:lnTo>
                    <a:lnTo>
                      <a:pt x="3317" y="1454"/>
                    </a:lnTo>
                    <a:lnTo>
                      <a:pt x="3342" y="1532"/>
                    </a:lnTo>
                    <a:lnTo>
                      <a:pt x="3365" y="1609"/>
                    </a:lnTo>
                    <a:lnTo>
                      <a:pt x="3388" y="1689"/>
                    </a:lnTo>
                    <a:lnTo>
                      <a:pt x="3407" y="1768"/>
                    </a:lnTo>
                    <a:lnTo>
                      <a:pt x="3426" y="1848"/>
                    </a:lnTo>
                    <a:lnTo>
                      <a:pt x="3441" y="1930"/>
                    </a:lnTo>
                    <a:lnTo>
                      <a:pt x="3456" y="2011"/>
                    </a:lnTo>
                    <a:lnTo>
                      <a:pt x="3468" y="2094"/>
                    </a:lnTo>
                    <a:lnTo>
                      <a:pt x="3478" y="2177"/>
                    </a:lnTo>
                    <a:lnTo>
                      <a:pt x="3487" y="2260"/>
                    </a:lnTo>
                    <a:lnTo>
                      <a:pt x="3494" y="2344"/>
                    </a:lnTo>
                    <a:lnTo>
                      <a:pt x="3499" y="2428"/>
                    </a:lnTo>
                    <a:lnTo>
                      <a:pt x="3648" y="2578"/>
                    </a:lnTo>
                    <a:lnTo>
                      <a:pt x="3647" y="2484"/>
                    </a:lnTo>
                    <a:lnTo>
                      <a:pt x="3643" y="2391"/>
                    </a:lnTo>
                    <a:lnTo>
                      <a:pt x="3638" y="2298"/>
                    </a:lnTo>
                    <a:lnTo>
                      <a:pt x="3629" y="2206"/>
                    </a:lnTo>
                    <a:lnTo>
                      <a:pt x="3619" y="2115"/>
                    </a:lnTo>
                    <a:lnTo>
                      <a:pt x="3606" y="2024"/>
                    </a:lnTo>
                    <a:lnTo>
                      <a:pt x="3591" y="1933"/>
                    </a:lnTo>
                    <a:lnTo>
                      <a:pt x="3574" y="1845"/>
                    </a:lnTo>
                    <a:lnTo>
                      <a:pt x="3555" y="1756"/>
                    </a:lnTo>
                    <a:lnTo>
                      <a:pt x="3533" y="1668"/>
                    </a:lnTo>
                    <a:lnTo>
                      <a:pt x="3510" y="1581"/>
                    </a:lnTo>
                    <a:lnTo>
                      <a:pt x="3484" y="1496"/>
                    </a:lnTo>
                    <a:lnTo>
                      <a:pt x="3456" y="1410"/>
                    </a:lnTo>
                    <a:lnTo>
                      <a:pt x="3427" y="1326"/>
                    </a:lnTo>
                    <a:lnTo>
                      <a:pt x="3394" y="1242"/>
                    </a:lnTo>
                    <a:lnTo>
                      <a:pt x="3361" y="1160"/>
                    </a:lnTo>
                    <a:lnTo>
                      <a:pt x="3326" y="1079"/>
                    </a:lnTo>
                    <a:lnTo>
                      <a:pt x="3288" y="999"/>
                    </a:lnTo>
                    <a:lnTo>
                      <a:pt x="3248" y="920"/>
                    </a:lnTo>
                    <a:lnTo>
                      <a:pt x="3207" y="842"/>
                    </a:lnTo>
                    <a:lnTo>
                      <a:pt x="3164" y="764"/>
                    </a:lnTo>
                    <a:lnTo>
                      <a:pt x="3119" y="689"/>
                    </a:lnTo>
                    <a:lnTo>
                      <a:pt x="3072" y="614"/>
                    </a:lnTo>
                    <a:lnTo>
                      <a:pt x="3024" y="541"/>
                    </a:lnTo>
                    <a:lnTo>
                      <a:pt x="2975" y="468"/>
                    </a:lnTo>
                    <a:lnTo>
                      <a:pt x="2922" y="397"/>
                    </a:lnTo>
                    <a:lnTo>
                      <a:pt x="2869" y="328"/>
                    </a:lnTo>
                    <a:lnTo>
                      <a:pt x="2814" y="259"/>
                    </a:lnTo>
                    <a:lnTo>
                      <a:pt x="2757" y="193"/>
                    </a:lnTo>
                    <a:lnTo>
                      <a:pt x="2700" y="127"/>
                    </a:lnTo>
                    <a:lnTo>
                      <a:pt x="2639" y="63"/>
                    </a:lnTo>
                    <a:lnTo>
                      <a:pt x="2579" y="0"/>
                    </a:lnTo>
                    <a:lnTo>
                      <a:pt x="2475" y="103"/>
                    </a:lnTo>
                    <a:close/>
                    <a:moveTo>
                      <a:pt x="1362" y="260"/>
                    </a:moveTo>
                    <a:lnTo>
                      <a:pt x="1341" y="239"/>
                    </a:lnTo>
                    <a:lnTo>
                      <a:pt x="1320" y="219"/>
                    </a:lnTo>
                    <a:lnTo>
                      <a:pt x="1297" y="200"/>
                    </a:lnTo>
                    <a:lnTo>
                      <a:pt x="1275" y="181"/>
                    </a:lnTo>
                    <a:lnTo>
                      <a:pt x="1250" y="164"/>
                    </a:lnTo>
                    <a:lnTo>
                      <a:pt x="1225" y="147"/>
                    </a:lnTo>
                    <a:lnTo>
                      <a:pt x="1201" y="132"/>
                    </a:lnTo>
                    <a:lnTo>
                      <a:pt x="1174" y="118"/>
                    </a:lnTo>
                    <a:lnTo>
                      <a:pt x="1148" y="106"/>
                    </a:lnTo>
                    <a:lnTo>
                      <a:pt x="1120" y="94"/>
                    </a:lnTo>
                    <a:lnTo>
                      <a:pt x="1092" y="85"/>
                    </a:lnTo>
                    <a:lnTo>
                      <a:pt x="1064" y="76"/>
                    </a:lnTo>
                    <a:lnTo>
                      <a:pt x="1035" y="70"/>
                    </a:lnTo>
                    <a:lnTo>
                      <a:pt x="1004" y="65"/>
                    </a:lnTo>
                    <a:lnTo>
                      <a:pt x="974" y="61"/>
                    </a:lnTo>
                    <a:lnTo>
                      <a:pt x="943" y="60"/>
                    </a:lnTo>
                    <a:lnTo>
                      <a:pt x="927" y="61"/>
                    </a:lnTo>
                    <a:lnTo>
                      <a:pt x="911" y="62"/>
                    </a:lnTo>
                    <a:lnTo>
                      <a:pt x="897" y="64"/>
                    </a:lnTo>
                    <a:lnTo>
                      <a:pt x="881" y="66"/>
                    </a:lnTo>
                    <a:lnTo>
                      <a:pt x="852" y="73"/>
                    </a:lnTo>
                    <a:lnTo>
                      <a:pt x="824" y="83"/>
                    </a:lnTo>
                    <a:lnTo>
                      <a:pt x="797" y="93"/>
                    </a:lnTo>
                    <a:lnTo>
                      <a:pt x="771" y="107"/>
                    </a:lnTo>
                    <a:lnTo>
                      <a:pt x="745" y="120"/>
                    </a:lnTo>
                    <a:lnTo>
                      <a:pt x="721" y="136"/>
                    </a:lnTo>
                    <a:lnTo>
                      <a:pt x="696" y="152"/>
                    </a:lnTo>
                    <a:lnTo>
                      <a:pt x="672" y="168"/>
                    </a:lnTo>
                    <a:lnTo>
                      <a:pt x="650" y="186"/>
                    </a:lnTo>
                    <a:lnTo>
                      <a:pt x="627" y="204"/>
                    </a:lnTo>
                    <a:lnTo>
                      <a:pt x="583" y="240"/>
                    </a:lnTo>
                    <a:lnTo>
                      <a:pt x="540" y="276"/>
                    </a:lnTo>
                    <a:lnTo>
                      <a:pt x="629" y="366"/>
                    </a:lnTo>
                    <a:lnTo>
                      <a:pt x="649" y="346"/>
                    </a:lnTo>
                    <a:lnTo>
                      <a:pt x="669" y="328"/>
                    </a:lnTo>
                    <a:lnTo>
                      <a:pt x="689" y="311"/>
                    </a:lnTo>
                    <a:lnTo>
                      <a:pt x="708" y="295"/>
                    </a:lnTo>
                    <a:lnTo>
                      <a:pt x="728" y="281"/>
                    </a:lnTo>
                    <a:lnTo>
                      <a:pt x="748" y="268"/>
                    </a:lnTo>
                    <a:lnTo>
                      <a:pt x="768" y="256"/>
                    </a:lnTo>
                    <a:lnTo>
                      <a:pt x="787" y="246"/>
                    </a:lnTo>
                    <a:lnTo>
                      <a:pt x="807" y="236"/>
                    </a:lnTo>
                    <a:lnTo>
                      <a:pt x="826" y="228"/>
                    </a:lnTo>
                    <a:lnTo>
                      <a:pt x="846" y="221"/>
                    </a:lnTo>
                    <a:lnTo>
                      <a:pt x="865" y="215"/>
                    </a:lnTo>
                    <a:lnTo>
                      <a:pt x="884" y="211"/>
                    </a:lnTo>
                    <a:lnTo>
                      <a:pt x="905" y="208"/>
                    </a:lnTo>
                    <a:lnTo>
                      <a:pt x="924" y="206"/>
                    </a:lnTo>
                    <a:lnTo>
                      <a:pt x="943" y="205"/>
                    </a:lnTo>
                    <a:lnTo>
                      <a:pt x="963" y="206"/>
                    </a:lnTo>
                    <a:lnTo>
                      <a:pt x="982" y="208"/>
                    </a:lnTo>
                    <a:lnTo>
                      <a:pt x="1002" y="211"/>
                    </a:lnTo>
                    <a:lnTo>
                      <a:pt x="1021" y="215"/>
                    </a:lnTo>
                    <a:lnTo>
                      <a:pt x="1040" y="221"/>
                    </a:lnTo>
                    <a:lnTo>
                      <a:pt x="1061" y="228"/>
                    </a:lnTo>
                    <a:lnTo>
                      <a:pt x="1080" y="236"/>
                    </a:lnTo>
                    <a:lnTo>
                      <a:pt x="1100" y="246"/>
                    </a:lnTo>
                    <a:lnTo>
                      <a:pt x="1119" y="256"/>
                    </a:lnTo>
                    <a:lnTo>
                      <a:pt x="1139" y="268"/>
                    </a:lnTo>
                    <a:lnTo>
                      <a:pt x="1158" y="281"/>
                    </a:lnTo>
                    <a:lnTo>
                      <a:pt x="1178" y="295"/>
                    </a:lnTo>
                    <a:lnTo>
                      <a:pt x="1197" y="311"/>
                    </a:lnTo>
                    <a:lnTo>
                      <a:pt x="1218" y="328"/>
                    </a:lnTo>
                    <a:lnTo>
                      <a:pt x="1238" y="346"/>
                    </a:lnTo>
                    <a:lnTo>
                      <a:pt x="1258" y="366"/>
                    </a:lnTo>
                    <a:lnTo>
                      <a:pt x="1362" y="260"/>
                    </a:lnTo>
                    <a:close/>
                    <a:moveTo>
                      <a:pt x="2124" y="3296"/>
                    </a:moveTo>
                    <a:lnTo>
                      <a:pt x="2144" y="3322"/>
                    </a:lnTo>
                    <a:lnTo>
                      <a:pt x="2163" y="3348"/>
                    </a:lnTo>
                    <a:lnTo>
                      <a:pt x="2180" y="3375"/>
                    </a:lnTo>
                    <a:lnTo>
                      <a:pt x="2195" y="3402"/>
                    </a:lnTo>
                    <a:lnTo>
                      <a:pt x="2202" y="3417"/>
                    </a:lnTo>
                    <a:lnTo>
                      <a:pt x="2208" y="3430"/>
                    </a:lnTo>
                    <a:lnTo>
                      <a:pt x="2213" y="3445"/>
                    </a:lnTo>
                    <a:lnTo>
                      <a:pt x="2217" y="3459"/>
                    </a:lnTo>
                    <a:lnTo>
                      <a:pt x="2222" y="3475"/>
                    </a:lnTo>
                    <a:lnTo>
                      <a:pt x="2224" y="3489"/>
                    </a:lnTo>
                    <a:lnTo>
                      <a:pt x="2226" y="3505"/>
                    </a:lnTo>
                    <a:lnTo>
                      <a:pt x="2227" y="3521"/>
                    </a:lnTo>
                    <a:lnTo>
                      <a:pt x="2226" y="3537"/>
                    </a:lnTo>
                    <a:lnTo>
                      <a:pt x="2224" y="3551"/>
                    </a:lnTo>
                    <a:lnTo>
                      <a:pt x="2221" y="3567"/>
                    </a:lnTo>
                    <a:lnTo>
                      <a:pt x="2217" y="3581"/>
                    </a:lnTo>
                    <a:lnTo>
                      <a:pt x="2213" y="3596"/>
                    </a:lnTo>
                    <a:lnTo>
                      <a:pt x="2207" y="3610"/>
                    </a:lnTo>
                    <a:lnTo>
                      <a:pt x="2201" y="3624"/>
                    </a:lnTo>
                    <a:lnTo>
                      <a:pt x="2194" y="3638"/>
                    </a:lnTo>
                    <a:lnTo>
                      <a:pt x="2185" y="3651"/>
                    </a:lnTo>
                    <a:lnTo>
                      <a:pt x="2177" y="3663"/>
                    </a:lnTo>
                    <a:lnTo>
                      <a:pt x="2167" y="3677"/>
                    </a:lnTo>
                    <a:lnTo>
                      <a:pt x="2158" y="3688"/>
                    </a:lnTo>
                    <a:lnTo>
                      <a:pt x="2147" y="3700"/>
                    </a:lnTo>
                    <a:lnTo>
                      <a:pt x="2135" y="3712"/>
                    </a:lnTo>
                    <a:lnTo>
                      <a:pt x="2124" y="3723"/>
                    </a:lnTo>
                    <a:lnTo>
                      <a:pt x="2112" y="3734"/>
                    </a:lnTo>
                    <a:lnTo>
                      <a:pt x="2213" y="3835"/>
                    </a:lnTo>
                    <a:lnTo>
                      <a:pt x="2233" y="3815"/>
                    </a:lnTo>
                    <a:lnTo>
                      <a:pt x="2251" y="3796"/>
                    </a:lnTo>
                    <a:lnTo>
                      <a:pt x="2268" y="3776"/>
                    </a:lnTo>
                    <a:lnTo>
                      <a:pt x="2284" y="3755"/>
                    </a:lnTo>
                    <a:lnTo>
                      <a:pt x="2298" y="3736"/>
                    </a:lnTo>
                    <a:lnTo>
                      <a:pt x="2310" y="3716"/>
                    </a:lnTo>
                    <a:lnTo>
                      <a:pt x="2323" y="3697"/>
                    </a:lnTo>
                    <a:lnTo>
                      <a:pt x="2333" y="3677"/>
                    </a:lnTo>
                    <a:lnTo>
                      <a:pt x="2343" y="3658"/>
                    </a:lnTo>
                    <a:lnTo>
                      <a:pt x="2351" y="3638"/>
                    </a:lnTo>
                    <a:lnTo>
                      <a:pt x="2358" y="3618"/>
                    </a:lnTo>
                    <a:lnTo>
                      <a:pt x="2363" y="3598"/>
                    </a:lnTo>
                    <a:lnTo>
                      <a:pt x="2368" y="3579"/>
                    </a:lnTo>
                    <a:lnTo>
                      <a:pt x="2371" y="3560"/>
                    </a:lnTo>
                    <a:lnTo>
                      <a:pt x="2372" y="3540"/>
                    </a:lnTo>
                    <a:lnTo>
                      <a:pt x="2373" y="3521"/>
                    </a:lnTo>
                    <a:lnTo>
                      <a:pt x="2372" y="3502"/>
                    </a:lnTo>
                    <a:lnTo>
                      <a:pt x="2371" y="3482"/>
                    </a:lnTo>
                    <a:lnTo>
                      <a:pt x="2368" y="3463"/>
                    </a:lnTo>
                    <a:lnTo>
                      <a:pt x="2363" y="3443"/>
                    </a:lnTo>
                    <a:lnTo>
                      <a:pt x="2358" y="3423"/>
                    </a:lnTo>
                    <a:lnTo>
                      <a:pt x="2351" y="3404"/>
                    </a:lnTo>
                    <a:lnTo>
                      <a:pt x="2343" y="3384"/>
                    </a:lnTo>
                    <a:lnTo>
                      <a:pt x="2333" y="3365"/>
                    </a:lnTo>
                    <a:lnTo>
                      <a:pt x="2323" y="3345"/>
                    </a:lnTo>
                    <a:lnTo>
                      <a:pt x="2310" y="3326"/>
                    </a:lnTo>
                    <a:lnTo>
                      <a:pt x="2298" y="3305"/>
                    </a:lnTo>
                    <a:lnTo>
                      <a:pt x="2284" y="3286"/>
                    </a:lnTo>
                    <a:lnTo>
                      <a:pt x="2268" y="3266"/>
                    </a:lnTo>
                    <a:lnTo>
                      <a:pt x="2251" y="3246"/>
                    </a:lnTo>
                    <a:lnTo>
                      <a:pt x="2233" y="3227"/>
                    </a:lnTo>
                    <a:lnTo>
                      <a:pt x="2213" y="3207"/>
                    </a:lnTo>
                    <a:lnTo>
                      <a:pt x="2124" y="3296"/>
                    </a:lnTo>
                    <a:close/>
                    <a:moveTo>
                      <a:pt x="1500" y="2433"/>
                    </a:moveTo>
                    <a:lnTo>
                      <a:pt x="146" y="2433"/>
                    </a:lnTo>
                    <a:lnTo>
                      <a:pt x="0" y="2578"/>
                    </a:lnTo>
                    <a:lnTo>
                      <a:pt x="1439" y="2578"/>
                    </a:lnTo>
                    <a:lnTo>
                      <a:pt x="1500" y="2433"/>
                    </a:lnTo>
                    <a:close/>
                  </a:path>
                </a:pathLst>
              </a:custGeom>
              <a:solidFill>
                <a:srgbClr val="B45100"/>
              </a:solidFill>
              <a:ln w="9525">
                <a:noFill/>
                <a:round/>
                <a:headEnd/>
                <a:tailEnd/>
              </a:ln>
            </p:spPr>
            <p:txBody>
              <a:bodyPr/>
              <a:lstStyle/>
              <a:p>
                <a:pPr defTabSz="914239"/>
                <a:endParaRPr lang="sv-SE" dirty="0">
                  <a:solidFill>
                    <a:srgbClr val="747474"/>
                  </a:solidFill>
                </a:endParaRPr>
              </a:p>
            </p:txBody>
          </p:sp>
          <p:sp>
            <p:nvSpPr>
              <p:cNvPr id="50" name="Freeform 39"/>
              <p:cNvSpPr>
                <a:spLocks noEditPoints="1"/>
              </p:cNvSpPr>
              <p:nvPr/>
            </p:nvSpPr>
            <p:spPr bwMode="auto">
              <a:xfrm>
                <a:off x="2878" y="1551"/>
                <a:ext cx="431" cy="818"/>
              </a:xfrm>
              <a:custGeom>
                <a:avLst/>
                <a:gdLst>
                  <a:gd name="T0" fmla="*/ 0 w 2582"/>
                  <a:gd name="T1" fmla="*/ 0 h 4908"/>
                  <a:gd name="T2" fmla="*/ 0 w 2582"/>
                  <a:gd name="T3" fmla="*/ 0 h 4908"/>
                  <a:gd name="T4" fmla="*/ 0 w 2582"/>
                  <a:gd name="T5" fmla="*/ 0 h 4908"/>
                  <a:gd name="T6" fmla="*/ 0 w 2582"/>
                  <a:gd name="T7" fmla="*/ 0 h 4908"/>
                  <a:gd name="T8" fmla="*/ 0 w 2582"/>
                  <a:gd name="T9" fmla="*/ 0 h 4908"/>
                  <a:gd name="T10" fmla="*/ 0 w 2582"/>
                  <a:gd name="T11" fmla="*/ 0 h 4908"/>
                  <a:gd name="T12" fmla="*/ 0 w 2582"/>
                  <a:gd name="T13" fmla="*/ 0 h 4908"/>
                  <a:gd name="T14" fmla="*/ 0 w 2582"/>
                  <a:gd name="T15" fmla="*/ 0 h 4908"/>
                  <a:gd name="T16" fmla="*/ 0 w 2582"/>
                  <a:gd name="T17" fmla="*/ 0 h 4908"/>
                  <a:gd name="T18" fmla="*/ 0 w 2582"/>
                  <a:gd name="T19" fmla="*/ 0 h 4908"/>
                  <a:gd name="T20" fmla="*/ 0 w 2582"/>
                  <a:gd name="T21" fmla="*/ 0 h 4908"/>
                  <a:gd name="T22" fmla="*/ 0 w 2582"/>
                  <a:gd name="T23" fmla="*/ 0 h 4908"/>
                  <a:gd name="T24" fmla="*/ 0 w 2582"/>
                  <a:gd name="T25" fmla="*/ 0 h 4908"/>
                  <a:gd name="T26" fmla="*/ 0 w 2582"/>
                  <a:gd name="T27" fmla="*/ 0 h 4908"/>
                  <a:gd name="T28" fmla="*/ 0 w 2582"/>
                  <a:gd name="T29" fmla="*/ 0 h 4908"/>
                  <a:gd name="T30" fmla="*/ 0 w 2582"/>
                  <a:gd name="T31" fmla="*/ 0 h 4908"/>
                  <a:gd name="T32" fmla="*/ 0 w 2582"/>
                  <a:gd name="T33" fmla="*/ 0 h 4908"/>
                  <a:gd name="T34" fmla="*/ 0 w 2582"/>
                  <a:gd name="T35" fmla="*/ 0 h 4908"/>
                  <a:gd name="T36" fmla="*/ 0 w 2582"/>
                  <a:gd name="T37" fmla="*/ 0 h 4908"/>
                  <a:gd name="T38" fmla="*/ 0 w 2582"/>
                  <a:gd name="T39" fmla="*/ 0 h 4908"/>
                  <a:gd name="T40" fmla="*/ 0 w 2582"/>
                  <a:gd name="T41" fmla="*/ 0 h 4908"/>
                  <a:gd name="T42" fmla="*/ 0 w 2582"/>
                  <a:gd name="T43" fmla="*/ 0 h 4908"/>
                  <a:gd name="T44" fmla="*/ 0 w 2582"/>
                  <a:gd name="T45" fmla="*/ 0 h 4908"/>
                  <a:gd name="T46" fmla="*/ 0 w 2582"/>
                  <a:gd name="T47" fmla="*/ 0 h 4908"/>
                  <a:gd name="T48" fmla="*/ 0 w 2582"/>
                  <a:gd name="T49" fmla="*/ 0 h 4908"/>
                  <a:gd name="T50" fmla="*/ 0 w 2582"/>
                  <a:gd name="T51" fmla="*/ 0 h 4908"/>
                  <a:gd name="T52" fmla="*/ 0 w 2582"/>
                  <a:gd name="T53" fmla="*/ 0 h 4908"/>
                  <a:gd name="T54" fmla="*/ 0 w 2582"/>
                  <a:gd name="T55" fmla="*/ 0 h 4908"/>
                  <a:gd name="T56" fmla="*/ 0 w 2582"/>
                  <a:gd name="T57" fmla="*/ 0 h 4908"/>
                  <a:gd name="T58" fmla="*/ 0 w 2582"/>
                  <a:gd name="T59" fmla="*/ 0 h 4908"/>
                  <a:gd name="T60" fmla="*/ 0 w 2582"/>
                  <a:gd name="T61" fmla="*/ 0 h 4908"/>
                  <a:gd name="T62" fmla="*/ 0 w 2582"/>
                  <a:gd name="T63" fmla="*/ 0 h 4908"/>
                  <a:gd name="T64" fmla="*/ 0 w 2582"/>
                  <a:gd name="T65" fmla="*/ 0 h 4908"/>
                  <a:gd name="T66" fmla="*/ 0 w 2582"/>
                  <a:gd name="T67" fmla="*/ 0 h 4908"/>
                  <a:gd name="T68" fmla="*/ 0 w 2582"/>
                  <a:gd name="T69" fmla="*/ 0 h 4908"/>
                  <a:gd name="T70" fmla="*/ 0 w 2582"/>
                  <a:gd name="T71" fmla="*/ 0 h 4908"/>
                  <a:gd name="T72" fmla="*/ 0 w 2582"/>
                  <a:gd name="T73" fmla="*/ 0 h 4908"/>
                  <a:gd name="T74" fmla="*/ 0 w 2582"/>
                  <a:gd name="T75" fmla="*/ 0 h 4908"/>
                  <a:gd name="T76" fmla="*/ 0 w 2582"/>
                  <a:gd name="T77" fmla="*/ 0 h 4908"/>
                  <a:gd name="T78" fmla="*/ 0 w 2582"/>
                  <a:gd name="T79" fmla="*/ 0 h 4908"/>
                  <a:gd name="T80" fmla="*/ 0 w 2582"/>
                  <a:gd name="T81" fmla="*/ 0 h 4908"/>
                  <a:gd name="T82" fmla="*/ 0 w 2582"/>
                  <a:gd name="T83" fmla="*/ 0 h 4908"/>
                  <a:gd name="T84" fmla="*/ 0 w 2582"/>
                  <a:gd name="T85" fmla="*/ 0 h 4908"/>
                  <a:gd name="T86" fmla="*/ 0 w 2582"/>
                  <a:gd name="T87" fmla="*/ 0 h 4908"/>
                  <a:gd name="T88" fmla="*/ 0 w 2582"/>
                  <a:gd name="T89" fmla="*/ 0 h 4908"/>
                  <a:gd name="T90" fmla="*/ 0 w 2582"/>
                  <a:gd name="T91" fmla="*/ 0 h 4908"/>
                  <a:gd name="T92" fmla="*/ 0 w 2582"/>
                  <a:gd name="T93" fmla="*/ 0 h 4908"/>
                  <a:gd name="T94" fmla="*/ 0 w 2582"/>
                  <a:gd name="T95" fmla="*/ 0 h 4908"/>
                  <a:gd name="T96" fmla="*/ 0 w 2582"/>
                  <a:gd name="T97" fmla="*/ 0 h 4908"/>
                  <a:gd name="T98" fmla="*/ 0 w 2582"/>
                  <a:gd name="T99" fmla="*/ 0 h 4908"/>
                  <a:gd name="T100" fmla="*/ 0 w 2582"/>
                  <a:gd name="T101" fmla="*/ 0 h 4908"/>
                  <a:gd name="T102" fmla="*/ 0 w 2582"/>
                  <a:gd name="T103" fmla="*/ 0 h 4908"/>
                  <a:gd name="T104" fmla="*/ 0 w 2582"/>
                  <a:gd name="T105" fmla="*/ 0 h 4908"/>
                  <a:gd name="T106" fmla="*/ 0 w 2582"/>
                  <a:gd name="T107" fmla="*/ 0 h 4908"/>
                  <a:gd name="T108" fmla="*/ 0 w 2582"/>
                  <a:gd name="T109" fmla="*/ 0 h 4908"/>
                  <a:gd name="T110" fmla="*/ 0 w 2582"/>
                  <a:gd name="T111" fmla="*/ 0 h 4908"/>
                  <a:gd name="T112" fmla="*/ 0 w 2582"/>
                  <a:gd name="T113" fmla="*/ 0 h 4908"/>
                  <a:gd name="T114" fmla="*/ 0 w 2582"/>
                  <a:gd name="T115" fmla="*/ 0 h 49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82"/>
                  <a:gd name="T175" fmla="*/ 0 h 4908"/>
                  <a:gd name="T176" fmla="*/ 2582 w 2582"/>
                  <a:gd name="T177" fmla="*/ 4908 h 490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82" h="4908">
                    <a:moveTo>
                      <a:pt x="149" y="150"/>
                    </a:moveTo>
                    <a:lnTo>
                      <a:pt x="234" y="154"/>
                    </a:lnTo>
                    <a:lnTo>
                      <a:pt x="319" y="161"/>
                    </a:lnTo>
                    <a:lnTo>
                      <a:pt x="403" y="169"/>
                    </a:lnTo>
                    <a:lnTo>
                      <a:pt x="486" y="180"/>
                    </a:lnTo>
                    <a:lnTo>
                      <a:pt x="568" y="192"/>
                    </a:lnTo>
                    <a:lnTo>
                      <a:pt x="650" y="207"/>
                    </a:lnTo>
                    <a:lnTo>
                      <a:pt x="730" y="223"/>
                    </a:lnTo>
                    <a:lnTo>
                      <a:pt x="811" y="242"/>
                    </a:lnTo>
                    <a:lnTo>
                      <a:pt x="891" y="262"/>
                    </a:lnTo>
                    <a:lnTo>
                      <a:pt x="970" y="283"/>
                    </a:lnTo>
                    <a:lnTo>
                      <a:pt x="1049" y="307"/>
                    </a:lnTo>
                    <a:lnTo>
                      <a:pt x="1126" y="333"/>
                    </a:lnTo>
                    <a:lnTo>
                      <a:pt x="1203" y="359"/>
                    </a:lnTo>
                    <a:lnTo>
                      <a:pt x="1279" y="389"/>
                    </a:lnTo>
                    <a:lnTo>
                      <a:pt x="1354" y="419"/>
                    </a:lnTo>
                    <a:lnTo>
                      <a:pt x="1428" y="451"/>
                    </a:lnTo>
                    <a:lnTo>
                      <a:pt x="1501" y="485"/>
                    </a:lnTo>
                    <a:lnTo>
                      <a:pt x="1574" y="521"/>
                    </a:lnTo>
                    <a:lnTo>
                      <a:pt x="1646" y="558"/>
                    </a:lnTo>
                    <a:lnTo>
                      <a:pt x="1715" y="596"/>
                    </a:lnTo>
                    <a:lnTo>
                      <a:pt x="1785" y="637"/>
                    </a:lnTo>
                    <a:lnTo>
                      <a:pt x="1853" y="679"/>
                    </a:lnTo>
                    <a:lnTo>
                      <a:pt x="1922" y="722"/>
                    </a:lnTo>
                    <a:lnTo>
                      <a:pt x="1988" y="767"/>
                    </a:lnTo>
                    <a:lnTo>
                      <a:pt x="2053" y="814"/>
                    </a:lnTo>
                    <a:lnTo>
                      <a:pt x="2117" y="861"/>
                    </a:lnTo>
                    <a:lnTo>
                      <a:pt x="2180" y="910"/>
                    </a:lnTo>
                    <a:lnTo>
                      <a:pt x="2243" y="961"/>
                    </a:lnTo>
                    <a:lnTo>
                      <a:pt x="2303" y="1012"/>
                    </a:lnTo>
                    <a:lnTo>
                      <a:pt x="2363" y="1066"/>
                    </a:lnTo>
                    <a:lnTo>
                      <a:pt x="2421" y="1120"/>
                    </a:lnTo>
                    <a:lnTo>
                      <a:pt x="2478" y="1176"/>
                    </a:lnTo>
                    <a:lnTo>
                      <a:pt x="2582" y="1073"/>
                    </a:lnTo>
                    <a:lnTo>
                      <a:pt x="2519" y="1011"/>
                    </a:lnTo>
                    <a:lnTo>
                      <a:pt x="2455" y="952"/>
                    </a:lnTo>
                    <a:lnTo>
                      <a:pt x="2389" y="894"/>
                    </a:lnTo>
                    <a:lnTo>
                      <a:pt x="2322" y="837"/>
                    </a:lnTo>
                    <a:lnTo>
                      <a:pt x="2254" y="781"/>
                    </a:lnTo>
                    <a:lnTo>
                      <a:pt x="2184" y="729"/>
                    </a:lnTo>
                    <a:lnTo>
                      <a:pt x="2113" y="676"/>
                    </a:lnTo>
                    <a:lnTo>
                      <a:pt x="2041" y="626"/>
                    </a:lnTo>
                    <a:lnTo>
                      <a:pt x="1967" y="577"/>
                    </a:lnTo>
                    <a:lnTo>
                      <a:pt x="1893" y="531"/>
                    </a:lnTo>
                    <a:lnTo>
                      <a:pt x="1816" y="486"/>
                    </a:lnTo>
                    <a:lnTo>
                      <a:pt x="1739" y="442"/>
                    </a:lnTo>
                    <a:lnTo>
                      <a:pt x="1662" y="401"/>
                    </a:lnTo>
                    <a:lnTo>
                      <a:pt x="1582" y="362"/>
                    </a:lnTo>
                    <a:lnTo>
                      <a:pt x="1501" y="324"/>
                    </a:lnTo>
                    <a:lnTo>
                      <a:pt x="1420" y="288"/>
                    </a:lnTo>
                    <a:lnTo>
                      <a:pt x="1337" y="254"/>
                    </a:lnTo>
                    <a:lnTo>
                      <a:pt x="1254" y="223"/>
                    </a:lnTo>
                    <a:lnTo>
                      <a:pt x="1170" y="192"/>
                    </a:lnTo>
                    <a:lnTo>
                      <a:pt x="1085" y="165"/>
                    </a:lnTo>
                    <a:lnTo>
                      <a:pt x="998" y="140"/>
                    </a:lnTo>
                    <a:lnTo>
                      <a:pt x="911" y="116"/>
                    </a:lnTo>
                    <a:lnTo>
                      <a:pt x="823" y="94"/>
                    </a:lnTo>
                    <a:lnTo>
                      <a:pt x="735" y="74"/>
                    </a:lnTo>
                    <a:lnTo>
                      <a:pt x="645" y="58"/>
                    </a:lnTo>
                    <a:lnTo>
                      <a:pt x="555" y="42"/>
                    </a:lnTo>
                    <a:lnTo>
                      <a:pt x="464" y="30"/>
                    </a:lnTo>
                    <a:lnTo>
                      <a:pt x="372" y="18"/>
                    </a:lnTo>
                    <a:lnTo>
                      <a:pt x="280" y="11"/>
                    </a:lnTo>
                    <a:lnTo>
                      <a:pt x="187" y="5"/>
                    </a:lnTo>
                    <a:lnTo>
                      <a:pt x="94" y="2"/>
                    </a:lnTo>
                    <a:lnTo>
                      <a:pt x="0" y="0"/>
                    </a:lnTo>
                    <a:lnTo>
                      <a:pt x="149" y="150"/>
                    </a:lnTo>
                    <a:close/>
                    <a:moveTo>
                      <a:pt x="1543" y="4807"/>
                    </a:moveTo>
                    <a:lnTo>
                      <a:pt x="1531" y="4796"/>
                    </a:lnTo>
                    <a:lnTo>
                      <a:pt x="1519" y="4785"/>
                    </a:lnTo>
                    <a:lnTo>
                      <a:pt x="1508" y="4773"/>
                    </a:lnTo>
                    <a:lnTo>
                      <a:pt x="1498" y="4761"/>
                    </a:lnTo>
                    <a:lnTo>
                      <a:pt x="1488" y="4750"/>
                    </a:lnTo>
                    <a:lnTo>
                      <a:pt x="1479" y="4736"/>
                    </a:lnTo>
                    <a:lnTo>
                      <a:pt x="1470" y="4724"/>
                    </a:lnTo>
                    <a:lnTo>
                      <a:pt x="1462" y="4711"/>
                    </a:lnTo>
                    <a:lnTo>
                      <a:pt x="1455" y="4697"/>
                    </a:lnTo>
                    <a:lnTo>
                      <a:pt x="1448" y="4683"/>
                    </a:lnTo>
                    <a:lnTo>
                      <a:pt x="1443" y="4669"/>
                    </a:lnTo>
                    <a:lnTo>
                      <a:pt x="1438" y="4654"/>
                    </a:lnTo>
                    <a:lnTo>
                      <a:pt x="1434" y="4640"/>
                    </a:lnTo>
                    <a:lnTo>
                      <a:pt x="1432" y="4624"/>
                    </a:lnTo>
                    <a:lnTo>
                      <a:pt x="1429" y="4610"/>
                    </a:lnTo>
                    <a:lnTo>
                      <a:pt x="1428" y="4594"/>
                    </a:lnTo>
                    <a:lnTo>
                      <a:pt x="1429" y="4578"/>
                    </a:lnTo>
                    <a:lnTo>
                      <a:pt x="1430" y="4562"/>
                    </a:lnTo>
                    <a:lnTo>
                      <a:pt x="1434" y="4547"/>
                    </a:lnTo>
                    <a:lnTo>
                      <a:pt x="1437" y="4532"/>
                    </a:lnTo>
                    <a:lnTo>
                      <a:pt x="1442" y="4518"/>
                    </a:lnTo>
                    <a:lnTo>
                      <a:pt x="1447" y="4503"/>
                    </a:lnTo>
                    <a:lnTo>
                      <a:pt x="1453" y="4490"/>
                    </a:lnTo>
                    <a:lnTo>
                      <a:pt x="1460" y="4475"/>
                    </a:lnTo>
                    <a:lnTo>
                      <a:pt x="1475" y="4448"/>
                    </a:lnTo>
                    <a:lnTo>
                      <a:pt x="1492" y="4421"/>
                    </a:lnTo>
                    <a:lnTo>
                      <a:pt x="1511" y="4395"/>
                    </a:lnTo>
                    <a:lnTo>
                      <a:pt x="1531" y="4369"/>
                    </a:lnTo>
                    <a:lnTo>
                      <a:pt x="1442" y="4280"/>
                    </a:lnTo>
                    <a:lnTo>
                      <a:pt x="1423" y="4300"/>
                    </a:lnTo>
                    <a:lnTo>
                      <a:pt x="1405" y="4319"/>
                    </a:lnTo>
                    <a:lnTo>
                      <a:pt x="1388" y="4339"/>
                    </a:lnTo>
                    <a:lnTo>
                      <a:pt x="1372" y="4359"/>
                    </a:lnTo>
                    <a:lnTo>
                      <a:pt x="1358" y="4378"/>
                    </a:lnTo>
                    <a:lnTo>
                      <a:pt x="1344" y="4399"/>
                    </a:lnTo>
                    <a:lnTo>
                      <a:pt x="1333" y="4418"/>
                    </a:lnTo>
                    <a:lnTo>
                      <a:pt x="1322" y="4438"/>
                    </a:lnTo>
                    <a:lnTo>
                      <a:pt x="1313" y="4457"/>
                    </a:lnTo>
                    <a:lnTo>
                      <a:pt x="1305" y="4477"/>
                    </a:lnTo>
                    <a:lnTo>
                      <a:pt x="1297" y="4496"/>
                    </a:lnTo>
                    <a:lnTo>
                      <a:pt x="1291" y="4516"/>
                    </a:lnTo>
                    <a:lnTo>
                      <a:pt x="1288" y="4536"/>
                    </a:lnTo>
                    <a:lnTo>
                      <a:pt x="1285" y="4555"/>
                    </a:lnTo>
                    <a:lnTo>
                      <a:pt x="1282" y="4575"/>
                    </a:lnTo>
                    <a:lnTo>
                      <a:pt x="1282" y="4594"/>
                    </a:lnTo>
                    <a:lnTo>
                      <a:pt x="1282" y="4613"/>
                    </a:lnTo>
                    <a:lnTo>
                      <a:pt x="1285" y="4633"/>
                    </a:lnTo>
                    <a:lnTo>
                      <a:pt x="1288" y="4652"/>
                    </a:lnTo>
                    <a:lnTo>
                      <a:pt x="1291" y="4671"/>
                    </a:lnTo>
                    <a:lnTo>
                      <a:pt x="1297" y="4691"/>
                    </a:lnTo>
                    <a:lnTo>
                      <a:pt x="1305" y="4711"/>
                    </a:lnTo>
                    <a:lnTo>
                      <a:pt x="1313" y="4731"/>
                    </a:lnTo>
                    <a:lnTo>
                      <a:pt x="1322" y="4750"/>
                    </a:lnTo>
                    <a:lnTo>
                      <a:pt x="1333" y="4770"/>
                    </a:lnTo>
                    <a:lnTo>
                      <a:pt x="1344" y="4789"/>
                    </a:lnTo>
                    <a:lnTo>
                      <a:pt x="1358" y="4809"/>
                    </a:lnTo>
                    <a:lnTo>
                      <a:pt x="1372" y="4828"/>
                    </a:lnTo>
                    <a:lnTo>
                      <a:pt x="1388" y="4849"/>
                    </a:lnTo>
                    <a:lnTo>
                      <a:pt x="1405" y="4869"/>
                    </a:lnTo>
                    <a:lnTo>
                      <a:pt x="1423" y="4888"/>
                    </a:lnTo>
                    <a:lnTo>
                      <a:pt x="1442" y="4908"/>
                    </a:lnTo>
                    <a:lnTo>
                      <a:pt x="1543" y="4807"/>
                    </a:lnTo>
                    <a:close/>
                    <a:moveTo>
                      <a:pt x="149" y="2277"/>
                    </a:moveTo>
                    <a:lnTo>
                      <a:pt x="167" y="2262"/>
                    </a:lnTo>
                    <a:lnTo>
                      <a:pt x="185" y="2249"/>
                    </a:lnTo>
                    <a:lnTo>
                      <a:pt x="204" y="2237"/>
                    </a:lnTo>
                    <a:lnTo>
                      <a:pt x="223" y="2225"/>
                    </a:lnTo>
                    <a:lnTo>
                      <a:pt x="243" y="2216"/>
                    </a:lnTo>
                    <a:lnTo>
                      <a:pt x="264" y="2208"/>
                    </a:lnTo>
                    <a:lnTo>
                      <a:pt x="275" y="2205"/>
                    </a:lnTo>
                    <a:lnTo>
                      <a:pt x="286" y="2203"/>
                    </a:lnTo>
                    <a:lnTo>
                      <a:pt x="296" y="2201"/>
                    </a:lnTo>
                    <a:lnTo>
                      <a:pt x="307" y="2200"/>
                    </a:lnTo>
                    <a:lnTo>
                      <a:pt x="324" y="2200"/>
                    </a:lnTo>
                    <a:lnTo>
                      <a:pt x="340" y="2201"/>
                    </a:lnTo>
                    <a:lnTo>
                      <a:pt x="356" y="2203"/>
                    </a:lnTo>
                    <a:lnTo>
                      <a:pt x="370" y="2206"/>
                    </a:lnTo>
                    <a:lnTo>
                      <a:pt x="386" y="2210"/>
                    </a:lnTo>
                    <a:lnTo>
                      <a:pt x="400" y="2215"/>
                    </a:lnTo>
                    <a:lnTo>
                      <a:pt x="415" y="2221"/>
                    </a:lnTo>
                    <a:lnTo>
                      <a:pt x="430" y="2228"/>
                    </a:lnTo>
                    <a:lnTo>
                      <a:pt x="444" y="2235"/>
                    </a:lnTo>
                    <a:lnTo>
                      <a:pt x="459" y="2243"/>
                    </a:lnTo>
                    <a:lnTo>
                      <a:pt x="472" y="2252"/>
                    </a:lnTo>
                    <a:lnTo>
                      <a:pt x="487" y="2261"/>
                    </a:lnTo>
                    <a:lnTo>
                      <a:pt x="515" y="2281"/>
                    </a:lnTo>
                    <a:lnTo>
                      <a:pt x="543" y="2303"/>
                    </a:lnTo>
                    <a:lnTo>
                      <a:pt x="632" y="2213"/>
                    </a:lnTo>
                    <a:lnTo>
                      <a:pt x="613" y="2194"/>
                    </a:lnTo>
                    <a:lnTo>
                      <a:pt x="592" y="2175"/>
                    </a:lnTo>
                    <a:lnTo>
                      <a:pt x="572" y="2158"/>
                    </a:lnTo>
                    <a:lnTo>
                      <a:pt x="553" y="2143"/>
                    </a:lnTo>
                    <a:lnTo>
                      <a:pt x="533" y="2129"/>
                    </a:lnTo>
                    <a:lnTo>
                      <a:pt x="513" y="2115"/>
                    </a:lnTo>
                    <a:lnTo>
                      <a:pt x="494" y="2103"/>
                    </a:lnTo>
                    <a:lnTo>
                      <a:pt x="473" y="2093"/>
                    </a:lnTo>
                    <a:lnTo>
                      <a:pt x="454" y="2084"/>
                    </a:lnTo>
                    <a:lnTo>
                      <a:pt x="435" y="2075"/>
                    </a:lnTo>
                    <a:lnTo>
                      <a:pt x="415" y="2068"/>
                    </a:lnTo>
                    <a:lnTo>
                      <a:pt x="396" y="2063"/>
                    </a:lnTo>
                    <a:lnTo>
                      <a:pt x="376" y="2058"/>
                    </a:lnTo>
                    <a:lnTo>
                      <a:pt x="357" y="2056"/>
                    </a:lnTo>
                    <a:lnTo>
                      <a:pt x="338" y="2054"/>
                    </a:lnTo>
                    <a:lnTo>
                      <a:pt x="317" y="2053"/>
                    </a:lnTo>
                    <a:lnTo>
                      <a:pt x="298" y="2054"/>
                    </a:lnTo>
                    <a:lnTo>
                      <a:pt x="279" y="2056"/>
                    </a:lnTo>
                    <a:lnTo>
                      <a:pt x="259" y="2058"/>
                    </a:lnTo>
                    <a:lnTo>
                      <a:pt x="240" y="2063"/>
                    </a:lnTo>
                    <a:lnTo>
                      <a:pt x="221" y="2068"/>
                    </a:lnTo>
                    <a:lnTo>
                      <a:pt x="201" y="2075"/>
                    </a:lnTo>
                    <a:lnTo>
                      <a:pt x="182" y="2084"/>
                    </a:lnTo>
                    <a:lnTo>
                      <a:pt x="161" y="2093"/>
                    </a:lnTo>
                    <a:lnTo>
                      <a:pt x="142" y="2103"/>
                    </a:lnTo>
                    <a:lnTo>
                      <a:pt x="122" y="2115"/>
                    </a:lnTo>
                    <a:lnTo>
                      <a:pt x="103" y="2129"/>
                    </a:lnTo>
                    <a:lnTo>
                      <a:pt x="83" y="2143"/>
                    </a:lnTo>
                    <a:lnTo>
                      <a:pt x="63" y="2158"/>
                    </a:lnTo>
                    <a:lnTo>
                      <a:pt x="44" y="2175"/>
                    </a:lnTo>
                    <a:lnTo>
                      <a:pt x="23" y="2194"/>
                    </a:lnTo>
                    <a:lnTo>
                      <a:pt x="3" y="2213"/>
                    </a:lnTo>
                    <a:lnTo>
                      <a:pt x="149" y="2277"/>
                    </a:lnTo>
                    <a:close/>
                    <a:moveTo>
                      <a:pt x="543" y="2303"/>
                    </a:moveTo>
                    <a:lnTo>
                      <a:pt x="586" y="2338"/>
                    </a:lnTo>
                    <a:lnTo>
                      <a:pt x="630" y="2375"/>
                    </a:lnTo>
                    <a:lnTo>
                      <a:pt x="653" y="2393"/>
                    </a:lnTo>
                    <a:lnTo>
                      <a:pt x="675" y="2409"/>
                    </a:lnTo>
                    <a:lnTo>
                      <a:pt x="699" y="2426"/>
                    </a:lnTo>
                    <a:lnTo>
                      <a:pt x="724" y="2443"/>
                    </a:lnTo>
                    <a:lnTo>
                      <a:pt x="748" y="2458"/>
                    </a:lnTo>
                    <a:lnTo>
                      <a:pt x="774" y="2472"/>
                    </a:lnTo>
                    <a:lnTo>
                      <a:pt x="800" y="2485"/>
                    </a:lnTo>
                    <a:lnTo>
                      <a:pt x="827" y="2496"/>
                    </a:lnTo>
                    <a:lnTo>
                      <a:pt x="841" y="2500"/>
                    </a:lnTo>
                    <a:lnTo>
                      <a:pt x="855" y="2505"/>
                    </a:lnTo>
                    <a:lnTo>
                      <a:pt x="869" y="2508"/>
                    </a:lnTo>
                    <a:lnTo>
                      <a:pt x="884" y="2511"/>
                    </a:lnTo>
                    <a:lnTo>
                      <a:pt x="900" y="2515"/>
                    </a:lnTo>
                    <a:lnTo>
                      <a:pt x="914" y="2517"/>
                    </a:lnTo>
                    <a:lnTo>
                      <a:pt x="930" y="2518"/>
                    </a:lnTo>
                    <a:lnTo>
                      <a:pt x="946" y="2519"/>
                    </a:lnTo>
                    <a:lnTo>
                      <a:pt x="977" y="2517"/>
                    </a:lnTo>
                    <a:lnTo>
                      <a:pt x="1007" y="2514"/>
                    </a:lnTo>
                    <a:lnTo>
                      <a:pt x="1038" y="2508"/>
                    </a:lnTo>
                    <a:lnTo>
                      <a:pt x="1067" y="2501"/>
                    </a:lnTo>
                    <a:lnTo>
                      <a:pt x="1095" y="2493"/>
                    </a:lnTo>
                    <a:lnTo>
                      <a:pt x="1123" y="2483"/>
                    </a:lnTo>
                    <a:lnTo>
                      <a:pt x="1151" y="2472"/>
                    </a:lnTo>
                    <a:lnTo>
                      <a:pt x="1177" y="2460"/>
                    </a:lnTo>
                    <a:lnTo>
                      <a:pt x="1204" y="2446"/>
                    </a:lnTo>
                    <a:lnTo>
                      <a:pt x="1228" y="2432"/>
                    </a:lnTo>
                    <a:lnTo>
                      <a:pt x="1253" y="2415"/>
                    </a:lnTo>
                    <a:lnTo>
                      <a:pt x="1278" y="2397"/>
                    </a:lnTo>
                    <a:lnTo>
                      <a:pt x="1300" y="2379"/>
                    </a:lnTo>
                    <a:lnTo>
                      <a:pt x="1323" y="2360"/>
                    </a:lnTo>
                    <a:lnTo>
                      <a:pt x="1344" y="2339"/>
                    </a:lnTo>
                    <a:lnTo>
                      <a:pt x="1365" y="2317"/>
                    </a:lnTo>
                    <a:lnTo>
                      <a:pt x="1261" y="2213"/>
                    </a:lnTo>
                    <a:lnTo>
                      <a:pt x="1241" y="2232"/>
                    </a:lnTo>
                    <a:lnTo>
                      <a:pt x="1221" y="2250"/>
                    </a:lnTo>
                    <a:lnTo>
                      <a:pt x="1200" y="2267"/>
                    </a:lnTo>
                    <a:lnTo>
                      <a:pt x="1181" y="2283"/>
                    </a:lnTo>
                    <a:lnTo>
                      <a:pt x="1161" y="2297"/>
                    </a:lnTo>
                    <a:lnTo>
                      <a:pt x="1142" y="2311"/>
                    </a:lnTo>
                    <a:lnTo>
                      <a:pt x="1122" y="2322"/>
                    </a:lnTo>
                    <a:lnTo>
                      <a:pt x="1103" y="2333"/>
                    </a:lnTo>
                    <a:lnTo>
                      <a:pt x="1083" y="2342"/>
                    </a:lnTo>
                    <a:lnTo>
                      <a:pt x="1064" y="2350"/>
                    </a:lnTo>
                    <a:lnTo>
                      <a:pt x="1043" y="2358"/>
                    </a:lnTo>
                    <a:lnTo>
                      <a:pt x="1024" y="2363"/>
                    </a:lnTo>
                    <a:lnTo>
                      <a:pt x="1005" y="2367"/>
                    </a:lnTo>
                    <a:lnTo>
                      <a:pt x="985" y="2370"/>
                    </a:lnTo>
                    <a:lnTo>
                      <a:pt x="966" y="2372"/>
                    </a:lnTo>
                    <a:lnTo>
                      <a:pt x="946" y="2372"/>
                    </a:lnTo>
                    <a:lnTo>
                      <a:pt x="927" y="2372"/>
                    </a:lnTo>
                    <a:lnTo>
                      <a:pt x="908" y="2370"/>
                    </a:lnTo>
                    <a:lnTo>
                      <a:pt x="887" y="2367"/>
                    </a:lnTo>
                    <a:lnTo>
                      <a:pt x="868" y="2363"/>
                    </a:lnTo>
                    <a:lnTo>
                      <a:pt x="849" y="2358"/>
                    </a:lnTo>
                    <a:lnTo>
                      <a:pt x="829" y="2350"/>
                    </a:lnTo>
                    <a:lnTo>
                      <a:pt x="810" y="2342"/>
                    </a:lnTo>
                    <a:lnTo>
                      <a:pt x="790" y="2333"/>
                    </a:lnTo>
                    <a:lnTo>
                      <a:pt x="771" y="2322"/>
                    </a:lnTo>
                    <a:lnTo>
                      <a:pt x="751" y="2311"/>
                    </a:lnTo>
                    <a:lnTo>
                      <a:pt x="731" y="2297"/>
                    </a:lnTo>
                    <a:lnTo>
                      <a:pt x="711" y="2283"/>
                    </a:lnTo>
                    <a:lnTo>
                      <a:pt x="692" y="2267"/>
                    </a:lnTo>
                    <a:lnTo>
                      <a:pt x="672" y="2250"/>
                    </a:lnTo>
                    <a:lnTo>
                      <a:pt x="652" y="2232"/>
                    </a:lnTo>
                    <a:lnTo>
                      <a:pt x="632" y="2213"/>
                    </a:lnTo>
                    <a:lnTo>
                      <a:pt x="543" y="2303"/>
                    </a:lnTo>
                    <a:close/>
                    <a:moveTo>
                      <a:pt x="1365" y="2317"/>
                    </a:moveTo>
                    <a:lnTo>
                      <a:pt x="1388" y="2292"/>
                    </a:lnTo>
                    <a:lnTo>
                      <a:pt x="1409" y="2266"/>
                    </a:lnTo>
                    <a:lnTo>
                      <a:pt x="1428" y="2238"/>
                    </a:lnTo>
                    <a:lnTo>
                      <a:pt x="1447" y="2210"/>
                    </a:lnTo>
                    <a:lnTo>
                      <a:pt x="1465" y="2180"/>
                    </a:lnTo>
                    <a:lnTo>
                      <a:pt x="1481" y="2150"/>
                    </a:lnTo>
                    <a:lnTo>
                      <a:pt x="1497" y="2120"/>
                    </a:lnTo>
                    <a:lnTo>
                      <a:pt x="1510" y="2088"/>
                    </a:lnTo>
                    <a:lnTo>
                      <a:pt x="1522" y="2057"/>
                    </a:lnTo>
                    <a:lnTo>
                      <a:pt x="1534" y="2024"/>
                    </a:lnTo>
                    <a:lnTo>
                      <a:pt x="1543" y="1992"/>
                    </a:lnTo>
                    <a:lnTo>
                      <a:pt x="1551" y="1958"/>
                    </a:lnTo>
                    <a:lnTo>
                      <a:pt x="1557" y="1926"/>
                    </a:lnTo>
                    <a:lnTo>
                      <a:pt x="1562" y="1892"/>
                    </a:lnTo>
                    <a:lnTo>
                      <a:pt x="1565" y="1858"/>
                    </a:lnTo>
                    <a:lnTo>
                      <a:pt x="1566" y="1826"/>
                    </a:lnTo>
                    <a:lnTo>
                      <a:pt x="1565" y="1792"/>
                    </a:lnTo>
                    <a:lnTo>
                      <a:pt x="1562" y="1759"/>
                    </a:lnTo>
                    <a:lnTo>
                      <a:pt x="1557" y="1726"/>
                    </a:lnTo>
                    <a:lnTo>
                      <a:pt x="1551" y="1692"/>
                    </a:lnTo>
                    <a:lnTo>
                      <a:pt x="1543" y="1660"/>
                    </a:lnTo>
                    <a:lnTo>
                      <a:pt x="1534" y="1627"/>
                    </a:lnTo>
                    <a:lnTo>
                      <a:pt x="1522" y="1595"/>
                    </a:lnTo>
                    <a:lnTo>
                      <a:pt x="1510" y="1563"/>
                    </a:lnTo>
                    <a:lnTo>
                      <a:pt x="1497" y="1532"/>
                    </a:lnTo>
                    <a:lnTo>
                      <a:pt x="1481" y="1501"/>
                    </a:lnTo>
                    <a:lnTo>
                      <a:pt x="1465" y="1471"/>
                    </a:lnTo>
                    <a:lnTo>
                      <a:pt x="1447" y="1442"/>
                    </a:lnTo>
                    <a:lnTo>
                      <a:pt x="1428" y="1413"/>
                    </a:lnTo>
                    <a:lnTo>
                      <a:pt x="1409" y="1386"/>
                    </a:lnTo>
                    <a:lnTo>
                      <a:pt x="1388" y="1359"/>
                    </a:lnTo>
                    <a:lnTo>
                      <a:pt x="1365" y="1333"/>
                    </a:lnTo>
                    <a:lnTo>
                      <a:pt x="1261" y="1439"/>
                    </a:lnTo>
                    <a:lnTo>
                      <a:pt x="1280" y="1459"/>
                    </a:lnTo>
                    <a:lnTo>
                      <a:pt x="1298" y="1480"/>
                    </a:lnTo>
                    <a:lnTo>
                      <a:pt x="1315" y="1502"/>
                    </a:lnTo>
                    <a:lnTo>
                      <a:pt x="1331" y="1524"/>
                    </a:lnTo>
                    <a:lnTo>
                      <a:pt x="1345" y="1548"/>
                    </a:lnTo>
                    <a:lnTo>
                      <a:pt x="1358" y="1571"/>
                    </a:lnTo>
                    <a:lnTo>
                      <a:pt x="1370" y="1595"/>
                    </a:lnTo>
                    <a:lnTo>
                      <a:pt x="1380" y="1619"/>
                    </a:lnTo>
                    <a:lnTo>
                      <a:pt x="1390" y="1644"/>
                    </a:lnTo>
                    <a:lnTo>
                      <a:pt x="1398" y="1670"/>
                    </a:lnTo>
                    <a:lnTo>
                      <a:pt x="1405" y="1695"/>
                    </a:lnTo>
                    <a:lnTo>
                      <a:pt x="1410" y="1720"/>
                    </a:lnTo>
                    <a:lnTo>
                      <a:pt x="1415" y="1747"/>
                    </a:lnTo>
                    <a:lnTo>
                      <a:pt x="1418" y="1773"/>
                    </a:lnTo>
                    <a:lnTo>
                      <a:pt x="1420" y="1799"/>
                    </a:lnTo>
                    <a:lnTo>
                      <a:pt x="1420" y="1826"/>
                    </a:lnTo>
                    <a:lnTo>
                      <a:pt x="1420" y="1852"/>
                    </a:lnTo>
                    <a:lnTo>
                      <a:pt x="1418" y="1879"/>
                    </a:lnTo>
                    <a:lnTo>
                      <a:pt x="1415" y="1904"/>
                    </a:lnTo>
                    <a:lnTo>
                      <a:pt x="1410" y="1930"/>
                    </a:lnTo>
                    <a:lnTo>
                      <a:pt x="1405" y="1956"/>
                    </a:lnTo>
                    <a:lnTo>
                      <a:pt x="1398" y="1982"/>
                    </a:lnTo>
                    <a:lnTo>
                      <a:pt x="1390" y="2007"/>
                    </a:lnTo>
                    <a:lnTo>
                      <a:pt x="1380" y="2032"/>
                    </a:lnTo>
                    <a:lnTo>
                      <a:pt x="1370" y="2056"/>
                    </a:lnTo>
                    <a:lnTo>
                      <a:pt x="1358" y="2081"/>
                    </a:lnTo>
                    <a:lnTo>
                      <a:pt x="1345" y="2104"/>
                    </a:lnTo>
                    <a:lnTo>
                      <a:pt x="1331" y="2127"/>
                    </a:lnTo>
                    <a:lnTo>
                      <a:pt x="1315" y="2149"/>
                    </a:lnTo>
                    <a:lnTo>
                      <a:pt x="1298" y="2171"/>
                    </a:lnTo>
                    <a:lnTo>
                      <a:pt x="1280" y="2193"/>
                    </a:lnTo>
                    <a:lnTo>
                      <a:pt x="1261" y="2213"/>
                    </a:lnTo>
                    <a:lnTo>
                      <a:pt x="1365" y="2317"/>
                    </a:lnTo>
                    <a:close/>
                    <a:moveTo>
                      <a:pt x="1531" y="4369"/>
                    </a:moveTo>
                    <a:lnTo>
                      <a:pt x="1566" y="4327"/>
                    </a:lnTo>
                    <a:lnTo>
                      <a:pt x="1603" y="4283"/>
                    </a:lnTo>
                    <a:lnTo>
                      <a:pt x="1621" y="4261"/>
                    </a:lnTo>
                    <a:lnTo>
                      <a:pt x="1638" y="4238"/>
                    </a:lnTo>
                    <a:lnTo>
                      <a:pt x="1656" y="4215"/>
                    </a:lnTo>
                    <a:lnTo>
                      <a:pt x="1672" y="4191"/>
                    </a:lnTo>
                    <a:lnTo>
                      <a:pt x="1687" y="4166"/>
                    </a:lnTo>
                    <a:lnTo>
                      <a:pt x="1701" y="4142"/>
                    </a:lnTo>
                    <a:lnTo>
                      <a:pt x="1713" y="4115"/>
                    </a:lnTo>
                    <a:lnTo>
                      <a:pt x="1724" y="4088"/>
                    </a:lnTo>
                    <a:lnTo>
                      <a:pt x="1729" y="4073"/>
                    </a:lnTo>
                    <a:lnTo>
                      <a:pt x="1733" y="4059"/>
                    </a:lnTo>
                    <a:lnTo>
                      <a:pt x="1738" y="4044"/>
                    </a:lnTo>
                    <a:lnTo>
                      <a:pt x="1741" y="4030"/>
                    </a:lnTo>
                    <a:lnTo>
                      <a:pt x="1743" y="4014"/>
                    </a:lnTo>
                    <a:lnTo>
                      <a:pt x="1746" y="3998"/>
                    </a:lnTo>
                    <a:lnTo>
                      <a:pt x="1747" y="3982"/>
                    </a:lnTo>
                    <a:lnTo>
                      <a:pt x="1748" y="3966"/>
                    </a:lnTo>
                    <a:lnTo>
                      <a:pt x="1747" y="3948"/>
                    </a:lnTo>
                    <a:lnTo>
                      <a:pt x="1746" y="3930"/>
                    </a:lnTo>
                    <a:lnTo>
                      <a:pt x="1743" y="3912"/>
                    </a:lnTo>
                    <a:lnTo>
                      <a:pt x="1741" y="3895"/>
                    </a:lnTo>
                    <a:lnTo>
                      <a:pt x="1735" y="3861"/>
                    </a:lnTo>
                    <a:lnTo>
                      <a:pt x="1726" y="3830"/>
                    </a:lnTo>
                    <a:lnTo>
                      <a:pt x="1715" y="3798"/>
                    </a:lnTo>
                    <a:lnTo>
                      <a:pt x="1702" y="3769"/>
                    </a:lnTo>
                    <a:lnTo>
                      <a:pt x="1689" y="3740"/>
                    </a:lnTo>
                    <a:lnTo>
                      <a:pt x="1673" y="3712"/>
                    </a:lnTo>
                    <a:lnTo>
                      <a:pt x="1655" y="3685"/>
                    </a:lnTo>
                    <a:lnTo>
                      <a:pt x="1637" y="3658"/>
                    </a:lnTo>
                    <a:lnTo>
                      <a:pt x="1617" y="3632"/>
                    </a:lnTo>
                    <a:lnTo>
                      <a:pt x="1597" y="3607"/>
                    </a:lnTo>
                    <a:lnTo>
                      <a:pt x="1574" y="3581"/>
                    </a:lnTo>
                    <a:lnTo>
                      <a:pt x="1552" y="3556"/>
                    </a:lnTo>
                    <a:lnTo>
                      <a:pt x="1528" y="3530"/>
                    </a:lnTo>
                    <a:lnTo>
                      <a:pt x="1503" y="3506"/>
                    </a:lnTo>
                    <a:lnTo>
                      <a:pt x="1442" y="3651"/>
                    </a:lnTo>
                    <a:lnTo>
                      <a:pt x="1461" y="3672"/>
                    </a:lnTo>
                    <a:lnTo>
                      <a:pt x="1480" y="3691"/>
                    </a:lnTo>
                    <a:lnTo>
                      <a:pt x="1497" y="3711"/>
                    </a:lnTo>
                    <a:lnTo>
                      <a:pt x="1512" y="3731"/>
                    </a:lnTo>
                    <a:lnTo>
                      <a:pt x="1526" y="3750"/>
                    </a:lnTo>
                    <a:lnTo>
                      <a:pt x="1539" y="3770"/>
                    </a:lnTo>
                    <a:lnTo>
                      <a:pt x="1552" y="3789"/>
                    </a:lnTo>
                    <a:lnTo>
                      <a:pt x="1562" y="3810"/>
                    </a:lnTo>
                    <a:lnTo>
                      <a:pt x="1571" y="3829"/>
                    </a:lnTo>
                    <a:lnTo>
                      <a:pt x="1580" y="3849"/>
                    </a:lnTo>
                    <a:lnTo>
                      <a:pt x="1586" y="3868"/>
                    </a:lnTo>
                    <a:lnTo>
                      <a:pt x="1592" y="3887"/>
                    </a:lnTo>
                    <a:lnTo>
                      <a:pt x="1597" y="3907"/>
                    </a:lnTo>
                    <a:lnTo>
                      <a:pt x="1599" y="3926"/>
                    </a:lnTo>
                    <a:lnTo>
                      <a:pt x="1601" y="3945"/>
                    </a:lnTo>
                    <a:lnTo>
                      <a:pt x="1602" y="3966"/>
                    </a:lnTo>
                    <a:lnTo>
                      <a:pt x="1601" y="3985"/>
                    </a:lnTo>
                    <a:lnTo>
                      <a:pt x="1599" y="4005"/>
                    </a:lnTo>
                    <a:lnTo>
                      <a:pt x="1597" y="4024"/>
                    </a:lnTo>
                    <a:lnTo>
                      <a:pt x="1592" y="4043"/>
                    </a:lnTo>
                    <a:lnTo>
                      <a:pt x="1586" y="4063"/>
                    </a:lnTo>
                    <a:lnTo>
                      <a:pt x="1580" y="4082"/>
                    </a:lnTo>
                    <a:lnTo>
                      <a:pt x="1571" y="4101"/>
                    </a:lnTo>
                    <a:lnTo>
                      <a:pt x="1562" y="4122"/>
                    </a:lnTo>
                    <a:lnTo>
                      <a:pt x="1552" y="4141"/>
                    </a:lnTo>
                    <a:lnTo>
                      <a:pt x="1539" y="4161"/>
                    </a:lnTo>
                    <a:lnTo>
                      <a:pt x="1526" y="4180"/>
                    </a:lnTo>
                    <a:lnTo>
                      <a:pt x="1512" y="4200"/>
                    </a:lnTo>
                    <a:lnTo>
                      <a:pt x="1497" y="4220"/>
                    </a:lnTo>
                    <a:lnTo>
                      <a:pt x="1480" y="4239"/>
                    </a:lnTo>
                    <a:lnTo>
                      <a:pt x="1461" y="4260"/>
                    </a:lnTo>
                    <a:lnTo>
                      <a:pt x="1442" y="4280"/>
                    </a:lnTo>
                    <a:lnTo>
                      <a:pt x="1531" y="4369"/>
                    </a:lnTo>
                    <a:close/>
                    <a:moveTo>
                      <a:pt x="149" y="3506"/>
                    </a:moveTo>
                    <a:lnTo>
                      <a:pt x="149" y="2277"/>
                    </a:lnTo>
                    <a:lnTo>
                      <a:pt x="3" y="2213"/>
                    </a:lnTo>
                    <a:lnTo>
                      <a:pt x="3" y="3651"/>
                    </a:lnTo>
                    <a:lnTo>
                      <a:pt x="149" y="3506"/>
                    </a:lnTo>
                    <a:close/>
                    <a:moveTo>
                      <a:pt x="149" y="1375"/>
                    </a:moveTo>
                    <a:lnTo>
                      <a:pt x="149" y="146"/>
                    </a:lnTo>
                    <a:lnTo>
                      <a:pt x="3" y="0"/>
                    </a:lnTo>
                    <a:lnTo>
                      <a:pt x="3" y="1439"/>
                    </a:lnTo>
                    <a:lnTo>
                      <a:pt x="149" y="1375"/>
                    </a:lnTo>
                    <a:close/>
                  </a:path>
                </a:pathLst>
              </a:custGeom>
              <a:solidFill>
                <a:srgbClr val="FFB733"/>
              </a:solidFill>
              <a:ln w="9525">
                <a:noFill/>
                <a:round/>
                <a:headEnd/>
                <a:tailEnd/>
              </a:ln>
            </p:spPr>
            <p:txBody>
              <a:bodyPr/>
              <a:lstStyle/>
              <a:p>
                <a:pPr defTabSz="914239"/>
                <a:endParaRPr lang="sv-SE" dirty="0">
                  <a:solidFill>
                    <a:srgbClr val="747474"/>
                  </a:solidFill>
                </a:endParaRPr>
              </a:p>
            </p:txBody>
          </p:sp>
          <p:sp>
            <p:nvSpPr>
              <p:cNvPr id="51" name="Freeform 40"/>
              <p:cNvSpPr>
                <a:spLocks noEditPoints="1"/>
              </p:cNvSpPr>
              <p:nvPr/>
            </p:nvSpPr>
            <p:spPr bwMode="auto">
              <a:xfrm>
                <a:off x="2270" y="1551"/>
                <a:ext cx="845" cy="608"/>
              </a:xfrm>
              <a:custGeom>
                <a:avLst/>
                <a:gdLst>
                  <a:gd name="T0" fmla="*/ 0 w 5068"/>
                  <a:gd name="T1" fmla="*/ 0 h 3651"/>
                  <a:gd name="T2" fmla="*/ 0 w 5068"/>
                  <a:gd name="T3" fmla="*/ 0 h 3651"/>
                  <a:gd name="T4" fmla="*/ 0 w 5068"/>
                  <a:gd name="T5" fmla="*/ 0 h 3651"/>
                  <a:gd name="T6" fmla="*/ 0 w 5068"/>
                  <a:gd name="T7" fmla="*/ 0 h 3651"/>
                  <a:gd name="T8" fmla="*/ 0 w 5068"/>
                  <a:gd name="T9" fmla="*/ 0 h 3651"/>
                  <a:gd name="T10" fmla="*/ 0 w 5068"/>
                  <a:gd name="T11" fmla="*/ 0 h 3651"/>
                  <a:gd name="T12" fmla="*/ 0 w 5068"/>
                  <a:gd name="T13" fmla="*/ 0 h 3651"/>
                  <a:gd name="T14" fmla="*/ 0 w 5068"/>
                  <a:gd name="T15" fmla="*/ 0 h 3651"/>
                  <a:gd name="T16" fmla="*/ 0 w 5068"/>
                  <a:gd name="T17" fmla="*/ 0 h 3651"/>
                  <a:gd name="T18" fmla="*/ 0 w 5068"/>
                  <a:gd name="T19" fmla="*/ 0 h 3651"/>
                  <a:gd name="T20" fmla="*/ 0 w 5068"/>
                  <a:gd name="T21" fmla="*/ 0 h 3651"/>
                  <a:gd name="T22" fmla="*/ 0 w 5068"/>
                  <a:gd name="T23" fmla="*/ 0 h 3651"/>
                  <a:gd name="T24" fmla="*/ 0 w 5068"/>
                  <a:gd name="T25" fmla="*/ 0 h 3651"/>
                  <a:gd name="T26" fmla="*/ 0 w 5068"/>
                  <a:gd name="T27" fmla="*/ 0 h 3651"/>
                  <a:gd name="T28" fmla="*/ 0 w 5068"/>
                  <a:gd name="T29" fmla="*/ 0 h 3651"/>
                  <a:gd name="T30" fmla="*/ 0 w 5068"/>
                  <a:gd name="T31" fmla="*/ 0 h 3651"/>
                  <a:gd name="T32" fmla="*/ 0 w 5068"/>
                  <a:gd name="T33" fmla="*/ 0 h 3651"/>
                  <a:gd name="T34" fmla="*/ 0 w 5068"/>
                  <a:gd name="T35" fmla="*/ 0 h 3651"/>
                  <a:gd name="T36" fmla="*/ 0 w 5068"/>
                  <a:gd name="T37" fmla="*/ 0 h 3651"/>
                  <a:gd name="T38" fmla="*/ 0 w 5068"/>
                  <a:gd name="T39" fmla="*/ 0 h 3651"/>
                  <a:gd name="T40" fmla="*/ 0 w 5068"/>
                  <a:gd name="T41" fmla="*/ 0 h 3651"/>
                  <a:gd name="T42" fmla="*/ 0 w 5068"/>
                  <a:gd name="T43" fmla="*/ 0 h 3651"/>
                  <a:gd name="T44" fmla="*/ 0 w 5068"/>
                  <a:gd name="T45" fmla="*/ 0 h 3651"/>
                  <a:gd name="T46" fmla="*/ 0 w 5068"/>
                  <a:gd name="T47" fmla="*/ 0 h 3651"/>
                  <a:gd name="T48" fmla="*/ 0 w 5068"/>
                  <a:gd name="T49" fmla="*/ 0 h 3651"/>
                  <a:gd name="T50" fmla="*/ 0 w 5068"/>
                  <a:gd name="T51" fmla="*/ 0 h 3651"/>
                  <a:gd name="T52" fmla="*/ 0 w 5068"/>
                  <a:gd name="T53" fmla="*/ 0 h 3651"/>
                  <a:gd name="T54" fmla="*/ 0 w 5068"/>
                  <a:gd name="T55" fmla="*/ 0 h 3651"/>
                  <a:gd name="T56" fmla="*/ 0 w 5068"/>
                  <a:gd name="T57" fmla="*/ 0 h 3651"/>
                  <a:gd name="T58" fmla="*/ 0 w 5068"/>
                  <a:gd name="T59" fmla="*/ 0 h 3651"/>
                  <a:gd name="T60" fmla="*/ 0 w 5068"/>
                  <a:gd name="T61" fmla="*/ 0 h 3651"/>
                  <a:gd name="T62" fmla="*/ 0 w 5068"/>
                  <a:gd name="T63" fmla="*/ 0 h 3651"/>
                  <a:gd name="T64" fmla="*/ 0 w 5068"/>
                  <a:gd name="T65" fmla="*/ 0 h 3651"/>
                  <a:gd name="T66" fmla="*/ 0 w 5068"/>
                  <a:gd name="T67" fmla="*/ 0 h 3651"/>
                  <a:gd name="T68" fmla="*/ 0 w 5068"/>
                  <a:gd name="T69" fmla="*/ 0 h 3651"/>
                  <a:gd name="T70" fmla="*/ 0 w 5068"/>
                  <a:gd name="T71" fmla="*/ 0 h 3651"/>
                  <a:gd name="T72" fmla="*/ 0 w 5068"/>
                  <a:gd name="T73" fmla="*/ 0 h 3651"/>
                  <a:gd name="T74" fmla="*/ 0 w 5068"/>
                  <a:gd name="T75" fmla="*/ 0 h 3651"/>
                  <a:gd name="T76" fmla="*/ 0 w 5068"/>
                  <a:gd name="T77" fmla="*/ 0 h 3651"/>
                  <a:gd name="T78" fmla="*/ 0 w 5068"/>
                  <a:gd name="T79" fmla="*/ 0 h 3651"/>
                  <a:gd name="T80" fmla="*/ 0 w 5068"/>
                  <a:gd name="T81" fmla="*/ 0 h 3651"/>
                  <a:gd name="T82" fmla="*/ 0 w 5068"/>
                  <a:gd name="T83" fmla="*/ 0 h 3651"/>
                  <a:gd name="T84" fmla="*/ 0 w 5068"/>
                  <a:gd name="T85" fmla="*/ 0 h 3651"/>
                  <a:gd name="T86" fmla="*/ 0 w 5068"/>
                  <a:gd name="T87" fmla="*/ 0 h 3651"/>
                  <a:gd name="T88" fmla="*/ 0 w 5068"/>
                  <a:gd name="T89" fmla="*/ 0 h 3651"/>
                  <a:gd name="T90" fmla="*/ 0 w 5068"/>
                  <a:gd name="T91" fmla="*/ 0 h 3651"/>
                  <a:gd name="T92" fmla="*/ 0 w 5068"/>
                  <a:gd name="T93" fmla="*/ 0 h 3651"/>
                  <a:gd name="T94" fmla="*/ 0 w 5068"/>
                  <a:gd name="T95" fmla="*/ 0 h 3651"/>
                  <a:gd name="T96" fmla="*/ 0 w 5068"/>
                  <a:gd name="T97" fmla="*/ 0 h 3651"/>
                  <a:gd name="T98" fmla="*/ 0 w 5068"/>
                  <a:gd name="T99" fmla="*/ 0 h 3651"/>
                  <a:gd name="T100" fmla="*/ 0 w 5068"/>
                  <a:gd name="T101" fmla="*/ 0 h 3651"/>
                  <a:gd name="T102" fmla="*/ 0 w 5068"/>
                  <a:gd name="T103" fmla="*/ 0 h 3651"/>
                  <a:gd name="T104" fmla="*/ 0 w 5068"/>
                  <a:gd name="T105" fmla="*/ 0 h 3651"/>
                  <a:gd name="T106" fmla="*/ 0 w 5068"/>
                  <a:gd name="T107" fmla="*/ 0 h 3651"/>
                  <a:gd name="T108" fmla="*/ 0 w 5068"/>
                  <a:gd name="T109" fmla="*/ 0 h 3651"/>
                  <a:gd name="T110" fmla="*/ 0 w 5068"/>
                  <a:gd name="T111" fmla="*/ 0 h 3651"/>
                  <a:gd name="T112" fmla="*/ 0 w 5068"/>
                  <a:gd name="T113" fmla="*/ 0 h 3651"/>
                  <a:gd name="T114" fmla="*/ 0 w 5068"/>
                  <a:gd name="T115" fmla="*/ 0 h 3651"/>
                  <a:gd name="T116" fmla="*/ 0 w 5068"/>
                  <a:gd name="T117" fmla="*/ 0 h 36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068"/>
                  <a:gd name="T178" fmla="*/ 0 h 3651"/>
                  <a:gd name="T179" fmla="*/ 5068 w 5068"/>
                  <a:gd name="T180" fmla="*/ 3651 h 365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068" h="3651">
                    <a:moveTo>
                      <a:pt x="3505" y="146"/>
                    </a:moveTo>
                    <a:lnTo>
                      <a:pt x="3505" y="1501"/>
                    </a:lnTo>
                    <a:lnTo>
                      <a:pt x="3651" y="1439"/>
                    </a:lnTo>
                    <a:lnTo>
                      <a:pt x="3651" y="0"/>
                    </a:lnTo>
                    <a:lnTo>
                      <a:pt x="3505" y="146"/>
                    </a:lnTo>
                    <a:close/>
                    <a:moveTo>
                      <a:pt x="1349" y="3112"/>
                    </a:moveTo>
                    <a:lnTo>
                      <a:pt x="1370" y="3140"/>
                    </a:lnTo>
                    <a:lnTo>
                      <a:pt x="1390" y="3168"/>
                    </a:lnTo>
                    <a:lnTo>
                      <a:pt x="1399" y="3182"/>
                    </a:lnTo>
                    <a:lnTo>
                      <a:pt x="1408" y="3196"/>
                    </a:lnTo>
                    <a:lnTo>
                      <a:pt x="1416" y="3210"/>
                    </a:lnTo>
                    <a:lnTo>
                      <a:pt x="1424" y="3225"/>
                    </a:lnTo>
                    <a:lnTo>
                      <a:pt x="1431" y="3240"/>
                    </a:lnTo>
                    <a:lnTo>
                      <a:pt x="1436" y="3254"/>
                    </a:lnTo>
                    <a:lnTo>
                      <a:pt x="1442" y="3269"/>
                    </a:lnTo>
                    <a:lnTo>
                      <a:pt x="1445" y="3284"/>
                    </a:lnTo>
                    <a:lnTo>
                      <a:pt x="1449" y="3299"/>
                    </a:lnTo>
                    <a:lnTo>
                      <a:pt x="1451" y="3315"/>
                    </a:lnTo>
                    <a:lnTo>
                      <a:pt x="1452" y="3330"/>
                    </a:lnTo>
                    <a:lnTo>
                      <a:pt x="1452" y="3347"/>
                    </a:lnTo>
                    <a:lnTo>
                      <a:pt x="1451" y="3359"/>
                    </a:lnTo>
                    <a:lnTo>
                      <a:pt x="1449" y="3370"/>
                    </a:lnTo>
                    <a:lnTo>
                      <a:pt x="1447" y="3380"/>
                    </a:lnTo>
                    <a:lnTo>
                      <a:pt x="1443" y="3391"/>
                    </a:lnTo>
                    <a:lnTo>
                      <a:pt x="1435" y="3411"/>
                    </a:lnTo>
                    <a:lnTo>
                      <a:pt x="1426" y="3431"/>
                    </a:lnTo>
                    <a:lnTo>
                      <a:pt x="1415" y="3451"/>
                    </a:lnTo>
                    <a:lnTo>
                      <a:pt x="1403" y="3470"/>
                    </a:lnTo>
                    <a:lnTo>
                      <a:pt x="1389" y="3488"/>
                    </a:lnTo>
                    <a:lnTo>
                      <a:pt x="1375" y="3506"/>
                    </a:lnTo>
                    <a:lnTo>
                      <a:pt x="1439" y="3651"/>
                    </a:lnTo>
                    <a:lnTo>
                      <a:pt x="1458" y="3631"/>
                    </a:lnTo>
                    <a:lnTo>
                      <a:pt x="1477" y="3611"/>
                    </a:lnTo>
                    <a:lnTo>
                      <a:pt x="1494" y="3592"/>
                    </a:lnTo>
                    <a:lnTo>
                      <a:pt x="1508" y="3572"/>
                    </a:lnTo>
                    <a:lnTo>
                      <a:pt x="1523" y="3552"/>
                    </a:lnTo>
                    <a:lnTo>
                      <a:pt x="1536" y="3532"/>
                    </a:lnTo>
                    <a:lnTo>
                      <a:pt x="1549" y="3512"/>
                    </a:lnTo>
                    <a:lnTo>
                      <a:pt x="1559" y="3493"/>
                    </a:lnTo>
                    <a:lnTo>
                      <a:pt x="1568" y="3473"/>
                    </a:lnTo>
                    <a:lnTo>
                      <a:pt x="1577" y="3454"/>
                    </a:lnTo>
                    <a:lnTo>
                      <a:pt x="1583" y="3435"/>
                    </a:lnTo>
                    <a:lnTo>
                      <a:pt x="1589" y="3415"/>
                    </a:lnTo>
                    <a:lnTo>
                      <a:pt x="1594" y="3396"/>
                    </a:lnTo>
                    <a:lnTo>
                      <a:pt x="1596" y="3375"/>
                    </a:lnTo>
                    <a:lnTo>
                      <a:pt x="1598" y="3356"/>
                    </a:lnTo>
                    <a:lnTo>
                      <a:pt x="1599" y="3337"/>
                    </a:lnTo>
                    <a:lnTo>
                      <a:pt x="1598" y="3317"/>
                    </a:lnTo>
                    <a:lnTo>
                      <a:pt x="1596" y="3298"/>
                    </a:lnTo>
                    <a:lnTo>
                      <a:pt x="1594" y="3279"/>
                    </a:lnTo>
                    <a:lnTo>
                      <a:pt x="1589" y="3259"/>
                    </a:lnTo>
                    <a:lnTo>
                      <a:pt x="1583" y="3240"/>
                    </a:lnTo>
                    <a:lnTo>
                      <a:pt x="1577" y="3221"/>
                    </a:lnTo>
                    <a:lnTo>
                      <a:pt x="1568" y="3200"/>
                    </a:lnTo>
                    <a:lnTo>
                      <a:pt x="1559" y="3181"/>
                    </a:lnTo>
                    <a:lnTo>
                      <a:pt x="1549" y="3161"/>
                    </a:lnTo>
                    <a:lnTo>
                      <a:pt x="1536" y="3142"/>
                    </a:lnTo>
                    <a:lnTo>
                      <a:pt x="1523" y="3122"/>
                    </a:lnTo>
                    <a:lnTo>
                      <a:pt x="1508" y="3103"/>
                    </a:lnTo>
                    <a:lnTo>
                      <a:pt x="1494" y="3083"/>
                    </a:lnTo>
                    <a:lnTo>
                      <a:pt x="1477" y="3062"/>
                    </a:lnTo>
                    <a:lnTo>
                      <a:pt x="1458" y="3042"/>
                    </a:lnTo>
                    <a:lnTo>
                      <a:pt x="1439" y="3023"/>
                    </a:lnTo>
                    <a:lnTo>
                      <a:pt x="1349" y="3112"/>
                    </a:lnTo>
                    <a:close/>
                    <a:moveTo>
                      <a:pt x="3505" y="2151"/>
                    </a:moveTo>
                    <a:lnTo>
                      <a:pt x="3505" y="3506"/>
                    </a:lnTo>
                    <a:lnTo>
                      <a:pt x="3651" y="3651"/>
                    </a:lnTo>
                    <a:lnTo>
                      <a:pt x="3651" y="2213"/>
                    </a:lnTo>
                    <a:lnTo>
                      <a:pt x="3505" y="2151"/>
                    </a:lnTo>
                    <a:close/>
                    <a:moveTo>
                      <a:pt x="1334" y="2289"/>
                    </a:moveTo>
                    <a:lnTo>
                      <a:pt x="1313" y="2311"/>
                    </a:lnTo>
                    <a:lnTo>
                      <a:pt x="1293" y="2332"/>
                    </a:lnTo>
                    <a:lnTo>
                      <a:pt x="1273" y="2354"/>
                    </a:lnTo>
                    <a:lnTo>
                      <a:pt x="1255" y="2378"/>
                    </a:lnTo>
                    <a:lnTo>
                      <a:pt x="1237" y="2401"/>
                    </a:lnTo>
                    <a:lnTo>
                      <a:pt x="1221" y="2426"/>
                    </a:lnTo>
                    <a:lnTo>
                      <a:pt x="1205" y="2451"/>
                    </a:lnTo>
                    <a:lnTo>
                      <a:pt x="1192" y="2478"/>
                    </a:lnTo>
                    <a:lnTo>
                      <a:pt x="1180" y="2505"/>
                    </a:lnTo>
                    <a:lnTo>
                      <a:pt x="1168" y="2532"/>
                    </a:lnTo>
                    <a:lnTo>
                      <a:pt x="1158" y="2560"/>
                    </a:lnTo>
                    <a:lnTo>
                      <a:pt x="1150" y="2588"/>
                    </a:lnTo>
                    <a:lnTo>
                      <a:pt x="1144" y="2618"/>
                    </a:lnTo>
                    <a:lnTo>
                      <a:pt x="1138" y="2647"/>
                    </a:lnTo>
                    <a:lnTo>
                      <a:pt x="1135" y="2677"/>
                    </a:lnTo>
                    <a:lnTo>
                      <a:pt x="1132" y="2709"/>
                    </a:lnTo>
                    <a:lnTo>
                      <a:pt x="1134" y="2725"/>
                    </a:lnTo>
                    <a:lnTo>
                      <a:pt x="1135" y="2740"/>
                    </a:lnTo>
                    <a:lnTo>
                      <a:pt x="1137" y="2755"/>
                    </a:lnTo>
                    <a:lnTo>
                      <a:pt x="1140" y="2771"/>
                    </a:lnTo>
                    <a:lnTo>
                      <a:pt x="1144" y="2785"/>
                    </a:lnTo>
                    <a:lnTo>
                      <a:pt x="1147" y="2800"/>
                    </a:lnTo>
                    <a:lnTo>
                      <a:pt x="1151" y="2813"/>
                    </a:lnTo>
                    <a:lnTo>
                      <a:pt x="1156" y="2828"/>
                    </a:lnTo>
                    <a:lnTo>
                      <a:pt x="1167" y="2855"/>
                    </a:lnTo>
                    <a:lnTo>
                      <a:pt x="1180" y="2881"/>
                    </a:lnTo>
                    <a:lnTo>
                      <a:pt x="1194" y="2906"/>
                    </a:lnTo>
                    <a:lnTo>
                      <a:pt x="1209" y="2931"/>
                    </a:lnTo>
                    <a:lnTo>
                      <a:pt x="1226" y="2956"/>
                    </a:lnTo>
                    <a:lnTo>
                      <a:pt x="1242" y="2979"/>
                    </a:lnTo>
                    <a:lnTo>
                      <a:pt x="1259" y="3002"/>
                    </a:lnTo>
                    <a:lnTo>
                      <a:pt x="1278" y="3024"/>
                    </a:lnTo>
                    <a:lnTo>
                      <a:pt x="1314" y="3069"/>
                    </a:lnTo>
                    <a:lnTo>
                      <a:pt x="1349" y="3112"/>
                    </a:lnTo>
                    <a:lnTo>
                      <a:pt x="1439" y="3023"/>
                    </a:lnTo>
                    <a:lnTo>
                      <a:pt x="1420" y="3003"/>
                    </a:lnTo>
                    <a:lnTo>
                      <a:pt x="1402" y="2983"/>
                    </a:lnTo>
                    <a:lnTo>
                      <a:pt x="1385" y="2962"/>
                    </a:lnTo>
                    <a:lnTo>
                      <a:pt x="1369" y="2943"/>
                    </a:lnTo>
                    <a:lnTo>
                      <a:pt x="1355" y="2923"/>
                    </a:lnTo>
                    <a:lnTo>
                      <a:pt x="1341" y="2904"/>
                    </a:lnTo>
                    <a:lnTo>
                      <a:pt x="1330" y="2884"/>
                    </a:lnTo>
                    <a:lnTo>
                      <a:pt x="1319" y="2865"/>
                    </a:lnTo>
                    <a:lnTo>
                      <a:pt x="1310" y="2845"/>
                    </a:lnTo>
                    <a:lnTo>
                      <a:pt x="1302" y="2826"/>
                    </a:lnTo>
                    <a:lnTo>
                      <a:pt x="1294" y="2805"/>
                    </a:lnTo>
                    <a:lnTo>
                      <a:pt x="1288" y="2786"/>
                    </a:lnTo>
                    <a:lnTo>
                      <a:pt x="1285" y="2767"/>
                    </a:lnTo>
                    <a:lnTo>
                      <a:pt x="1282" y="2747"/>
                    </a:lnTo>
                    <a:lnTo>
                      <a:pt x="1279" y="2728"/>
                    </a:lnTo>
                    <a:lnTo>
                      <a:pt x="1279" y="2709"/>
                    </a:lnTo>
                    <a:lnTo>
                      <a:pt x="1279" y="2689"/>
                    </a:lnTo>
                    <a:lnTo>
                      <a:pt x="1282" y="2670"/>
                    </a:lnTo>
                    <a:lnTo>
                      <a:pt x="1285" y="2651"/>
                    </a:lnTo>
                    <a:lnTo>
                      <a:pt x="1288" y="2630"/>
                    </a:lnTo>
                    <a:lnTo>
                      <a:pt x="1294" y="2611"/>
                    </a:lnTo>
                    <a:lnTo>
                      <a:pt x="1302" y="2591"/>
                    </a:lnTo>
                    <a:lnTo>
                      <a:pt x="1310" y="2572"/>
                    </a:lnTo>
                    <a:lnTo>
                      <a:pt x="1319" y="2553"/>
                    </a:lnTo>
                    <a:lnTo>
                      <a:pt x="1330" y="2533"/>
                    </a:lnTo>
                    <a:lnTo>
                      <a:pt x="1341" y="2514"/>
                    </a:lnTo>
                    <a:lnTo>
                      <a:pt x="1355" y="2493"/>
                    </a:lnTo>
                    <a:lnTo>
                      <a:pt x="1369" y="2473"/>
                    </a:lnTo>
                    <a:lnTo>
                      <a:pt x="1385" y="2454"/>
                    </a:lnTo>
                    <a:lnTo>
                      <a:pt x="1402" y="2434"/>
                    </a:lnTo>
                    <a:lnTo>
                      <a:pt x="1420" y="2414"/>
                    </a:lnTo>
                    <a:lnTo>
                      <a:pt x="1439" y="2395"/>
                    </a:lnTo>
                    <a:lnTo>
                      <a:pt x="1334" y="2289"/>
                    </a:lnTo>
                    <a:close/>
                    <a:moveTo>
                      <a:pt x="2318" y="2289"/>
                    </a:moveTo>
                    <a:lnTo>
                      <a:pt x="2293" y="2267"/>
                    </a:lnTo>
                    <a:lnTo>
                      <a:pt x="2266" y="2247"/>
                    </a:lnTo>
                    <a:lnTo>
                      <a:pt x="2239" y="2226"/>
                    </a:lnTo>
                    <a:lnTo>
                      <a:pt x="2209" y="2207"/>
                    </a:lnTo>
                    <a:lnTo>
                      <a:pt x="2180" y="2189"/>
                    </a:lnTo>
                    <a:lnTo>
                      <a:pt x="2151" y="2174"/>
                    </a:lnTo>
                    <a:lnTo>
                      <a:pt x="2120" y="2158"/>
                    </a:lnTo>
                    <a:lnTo>
                      <a:pt x="2088" y="2145"/>
                    </a:lnTo>
                    <a:lnTo>
                      <a:pt x="2057" y="2132"/>
                    </a:lnTo>
                    <a:lnTo>
                      <a:pt x="2024" y="2121"/>
                    </a:lnTo>
                    <a:lnTo>
                      <a:pt x="1992" y="2112"/>
                    </a:lnTo>
                    <a:lnTo>
                      <a:pt x="1959" y="2104"/>
                    </a:lnTo>
                    <a:lnTo>
                      <a:pt x="1926" y="2097"/>
                    </a:lnTo>
                    <a:lnTo>
                      <a:pt x="1893" y="2093"/>
                    </a:lnTo>
                    <a:lnTo>
                      <a:pt x="1859" y="2090"/>
                    </a:lnTo>
                    <a:lnTo>
                      <a:pt x="1826" y="2088"/>
                    </a:lnTo>
                    <a:lnTo>
                      <a:pt x="1793" y="2090"/>
                    </a:lnTo>
                    <a:lnTo>
                      <a:pt x="1760" y="2093"/>
                    </a:lnTo>
                    <a:lnTo>
                      <a:pt x="1726" y="2097"/>
                    </a:lnTo>
                    <a:lnTo>
                      <a:pt x="1693" y="2104"/>
                    </a:lnTo>
                    <a:lnTo>
                      <a:pt x="1660" y="2112"/>
                    </a:lnTo>
                    <a:lnTo>
                      <a:pt x="1627" y="2121"/>
                    </a:lnTo>
                    <a:lnTo>
                      <a:pt x="1595" y="2132"/>
                    </a:lnTo>
                    <a:lnTo>
                      <a:pt x="1563" y="2145"/>
                    </a:lnTo>
                    <a:lnTo>
                      <a:pt x="1532" y="2158"/>
                    </a:lnTo>
                    <a:lnTo>
                      <a:pt x="1502" y="2174"/>
                    </a:lnTo>
                    <a:lnTo>
                      <a:pt x="1471" y="2189"/>
                    </a:lnTo>
                    <a:lnTo>
                      <a:pt x="1442" y="2207"/>
                    </a:lnTo>
                    <a:lnTo>
                      <a:pt x="1414" y="2226"/>
                    </a:lnTo>
                    <a:lnTo>
                      <a:pt x="1386" y="2247"/>
                    </a:lnTo>
                    <a:lnTo>
                      <a:pt x="1360" y="2267"/>
                    </a:lnTo>
                    <a:lnTo>
                      <a:pt x="1334" y="2289"/>
                    </a:lnTo>
                    <a:lnTo>
                      <a:pt x="1439" y="2395"/>
                    </a:lnTo>
                    <a:lnTo>
                      <a:pt x="1459" y="2375"/>
                    </a:lnTo>
                    <a:lnTo>
                      <a:pt x="1480" y="2357"/>
                    </a:lnTo>
                    <a:lnTo>
                      <a:pt x="1503" y="2340"/>
                    </a:lnTo>
                    <a:lnTo>
                      <a:pt x="1525" y="2324"/>
                    </a:lnTo>
                    <a:lnTo>
                      <a:pt x="1548" y="2309"/>
                    </a:lnTo>
                    <a:lnTo>
                      <a:pt x="1571" y="2297"/>
                    </a:lnTo>
                    <a:lnTo>
                      <a:pt x="1596" y="2285"/>
                    </a:lnTo>
                    <a:lnTo>
                      <a:pt x="1619" y="2275"/>
                    </a:lnTo>
                    <a:lnTo>
                      <a:pt x="1645" y="2265"/>
                    </a:lnTo>
                    <a:lnTo>
                      <a:pt x="1670" y="2257"/>
                    </a:lnTo>
                    <a:lnTo>
                      <a:pt x="1696" y="2250"/>
                    </a:lnTo>
                    <a:lnTo>
                      <a:pt x="1721" y="2244"/>
                    </a:lnTo>
                    <a:lnTo>
                      <a:pt x="1747" y="2240"/>
                    </a:lnTo>
                    <a:lnTo>
                      <a:pt x="1773" y="2237"/>
                    </a:lnTo>
                    <a:lnTo>
                      <a:pt x="1800" y="2235"/>
                    </a:lnTo>
                    <a:lnTo>
                      <a:pt x="1826" y="2234"/>
                    </a:lnTo>
                    <a:lnTo>
                      <a:pt x="1853" y="2235"/>
                    </a:lnTo>
                    <a:lnTo>
                      <a:pt x="1879" y="2237"/>
                    </a:lnTo>
                    <a:lnTo>
                      <a:pt x="1904" y="2240"/>
                    </a:lnTo>
                    <a:lnTo>
                      <a:pt x="1931" y="2244"/>
                    </a:lnTo>
                    <a:lnTo>
                      <a:pt x="1957" y="2250"/>
                    </a:lnTo>
                    <a:lnTo>
                      <a:pt x="1982" y="2257"/>
                    </a:lnTo>
                    <a:lnTo>
                      <a:pt x="2008" y="2265"/>
                    </a:lnTo>
                    <a:lnTo>
                      <a:pt x="2032" y="2275"/>
                    </a:lnTo>
                    <a:lnTo>
                      <a:pt x="2057" y="2285"/>
                    </a:lnTo>
                    <a:lnTo>
                      <a:pt x="2080" y="2297"/>
                    </a:lnTo>
                    <a:lnTo>
                      <a:pt x="2104" y="2309"/>
                    </a:lnTo>
                    <a:lnTo>
                      <a:pt x="2128" y="2324"/>
                    </a:lnTo>
                    <a:lnTo>
                      <a:pt x="2150" y="2340"/>
                    </a:lnTo>
                    <a:lnTo>
                      <a:pt x="2171" y="2357"/>
                    </a:lnTo>
                    <a:lnTo>
                      <a:pt x="2193" y="2375"/>
                    </a:lnTo>
                    <a:lnTo>
                      <a:pt x="2213" y="2395"/>
                    </a:lnTo>
                    <a:lnTo>
                      <a:pt x="2318" y="2289"/>
                    </a:lnTo>
                    <a:close/>
                    <a:moveTo>
                      <a:pt x="4807" y="2112"/>
                    </a:moveTo>
                    <a:lnTo>
                      <a:pt x="4797" y="2123"/>
                    </a:lnTo>
                    <a:lnTo>
                      <a:pt x="4786" y="2136"/>
                    </a:lnTo>
                    <a:lnTo>
                      <a:pt x="4774" y="2147"/>
                    </a:lnTo>
                    <a:lnTo>
                      <a:pt x="4762" y="2157"/>
                    </a:lnTo>
                    <a:lnTo>
                      <a:pt x="4750" y="2167"/>
                    </a:lnTo>
                    <a:lnTo>
                      <a:pt x="4737" y="2176"/>
                    </a:lnTo>
                    <a:lnTo>
                      <a:pt x="4724" y="2185"/>
                    </a:lnTo>
                    <a:lnTo>
                      <a:pt x="4710" y="2193"/>
                    </a:lnTo>
                    <a:lnTo>
                      <a:pt x="4697" y="2200"/>
                    </a:lnTo>
                    <a:lnTo>
                      <a:pt x="4684" y="2206"/>
                    </a:lnTo>
                    <a:lnTo>
                      <a:pt x="4669" y="2212"/>
                    </a:lnTo>
                    <a:lnTo>
                      <a:pt x="4654" y="2216"/>
                    </a:lnTo>
                    <a:lnTo>
                      <a:pt x="4640" y="2221"/>
                    </a:lnTo>
                    <a:lnTo>
                      <a:pt x="4625" y="2224"/>
                    </a:lnTo>
                    <a:lnTo>
                      <a:pt x="4609" y="2225"/>
                    </a:lnTo>
                    <a:lnTo>
                      <a:pt x="4594" y="2226"/>
                    </a:lnTo>
                    <a:lnTo>
                      <a:pt x="4578" y="2225"/>
                    </a:lnTo>
                    <a:lnTo>
                      <a:pt x="4563" y="2224"/>
                    </a:lnTo>
                    <a:lnTo>
                      <a:pt x="4548" y="2221"/>
                    </a:lnTo>
                    <a:lnTo>
                      <a:pt x="4533" y="2217"/>
                    </a:lnTo>
                    <a:lnTo>
                      <a:pt x="4519" y="2213"/>
                    </a:lnTo>
                    <a:lnTo>
                      <a:pt x="4504" y="2207"/>
                    </a:lnTo>
                    <a:lnTo>
                      <a:pt x="4489" y="2202"/>
                    </a:lnTo>
                    <a:lnTo>
                      <a:pt x="4476" y="2195"/>
                    </a:lnTo>
                    <a:lnTo>
                      <a:pt x="4449" y="2179"/>
                    </a:lnTo>
                    <a:lnTo>
                      <a:pt x="4422" y="2162"/>
                    </a:lnTo>
                    <a:lnTo>
                      <a:pt x="4395" y="2143"/>
                    </a:lnTo>
                    <a:lnTo>
                      <a:pt x="4369" y="2123"/>
                    </a:lnTo>
                    <a:lnTo>
                      <a:pt x="4280" y="2213"/>
                    </a:lnTo>
                    <a:lnTo>
                      <a:pt x="4300" y="2232"/>
                    </a:lnTo>
                    <a:lnTo>
                      <a:pt x="4320" y="2250"/>
                    </a:lnTo>
                    <a:lnTo>
                      <a:pt x="4340" y="2267"/>
                    </a:lnTo>
                    <a:lnTo>
                      <a:pt x="4359" y="2283"/>
                    </a:lnTo>
                    <a:lnTo>
                      <a:pt x="4379" y="2297"/>
                    </a:lnTo>
                    <a:lnTo>
                      <a:pt x="4399" y="2311"/>
                    </a:lnTo>
                    <a:lnTo>
                      <a:pt x="4419" y="2322"/>
                    </a:lnTo>
                    <a:lnTo>
                      <a:pt x="4438" y="2333"/>
                    </a:lnTo>
                    <a:lnTo>
                      <a:pt x="4458" y="2342"/>
                    </a:lnTo>
                    <a:lnTo>
                      <a:pt x="4477" y="2350"/>
                    </a:lnTo>
                    <a:lnTo>
                      <a:pt x="4497" y="2358"/>
                    </a:lnTo>
                    <a:lnTo>
                      <a:pt x="4516" y="2363"/>
                    </a:lnTo>
                    <a:lnTo>
                      <a:pt x="4535" y="2367"/>
                    </a:lnTo>
                    <a:lnTo>
                      <a:pt x="4556" y="2370"/>
                    </a:lnTo>
                    <a:lnTo>
                      <a:pt x="4575" y="2372"/>
                    </a:lnTo>
                    <a:lnTo>
                      <a:pt x="4594" y="2372"/>
                    </a:lnTo>
                    <a:lnTo>
                      <a:pt x="4614" y="2372"/>
                    </a:lnTo>
                    <a:lnTo>
                      <a:pt x="4633" y="2370"/>
                    </a:lnTo>
                    <a:lnTo>
                      <a:pt x="4653" y="2367"/>
                    </a:lnTo>
                    <a:lnTo>
                      <a:pt x="4672" y="2363"/>
                    </a:lnTo>
                    <a:lnTo>
                      <a:pt x="4691" y="2358"/>
                    </a:lnTo>
                    <a:lnTo>
                      <a:pt x="4712" y="2350"/>
                    </a:lnTo>
                    <a:lnTo>
                      <a:pt x="4731" y="2342"/>
                    </a:lnTo>
                    <a:lnTo>
                      <a:pt x="4751" y="2333"/>
                    </a:lnTo>
                    <a:lnTo>
                      <a:pt x="4770" y="2322"/>
                    </a:lnTo>
                    <a:lnTo>
                      <a:pt x="4790" y="2311"/>
                    </a:lnTo>
                    <a:lnTo>
                      <a:pt x="4809" y="2297"/>
                    </a:lnTo>
                    <a:lnTo>
                      <a:pt x="4829" y="2283"/>
                    </a:lnTo>
                    <a:lnTo>
                      <a:pt x="4848" y="2267"/>
                    </a:lnTo>
                    <a:lnTo>
                      <a:pt x="4869" y="2250"/>
                    </a:lnTo>
                    <a:lnTo>
                      <a:pt x="4889" y="2232"/>
                    </a:lnTo>
                    <a:lnTo>
                      <a:pt x="4909" y="2213"/>
                    </a:lnTo>
                    <a:lnTo>
                      <a:pt x="4807" y="2112"/>
                    </a:lnTo>
                    <a:close/>
                    <a:moveTo>
                      <a:pt x="1375" y="3506"/>
                    </a:moveTo>
                    <a:lnTo>
                      <a:pt x="146" y="3506"/>
                    </a:lnTo>
                    <a:lnTo>
                      <a:pt x="0" y="3651"/>
                    </a:lnTo>
                    <a:lnTo>
                      <a:pt x="1439" y="3651"/>
                    </a:lnTo>
                    <a:lnTo>
                      <a:pt x="1375" y="3506"/>
                    </a:lnTo>
                    <a:close/>
                    <a:moveTo>
                      <a:pt x="3505" y="3506"/>
                    </a:moveTo>
                    <a:lnTo>
                      <a:pt x="2277" y="3506"/>
                    </a:lnTo>
                    <a:lnTo>
                      <a:pt x="2213" y="3651"/>
                    </a:lnTo>
                    <a:lnTo>
                      <a:pt x="3651" y="3651"/>
                    </a:lnTo>
                    <a:lnTo>
                      <a:pt x="3505" y="3506"/>
                    </a:lnTo>
                    <a:close/>
                    <a:moveTo>
                      <a:pt x="4369" y="2123"/>
                    </a:moveTo>
                    <a:lnTo>
                      <a:pt x="4327" y="2088"/>
                    </a:lnTo>
                    <a:lnTo>
                      <a:pt x="4283" y="2051"/>
                    </a:lnTo>
                    <a:lnTo>
                      <a:pt x="4262" y="2033"/>
                    </a:lnTo>
                    <a:lnTo>
                      <a:pt x="4238" y="2017"/>
                    </a:lnTo>
                    <a:lnTo>
                      <a:pt x="4216" y="1999"/>
                    </a:lnTo>
                    <a:lnTo>
                      <a:pt x="4192" y="1983"/>
                    </a:lnTo>
                    <a:lnTo>
                      <a:pt x="4167" y="1967"/>
                    </a:lnTo>
                    <a:lnTo>
                      <a:pt x="4142" y="1954"/>
                    </a:lnTo>
                    <a:lnTo>
                      <a:pt x="4115" y="1941"/>
                    </a:lnTo>
                    <a:lnTo>
                      <a:pt x="4088" y="1930"/>
                    </a:lnTo>
                    <a:lnTo>
                      <a:pt x="4073" y="1926"/>
                    </a:lnTo>
                    <a:lnTo>
                      <a:pt x="4060" y="1921"/>
                    </a:lnTo>
                    <a:lnTo>
                      <a:pt x="4044" y="1917"/>
                    </a:lnTo>
                    <a:lnTo>
                      <a:pt x="4029" y="1913"/>
                    </a:lnTo>
                    <a:lnTo>
                      <a:pt x="4014" y="1911"/>
                    </a:lnTo>
                    <a:lnTo>
                      <a:pt x="3998" y="1909"/>
                    </a:lnTo>
                    <a:lnTo>
                      <a:pt x="3982" y="1908"/>
                    </a:lnTo>
                    <a:lnTo>
                      <a:pt x="3965" y="1907"/>
                    </a:lnTo>
                    <a:lnTo>
                      <a:pt x="3947" y="1908"/>
                    </a:lnTo>
                    <a:lnTo>
                      <a:pt x="3930" y="1909"/>
                    </a:lnTo>
                    <a:lnTo>
                      <a:pt x="3913" y="1911"/>
                    </a:lnTo>
                    <a:lnTo>
                      <a:pt x="3895" y="1913"/>
                    </a:lnTo>
                    <a:lnTo>
                      <a:pt x="3878" y="1917"/>
                    </a:lnTo>
                    <a:lnTo>
                      <a:pt x="3862" y="1920"/>
                    </a:lnTo>
                    <a:lnTo>
                      <a:pt x="3845" y="1925"/>
                    </a:lnTo>
                    <a:lnTo>
                      <a:pt x="3830" y="1929"/>
                    </a:lnTo>
                    <a:lnTo>
                      <a:pt x="3799" y="1940"/>
                    </a:lnTo>
                    <a:lnTo>
                      <a:pt x="3769" y="1953"/>
                    </a:lnTo>
                    <a:lnTo>
                      <a:pt x="3741" y="1966"/>
                    </a:lnTo>
                    <a:lnTo>
                      <a:pt x="3713" y="1982"/>
                    </a:lnTo>
                    <a:lnTo>
                      <a:pt x="3685" y="2000"/>
                    </a:lnTo>
                    <a:lnTo>
                      <a:pt x="3659" y="2018"/>
                    </a:lnTo>
                    <a:lnTo>
                      <a:pt x="3632" y="2038"/>
                    </a:lnTo>
                    <a:lnTo>
                      <a:pt x="3606" y="2058"/>
                    </a:lnTo>
                    <a:lnTo>
                      <a:pt x="3582" y="2081"/>
                    </a:lnTo>
                    <a:lnTo>
                      <a:pt x="3556" y="2103"/>
                    </a:lnTo>
                    <a:lnTo>
                      <a:pt x="3531" y="2127"/>
                    </a:lnTo>
                    <a:lnTo>
                      <a:pt x="3505" y="2151"/>
                    </a:lnTo>
                    <a:lnTo>
                      <a:pt x="3651" y="2213"/>
                    </a:lnTo>
                    <a:lnTo>
                      <a:pt x="3671" y="2194"/>
                    </a:lnTo>
                    <a:lnTo>
                      <a:pt x="3692" y="2175"/>
                    </a:lnTo>
                    <a:lnTo>
                      <a:pt x="3711" y="2158"/>
                    </a:lnTo>
                    <a:lnTo>
                      <a:pt x="3731" y="2143"/>
                    </a:lnTo>
                    <a:lnTo>
                      <a:pt x="3751" y="2129"/>
                    </a:lnTo>
                    <a:lnTo>
                      <a:pt x="3770" y="2115"/>
                    </a:lnTo>
                    <a:lnTo>
                      <a:pt x="3790" y="2103"/>
                    </a:lnTo>
                    <a:lnTo>
                      <a:pt x="3809" y="2093"/>
                    </a:lnTo>
                    <a:lnTo>
                      <a:pt x="3830" y="2084"/>
                    </a:lnTo>
                    <a:lnTo>
                      <a:pt x="3849" y="2075"/>
                    </a:lnTo>
                    <a:lnTo>
                      <a:pt x="3869" y="2068"/>
                    </a:lnTo>
                    <a:lnTo>
                      <a:pt x="3888" y="2063"/>
                    </a:lnTo>
                    <a:lnTo>
                      <a:pt x="3907" y="2058"/>
                    </a:lnTo>
                    <a:lnTo>
                      <a:pt x="3927" y="2056"/>
                    </a:lnTo>
                    <a:lnTo>
                      <a:pt x="3946" y="2054"/>
                    </a:lnTo>
                    <a:lnTo>
                      <a:pt x="3965" y="2053"/>
                    </a:lnTo>
                    <a:lnTo>
                      <a:pt x="3986" y="2054"/>
                    </a:lnTo>
                    <a:lnTo>
                      <a:pt x="4005" y="2056"/>
                    </a:lnTo>
                    <a:lnTo>
                      <a:pt x="4024" y="2058"/>
                    </a:lnTo>
                    <a:lnTo>
                      <a:pt x="4044" y="2063"/>
                    </a:lnTo>
                    <a:lnTo>
                      <a:pt x="4063" y="2068"/>
                    </a:lnTo>
                    <a:lnTo>
                      <a:pt x="4083" y="2075"/>
                    </a:lnTo>
                    <a:lnTo>
                      <a:pt x="4102" y="2084"/>
                    </a:lnTo>
                    <a:lnTo>
                      <a:pt x="4121" y="2093"/>
                    </a:lnTo>
                    <a:lnTo>
                      <a:pt x="4142" y="2103"/>
                    </a:lnTo>
                    <a:lnTo>
                      <a:pt x="4161" y="2115"/>
                    </a:lnTo>
                    <a:lnTo>
                      <a:pt x="4181" y="2129"/>
                    </a:lnTo>
                    <a:lnTo>
                      <a:pt x="4201" y="2143"/>
                    </a:lnTo>
                    <a:lnTo>
                      <a:pt x="4220" y="2158"/>
                    </a:lnTo>
                    <a:lnTo>
                      <a:pt x="4240" y="2175"/>
                    </a:lnTo>
                    <a:lnTo>
                      <a:pt x="4261" y="2194"/>
                    </a:lnTo>
                    <a:lnTo>
                      <a:pt x="4280" y="2213"/>
                    </a:lnTo>
                    <a:lnTo>
                      <a:pt x="4369" y="2123"/>
                    </a:lnTo>
                    <a:close/>
                    <a:moveTo>
                      <a:pt x="4807" y="1540"/>
                    </a:moveTo>
                    <a:lnTo>
                      <a:pt x="4820" y="1555"/>
                    </a:lnTo>
                    <a:lnTo>
                      <a:pt x="4832" y="1571"/>
                    </a:lnTo>
                    <a:lnTo>
                      <a:pt x="4844" y="1588"/>
                    </a:lnTo>
                    <a:lnTo>
                      <a:pt x="4854" y="1606"/>
                    </a:lnTo>
                    <a:lnTo>
                      <a:pt x="4864" y="1624"/>
                    </a:lnTo>
                    <a:lnTo>
                      <a:pt x="4874" y="1642"/>
                    </a:lnTo>
                    <a:lnTo>
                      <a:pt x="4882" y="1660"/>
                    </a:lnTo>
                    <a:lnTo>
                      <a:pt x="4890" y="1679"/>
                    </a:lnTo>
                    <a:lnTo>
                      <a:pt x="4897" y="1697"/>
                    </a:lnTo>
                    <a:lnTo>
                      <a:pt x="4903" y="1716"/>
                    </a:lnTo>
                    <a:lnTo>
                      <a:pt x="4909" y="1735"/>
                    </a:lnTo>
                    <a:lnTo>
                      <a:pt x="4914" y="1753"/>
                    </a:lnTo>
                    <a:lnTo>
                      <a:pt x="4917" y="1772"/>
                    </a:lnTo>
                    <a:lnTo>
                      <a:pt x="4919" y="1790"/>
                    </a:lnTo>
                    <a:lnTo>
                      <a:pt x="4921" y="1808"/>
                    </a:lnTo>
                    <a:lnTo>
                      <a:pt x="4922" y="1826"/>
                    </a:lnTo>
                    <a:lnTo>
                      <a:pt x="4921" y="1843"/>
                    </a:lnTo>
                    <a:lnTo>
                      <a:pt x="4919" y="1862"/>
                    </a:lnTo>
                    <a:lnTo>
                      <a:pt x="4917" y="1880"/>
                    </a:lnTo>
                    <a:lnTo>
                      <a:pt x="4914" y="1898"/>
                    </a:lnTo>
                    <a:lnTo>
                      <a:pt x="4909" y="1917"/>
                    </a:lnTo>
                    <a:lnTo>
                      <a:pt x="4903" y="1936"/>
                    </a:lnTo>
                    <a:lnTo>
                      <a:pt x="4897" y="1954"/>
                    </a:lnTo>
                    <a:lnTo>
                      <a:pt x="4890" y="1973"/>
                    </a:lnTo>
                    <a:lnTo>
                      <a:pt x="4882" y="1992"/>
                    </a:lnTo>
                    <a:lnTo>
                      <a:pt x="4874" y="2010"/>
                    </a:lnTo>
                    <a:lnTo>
                      <a:pt x="4864" y="2028"/>
                    </a:lnTo>
                    <a:lnTo>
                      <a:pt x="4854" y="2046"/>
                    </a:lnTo>
                    <a:lnTo>
                      <a:pt x="4844" y="2063"/>
                    </a:lnTo>
                    <a:lnTo>
                      <a:pt x="4832" y="2079"/>
                    </a:lnTo>
                    <a:lnTo>
                      <a:pt x="4820" y="2096"/>
                    </a:lnTo>
                    <a:lnTo>
                      <a:pt x="4807" y="2112"/>
                    </a:lnTo>
                    <a:lnTo>
                      <a:pt x="4909" y="2213"/>
                    </a:lnTo>
                    <a:lnTo>
                      <a:pt x="4928" y="2193"/>
                    </a:lnTo>
                    <a:lnTo>
                      <a:pt x="4946" y="2171"/>
                    </a:lnTo>
                    <a:lnTo>
                      <a:pt x="4963" y="2149"/>
                    </a:lnTo>
                    <a:lnTo>
                      <a:pt x="4979" y="2127"/>
                    </a:lnTo>
                    <a:lnTo>
                      <a:pt x="4993" y="2104"/>
                    </a:lnTo>
                    <a:lnTo>
                      <a:pt x="5006" y="2081"/>
                    </a:lnTo>
                    <a:lnTo>
                      <a:pt x="5018" y="2056"/>
                    </a:lnTo>
                    <a:lnTo>
                      <a:pt x="5028" y="2032"/>
                    </a:lnTo>
                    <a:lnTo>
                      <a:pt x="5038" y="2007"/>
                    </a:lnTo>
                    <a:lnTo>
                      <a:pt x="5046" y="1982"/>
                    </a:lnTo>
                    <a:lnTo>
                      <a:pt x="5053" y="1956"/>
                    </a:lnTo>
                    <a:lnTo>
                      <a:pt x="5058" y="1930"/>
                    </a:lnTo>
                    <a:lnTo>
                      <a:pt x="5063" y="1904"/>
                    </a:lnTo>
                    <a:lnTo>
                      <a:pt x="5066" y="1879"/>
                    </a:lnTo>
                    <a:lnTo>
                      <a:pt x="5068" y="1852"/>
                    </a:lnTo>
                    <a:lnTo>
                      <a:pt x="5068" y="1826"/>
                    </a:lnTo>
                    <a:lnTo>
                      <a:pt x="5068" y="1799"/>
                    </a:lnTo>
                    <a:lnTo>
                      <a:pt x="5066" y="1773"/>
                    </a:lnTo>
                    <a:lnTo>
                      <a:pt x="5063" y="1747"/>
                    </a:lnTo>
                    <a:lnTo>
                      <a:pt x="5058" y="1720"/>
                    </a:lnTo>
                    <a:lnTo>
                      <a:pt x="5053" y="1695"/>
                    </a:lnTo>
                    <a:lnTo>
                      <a:pt x="5046" y="1670"/>
                    </a:lnTo>
                    <a:lnTo>
                      <a:pt x="5038" y="1644"/>
                    </a:lnTo>
                    <a:lnTo>
                      <a:pt x="5028" y="1619"/>
                    </a:lnTo>
                    <a:lnTo>
                      <a:pt x="5018" y="1595"/>
                    </a:lnTo>
                    <a:lnTo>
                      <a:pt x="5006" y="1571"/>
                    </a:lnTo>
                    <a:lnTo>
                      <a:pt x="4993" y="1548"/>
                    </a:lnTo>
                    <a:lnTo>
                      <a:pt x="4979" y="1524"/>
                    </a:lnTo>
                    <a:lnTo>
                      <a:pt x="4963" y="1502"/>
                    </a:lnTo>
                    <a:lnTo>
                      <a:pt x="4946" y="1480"/>
                    </a:lnTo>
                    <a:lnTo>
                      <a:pt x="4928" y="1459"/>
                    </a:lnTo>
                    <a:lnTo>
                      <a:pt x="4909" y="1439"/>
                    </a:lnTo>
                    <a:lnTo>
                      <a:pt x="4807" y="1540"/>
                    </a:lnTo>
                    <a:close/>
                  </a:path>
                </a:pathLst>
              </a:custGeom>
              <a:solidFill>
                <a:srgbClr val="001B70"/>
              </a:solidFill>
              <a:ln w="9525">
                <a:noFill/>
                <a:round/>
                <a:headEnd/>
                <a:tailEnd/>
              </a:ln>
            </p:spPr>
            <p:txBody>
              <a:bodyPr/>
              <a:lstStyle/>
              <a:p>
                <a:pPr defTabSz="914239"/>
                <a:endParaRPr lang="sv-SE" dirty="0">
                  <a:solidFill>
                    <a:srgbClr val="747474"/>
                  </a:solidFill>
                </a:endParaRPr>
              </a:p>
            </p:txBody>
          </p:sp>
          <p:sp>
            <p:nvSpPr>
              <p:cNvPr id="52" name="Freeform 41"/>
              <p:cNvSpPr>
                <a:spLocks noEditPoints="1"/>
              </p:cNvSpPr>
              <p:nvPr/>
            </p:nvSpPr>
            <p:spPr bwMode="auto">
              <a:xfrm>
                <a:off x="2295" y="1575"/>
                <a:ext cx="796" cy="560"/>
              </a:xfrm>
              <a:custGeom>
                <a:avLst/>
                <a:gdLst>
                  <a:gd name="T0" fmla="*/ 0 w 4776"/>
                  <a:gd name="T1" fmla="*/ 0 h 3360"/>
                  <a:gd name="T2" fmla="*/ 0 w 4776"/>
                  <a:gd name="T3" fmla="*/ 0 h 3360"/>
                  <a:gd name="T4" fmla="*/ 0 w 4776"/>
                  <a:gd name="T5" fmla="*/ 0 h 3360"/>
                  <a:gd name="T6" fmla="*/ 0 w 4776"/>
                  <a:gd name="T7" fmla="*/ 0 h 3360"/>
                  <a:gd name="T8" fmla="*/ 0 w 4776"/>
                  <a:gd name="T9" fmla="*/ 0 h 3360"/>
                  <a:gd name="T10" fmla="*/ 0 w 4776"/>
                  <a:gd name="T11" fmla="*/ 0 h 3360"/>
                  <a:gd name="T12" fmla="*/ 0 w 4776"/>
                  <a:gd name="T13" fmla="*/ 0 h 3360"/>
                  <a:gd name="T14" fmla="*/ 0 w 4776"/>
                  <a:gd name="T15" fmla="*/ 0 h 3360"/>
                  <a:gd name="T16" fmla="*/ 0 w 4776"/>
                  <a:gd name="T17" fmla="*/ 0 h 3360"/>
                  <a:gd name="T18" fmla="*/ 0 w 4776"/>
                  <a:gd name="T19" fmla="*/ 0 h 3360"/>
                  <a:gd name="T20" fmla="*/ 0 w 4776"/>
                  <a:gd name="T21" fmla="*/ 0 h 3360"/>
                  <a:gd name="T22" fmla="*/ 0 w 4776"/>
                  <a:gd name="T23" fmla="*/ 0 h 3360"/>
                  <a:gd name="T24" fmla="*/ 0 w 4776"/>
                  <a:gd name="T25" fmla="*/ 0 h 3360"/>
                  <a:gd name="T26" fmla="*/ 0 w 4776"/>
                  <a:gd name="T27" fmla="*/ 0 h 3360"/>
                  <a:gd name="T28" fmla="*/ 0 w 4776"/>
                  <a:gd name="T29" fmla="*/ 0 h 3360"/>
                  <a:gd name="T30" fmla="*/ 0 w 4776"/>
                  <a:gd name="T31" fmla="*/ 0 h 3360"/>
                  <a:gd name="T32" fmla="*/ 0 w 4776"/>
                  <a:gd name="T33" fmla="*/ 0 h 3360"/>
                  <a:gd name="T34" fmla="*/ 0 w 4776"/>
                  <a:gd name="T35" fmla="*/ 0 h 3360"/>
                  <a:gd name="T36" fmla="*/ 0 w 4776"/>
                  <a:gd name="T37" fmla="*/ 0 h 3360"/>
                  <a:gd name="T38" fmla="*/ 0 w 4776"/>
                  <a:gd name="T39" fmla="*/ 0 h 3360"/>
                  <a:gd name="T40" fmla="*/ 0 w 4776"/>
                  <a:gd name="T41" fmla="*/ 0 h 3360"/>
                  <a:gd name="T42" fmla="*/ 0 w 4776"/>
                  <a:gd name="T43" fmla="*/ 0 h 3360"/>
                  <a:gd name="T44" fmla="*/ 0 w 4776"/>
                  <a:gd name="T45" fmla="*/ 0 h 3360"/>
                  <a:gd name="T46" fmla="*/ 0 w 4776"/>
                  <a:gd name="T47" fmla="*/ 0 h 3360"/>
                  <a:gd name="T48" fmla="*/ 0 w 4776"/>
                  <a:gd name="T49" fmla="*/ 0 h 3360"/>
                  <a:gd name="T50" fmla="*/ 0 w 4776"/>
                  <a:gd name="T51" fmla="*/ 0 h 3360"/>
                  <a:gd name="T52" fmla="*/ 0 w 4776"/>
                  <a:gd name="T53" fmla="*/ 0 h 3360"/>
                  <a:gd name="T54" fmla="*/ 0 w 4776"/>
                  <a:gd name="T55" fmla="*/ 0 h 3360"/>
                  <a:gd name="T56" fmla="*/ 0 w 4776"/>
                  <a:gd name="T57" fmla="*/ 0 h 3360"/>
                  <a:gd name="T58" fmla="*/ 0 w 4776"/>
                  <a:gd name="T59" fmla="*/ 0 h 3360"/>
                  <a:gd name="T60" fmla="*/ 0 w 4776"/>
                  <a:gd name="T61" fmla="*/ 0 h 3360"/>
                  <a:gd name="T62" fmla="*/ 0 w 4776"/>
                  <a:gd name="T63" fmla="*/ 0 h 3360"/>
                  <a:gd name="T64" fmla="*/ 0 w 4776"/>
                  <a:gd name="T65" fmla="*/ 0 h 3360"/>
                  <a:gd name="T66" fmla="*/ 0 w 4776"/>
                  <a:gd name="T67" fmla="*/ 0 h 3360"/>
                  <a:gd name="T68" fmla="*/ 0 w 4776"/>
                  <a:gd name="T69" fmla="*/ 0 h 3360"/>
                  <a:gd name="T70" fmla="*/ 0 w 4776"/>
                  <a:gd name="T71" fmla="*/ 0 h 3360"/>
                  <a:gd name="T72" fmla="*/ 0 w 4776"/>
                  <a:gd name="T73" fmla="*/ 0 h 3360"/>
                  <a:gd name="T74" fmla="*/ 0 w 4776"/>
                  <a:gd name="T75" fmla="*/ 0 h 3360"/>
                  <a:gd name="T76" fmla="*/ 0 w 4776"/>
                  <a:gd name="T77" fmla="*/ 0 h 3360"/>
                  <a:gd name="T78" fmla="*/ 0 w 4776"/>
                  <a:gd name="T79" fmla="*/ 0 h 3360"/>
                  <a:gd name="T80" fmla="*/ 0 w 4776"/>
                  <a:gd name="T81" fmla="*/ 0 h 3360"/>
                  <a:gd name="T82" fmla="*/ 0 w 4776"/>
                  <a:gd name="T83" fmla="*/ 0 h 3360"/>
                  <a:gd name="T84" fmla="*/ 0 w 4776"/>
                  <a:gd name="T85" fmla="*/ 0 h 3360"/>
                  <a:gd name="T86" fmla="*/ 0 w 4776"/>
                  <a:gd name="T87" fmla="*/ 0 h 3360"/>
                  <a:gd name="T88" fmla="*/ 0 w 4776"/>
                  <a:gd name="T89" fmla="*/ 0 h 3360"/>
                  <a:gd name="T90" fmla="*/ 0 w 4776"/>
                  <a:gd name="T91" fmla="*/ 0 h 3360"/>
                  <a:gd name="T92" fmla="*/ 0 w 4776"/>
                  <a:gd name="T93" fmla="*/ 0 h 3360"/>
                  <a:gd name="T94" fmla="*/ 0 w 4776"/>
                  <a:gd name="T95" fmla="*/ 0 h 3360"/>
                  <a:gd name="T96" fmla="*/ 0 w 4776"/>
                  <a:gd name="T97" fmla="*/ 0 h 3360"/>
                  <a:gd name="T98" fmla="*/ 0 w 4776"/>
                  <a:gd name="T99" fmla="*/ 0 h 3360"/>
                  <a:gd name="T100" fmla="*/ 0 w 4776"/>
                  <a:gd name="T101" fmla="*/ 0 h 3360"/>
                  <a:gd name="T102" fmla="*/ 0 w 4776"/>
                  <a:gd name="T103" fmla="*/ 0 h 3360"/>
                  <a:gd name="T104" fmla="*/ 0 w 4776"/>
                  <a:gd name="T105" fmla="*/ 0 h 3360"/>
                  <a:gd name="T106" fmla="*/ 0 w 4776"/>
                  <a:gd name="T107" fmla="*/ 0 h 3360"/>
                  <a:gd name="T108" fmla="*/ 0 w 4776"/>
                  <a:gd name="T109" fmla="*/ 0 h 3360"/>
                  <a:gd name="T110" fmla="*/ 0 w 4776"/>
                  <a:gd name="T111" fmla="*/ 0 h 3360"/>
                  <a:gd name="T112" fmla="*/ 0 w 4776"/>
                  <a:gd name="T113" fmla="*/ 0 h 33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776"/>
                  <a:gd name="T172" fmla="*/ 0 h 3360"/>
                  <a:gd name="T173" fmla="*/ 4776 w 4776"/>
                  <a:gd name="T174" fmla="*/ 3360 h 33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776" h="3360">
                    <a:moveTo>
                      <a:pt x="3819" y="1598"/>
                    </a:moveTo>
                    <a:lnTo>
                      <a:pt x="3846" y="1597"/>
                    </a:lnTo>
                    <a:lnTo>
                      <a:pt x="3871" y="1594"/>
                    </a:lnTo>
                    <a:lnTo>
                      <a:pt x="3896" y="1589"/>
                    </a:lnTo>
                    <a:lnTo>
                      <a:pt x="3919" y="1582"/>
                    </a:lnTo>
                    <a:lnTo>
                      <a:pt x="3943" y="1574"/>
                    </a:lnTo>
                    <a:lnTo>
                      <a:pt x="3964" y="1567"/>
                    </a:lnTo>
                    <a:lnTo>
                      <a:pt x="3985" y="1556"/>
                    </a:lnTo>
                    <a:lnTo>
                      <a:pt x="4007" y="1545"/>
                    </a:lnTo>
                    <a:lnTo>
                      <a:pt x="4027" y="1534"/>
                    </a:lnTo>
                    <a:lnTo>
                      <a:pt x="4046" y="1522"/>
                    </a:lnTo>
                    <a:lnTo>
                      <a:pt x="4066" y="1508"/>
                    </a:lnTo>
                    <a:lnTo>
                      <a:pt x="4084" y="1495"/>
                    </a:lnTo>
                    <a:lnTo>
                      <a:pt x="4121" y="1467"/>
                    </a:lnTo>
                    <a:lnTo>
                      <a:pt x="4156" y="1438"/>
                    </a:lnTo>
                    <a:lnTo>
                      <a:pt x="4191" y="1408"/>
                    </a:lnTo>
                    <a:lnTo>
                      <a:pt x="4226" y="1380"/>
                    </a:lnTo>
                    <a:lnTo>
                      <a:pt x="4242" y="1367"/>
                    </a:lnTo>
                    <a:lnTo>
                      <a:pt x="4260" y="1355"/>
                    </a:lnTo>
                    <a:lnTo>
                      <a:pt x="4277" y="1342"/>
                    </a:lnTo>
                    <a:lnTo>
                      <a:pt x="4295" y="1330"/>
                    </a:lnTo>
                    <a:lnTo>
                      <a:pt x="4313" y="1320"/>
                    </a:lnTo>
                    <a:lnTo>
                      <a:pt x="4331" y="1310"/>
                    </a:lnTo>
                    <a:lnTo>
                      <a:pt x="4349" y="1302"/>
                    </a:lnTo>
                    <a:lnTo>
                      <a:pt x="4368" y="1294"/>
                    </a:lnTo>
                    <a:lnTo>
                      <a:pt x="4387" y="1288"/>
                    </a:lnTo>
                    <a:lnTo>
                      <a:pt x="4407" y="1283"/>
                    </a:lnTo>
                    <a:lnTo>
                      <a:pt x="4428" y="1280"/>
                    </a:lnTo>
                    <a:lnTo>
                      <a:pt x="4448" y="1278"/>
                    </a:lnTo>
                    <a:lnTo>
                      <a:pt x="4466" y="1279"/>
                    </a:lnTo>
                    <a:lnTo>
                      <a:pt x="4483" y="1282"/>
                    </a:lnTo>
                    <a:lnTo>
                      <a:pt x="4499" y="1286"/>
                    </a:lnTo>
                    <a:lnTo>
                      <a:pt x="4516" y="1291"/>
                    </a:lnTo>
                    <a:lnTo>
                      <a:pt x="4532" y="1296"/>
                    </a:lnTo>
                    <a:lnTo>
                      <a:pt x="4548" y="1303"/>
                    </a:lnTo>
                    <a:lnTo>
                      <a:pt x="4563" y="1311"/>
                    </a:lnTo>
                    <a:lnTo>
                      <a:pt x="4578" y="1320"/>
                    </a:lnTo>
                    <a:lnTo>
                      <a:pt x="4592" y="1330"/>
                    </a:lnTo>
                    <a:lnTo>
                      <a:pt x="4606" y="1340"/>
                    </a:lnTo>
                    <a:lnTo>
                      <a:pt x="4621" y="1351"/>
                    </a:lnTo>
                    <a:lnTo>
                      <a:pt x="4633" y="1363"/>
                    </a:lnTo>
                    <a:lnTo>
                      <a:pt x="4646" y="1377"/>
                    </a:lnTo>
                    <a:lnTo>
                      <a:pt x="4658" y="1390"/>
                    </a:lnTo>
                    <a:lnTo>
                      <a:pt x="4670" y="1404"/>
                    </a:lnTo>
                    <a:lnTo>
                      <a:pt x="4681" y="1418"/>
                    </a:lnTo>
                    <a:lnTo>
                      <a:pt x="4691" y="1433"/>
                    </a:lnTo>
                    <a:lnTo>
                      <a:pt x="4701" y="1449"/>
                    </a:lnTo>
                    <a:lnTo>
                      <a:pt x="4711" y="1464"/>
                    </a:lnTo>
                    <a:lnTo>
                      <a:pt x="4720" y="1480"/>
                    </a:lnTo>
                    <a:lnTo>
                      <a:pt x="4728" y="1497"/>
                    </a:lnTo>
                    <a:lnTo>
                      <a:pt x="4736" y="1514"/>
                    </a:lnTo>
                    <a:lnTo>
                      <a:pt x="4743" y="1531"/>
                    </a:lnTo>
                    <a:lnTo>
                      <a:pt x="4750" y="1548"/>
                    </a:lnTo>
                    <a:lnTo>
                      <a:pt x="4755" y="1564"/>
                    </a:lnTo>
                    <a:lnTo>
                      <a:pt x="4761" y="1581"/>
                    </a:lnTo>
                    <a:lnTo>
                      <a:pt x="4765" y="1598"/>
                    </a:lnTo>
                    <a:lnTo>
                      <a:pt x="4769" y="1615"/>
                    </a:lnTo>
                    <a:lnTo>
                      <a:pt x="4772" y="1631"/>
                    </a:lnTo>
                    <a:lnTo>
                      <a:pt x="4774" y="1647"/>
                    </a:lnTo>
                    <a:lnTo>
                      <a:pt x="4775" y="1664"/>
                    </a:lnTo>
                    <a:lnTo>
                      <a:pt x="4776" y="1680"/>
                    </a:lnTo>
                    <a:lnTo>
                      <a:pt x="4775" y="1696"/>
                    </a:lnTo>
                    <a:lnTo>
                      <a:pt x="4774" y="1711"/>
                    </a:lnTo>
                    <a:lnTo>
                      <a:pt x="4772" y="1728"/>
                    </a:lnTo>
                    <a:lnTo>
                      <a:pt x="4769" y="1745"/>
                    </a:lnTo>
                    <a:lnTo>
                      <a:pt x="4765" y="1762"/>
                    </a:lnTo>
                    <a:lnTo>
                      <a:pt x="4761" y="1779"/>
                    </a:lnTo>
                    <a:lnTo>
                      <a:pt x="4755" y="1795"/>
                    </a:lnTo>
                    <a:lnTo>
                      <a:pt x="4750" y="1812"/>
                    </a:lnTo>
                    <a:lnTo>
                      <a:pt x="4743" y="1829"/>
                    </a:lnTo>
                    <a:lnTo>
                      <a:pt x="4736" y="1846"/>
                    </a:lnTo>
                    <a:lnTo>
                      <a:pt x="4728" y="1863"/>
                    </a:lnTo>
                    <a:lnTo>
                      <a:pt x="4720" y="1878"/>
                    </a:lnTo>
                    <a:lnTo>
                      <a:pt x="4711" y="1895"/>
                    </a:lnTo>
                    <a:lnTo>
                      <a:pt x="4701" y="1911"/>
                    </a:lnTo>
                    <a:lnTo>
                      <a:pt x="4691" y="1926"/>
                    </a:lnTo>
                    <a:lnTo>
                      <a:pt x="4681" y="1941"/>
                    </a:lnTo>
                    <a:lnTo>
                      <a:pt x="4670" y="1956"/>
                    </a:lnTo>
                    <a:lnTo>
                      <a:pt x="4658" y="1969"/>
                    </a:lnTo>
                    <a:lnTo>
                      <a:pt x="4646" y="1983"/>
                    </a:lnTo>
                    <a:lnTo>
                      <a:pt x="4633" y="1995"/>
                    </a:lnTo>
                    <a:lnTo>
                      <a:pt x="4621" y="2008"/>
                    </a:lnTo>
                    <a:lnTo>
                      <a:pt x="4606" y="2019"/>
                    </a:lnTo>
                    <a:lnTo>
                      <a:pt x="4592" y="2029"/>
                    </a:lnTo>
                    <a:lnTo>
                      <a:pt x="4578" y="2039"/>
                    </a:lnTo>
                    <a:lnTo>
                      <a:pt x="4563" y="2048"/>
                    </a:lnTo>
                    <a:lnTo>
                      <a:pt x="4548" y="2056"/>
                    </a:lnTo>
                    <a:lnTo>
                      <a:pt x="4532" y="2062"/>
                    </a:lnTo>
                    <a:lnTo>
                      <a:pt x="4516" y="2068"/>
                    </a:lnTo>
                    <a:lnTo>
                      <a:pt x="4499" y="2074"/>
                    </a:lnTo>
                    <a:lnTo>
                      <a:pt x="4483" y="2077"/>
                    </a:lnTo>
                    <a:lnTo>
                      <a:pt x="4466" y="2079"/>
                    </a:lnTo>
                    <a:lnTo>
                      <a:pt x="4448" y="2080"/>
                    </a:lnTo>
                    <a:lnTo>
                      <a:pt x="4428" y="2079"/>
                    </a:lnTo>
                    <a:lnTo>
                      <a:pt x="4407" y="2076"/>
                    </a:lnTo>
                    <a:lnTo>
                      <a:pt x="4387" y="2071"/>
                    </a:lnTo>
                    <a:lnTo>
                      <a:pt x="4368" y="2065"/>
                    </a:lnTo>
                    <a:lnTo>
                      <a:pt x="4349" y="2058"/>
                    </a:lnTo>
                    <a:lnTo>
                      <a:pt x="4331" y="2049"/>
                    </a:lnTo>
                    <a:lnTo>
                      <a:pt x="4313" y="2040"/>
                    </a:lnTo>
                    <a:lnTo>
                      <a:pt x="4295" y="2029"/>
                    </a:lnTo>
                    <a:lnTo>
                      <a:pt x="4277" y="2018"/>
                    </a:lnTo>
                    <a:lnTo>
                      <a:pt x="4259" y="2005"/>
                    </a:lnTo>
                    <a:lnTo>
                      <a:pt x="4242" y="1992"/>
                    </a:lnTo>
                    <a:lnTo>
                      <a:pt x="4226" y="1978"/>
                    </a:lnTo>
                    <a:lnTo>
                      <a:pt x="4191" y="1950"/>
                    </a:lnTo>
                    <a:lnTo>
                      <a:pt x="4156" y="1921"/>
                    </a:lnTo>
                    <a:lnTo>
                      <a:pt x="4121" y="1892"/>
                    </a:lnTo>
                    <a:lnTo>
                      <a:pt x="4084" y="1864"/>
                    </a:lnTo>
                    <a:lnTo>
                      <a:pt x="4066" y="1850"/>
                    </a:lnTo>
                    <a:lnTo>
                      <a:pt x="4046" y="1838"/>
                    </a:lnTo>
                    <a:lnTo>
                      <a:pt x="4027" y="1825"/>
                    </a:lnTo>
                    <a:lnTo>
                      <a:pt x="4007" y="1813"/>
                    </a:lnTo>
                    <a:lnTo>
                      <a:pt x="3985" y="1803"/>
                    </a:lnTo>
                    <a:lnTo>
                      <a:pt x="3964" y="1793"/>
                    </a:lnTo>
                    <a:lnTo>
                      <a:pt x="3943" y="1784"/>
                    </a:lnTo>
                    <a:lnTo>
                      <a:pt x="3919" y="1776"/>
                    </a:lnTo>
                    <a:lnTo>
                      <a:pt x="3896" y="1771"/>
                    </a:lnTo>
                    <a:lnTo>
                      <a:pt x="3871" y="1766"/>
                    </a:lnTo>
                    <a:lnTo>
                      <a:pt x="3846" y="1763"/>
                    </a:lnTo>
                    <a:lnTo>
                      <a:pt x="3819" y="1761"/>
                    </a:lnTo>
                    <a:lnTo>
                      <a:pt x="3801" y="1762"/>
                    </a:lnTo>
                    <a:lnTo>
                      <a:pt x="3784" y="1763"/>
                    </a:lnTo>
                    <a:lnTo>
                      <a:pt x="3767" y="1765"/>
                    </a:lnTo>
                    <a:lnTo>
                      <a:pt x="3749" y="1767"/>
                    </a:lnTo>
                    <a:lnTo>
                      <a:pt x="3732" y="1771"/>
                    </a:lnTo>
                    <a:lnTo>
                      <a:pt x="3716" y="1774"/>
                    </a:lnTo>
                    <a:lnTo>
                      <a:pt x="3699" y="1779"/>
                    </a:lnTo>
                    <a:lnTo>
                      <a:pt x="3684" y="1783"/>
                    </a:lnTo>
                    <a:lnTo>
                      <a:pt x="3653" y="1794"/>
                    </a:lnTo>
                    <a:lnTo>
                      <a:pt x="3623" y="1807"/>
                    </a:lnTo>
                    <a:lnTo>
                      <a:pt x="3595" y="1820"/>
                    </a:lnTo>
                    <a:lnTo>
                      <a:pt x="3567" y="1836"/>
                    </a:lnTo>
                    <a:lnTo>
                      <a:pt x="3539" y="1854"/>
                    </a:lnTo>
                    <a:lnTo>
                      <a:pt x="3513" y="1872"/>
                    </a:lnTo>
                    <a:lnTo>
                      <a:pt x="3486" y="1892"/>
                    </a:lnTo>
                    <a:lnTo>
                      <a:pt x="3460" y="1912"/>
                    </a:lnTo>
                    <a:lnTo>
                      <a:pt x="3436" y="1935"/>
                    </a:lnTo>
                    <a:lnTo>
                      <a:pt x="3410" y="1957"/>
                    </a:lnTo>
                    <a:lnTo>
                      <a:pt x="3385" y="1981"/>
                    </a:lnTo>
                    <a:lnTo>
                      <a:pt x="3359" y="2005"/>
                    </a:lnTo>
                    <a:lnTo>
                      <a:pt x="3359" y="3360"/>
                    </a:lnTo>
                    <a:lnTo>
                      <a:pt x="2131" y="3360"/>
                    </a:lnTo>
                    <a:lnTo>
                      <a:pt x="2117" y="3342"/>
                    </a:lnTo>
                    <a:lnTo>
                      <a:pt x="2104" y="3324"/>
                    </a:lnTo>
                    <a:lnTo>
                      <a:pt x="2092" y="3305"/>
                    </a:lnTo>
                    <a:lnTo>
                      <a:pt x="2080" y="3285"/>
                    </a:lnTo>
                    <a:lnTo>
                      <a:pt x="2070" y="3265"/>
                    </a:lnTo>
                    <a:lnTo>
                      <a:pt x="2062" y="3245"/>
                    </a:lnTo>
                    <a:lnTo>
                      <a:pt x="2060" y="3234"/>
                    </a:lnTo>
                    <a:lnTo>
                      <a:pt x="2057" y="3224"/>
                    </a:lnTo>
                    <a:lnTo>
                      <a:pt x="2056" y="3213"/>
                    </a:lnTo>
                    <a:lnTo>
                      <a:pt x="2053" y="3201"/>
                    </a:lnTo>
                    <a:lnTo>
                      <a:pt x="2055" y="3180"/>
                    </a:lnTo>
                    <a:lnTo>
                      <a:pt x="2056" y="3160"/>
                    </a:lnTo>
                    <a:lnTo>
                      <a:pt x="2060" y="3141"/>
                    </a:lnTo>
                    <a:lnTo>
                      <a:pt x="2065" y="3122"/>
                    </a:lnTo>
                    <a:lnTo>
                      <a:pt x="2071" y="3103"/>
                    </a:lnTo>
                    <a:lnTo>
                      <a:pt x="2080" y="3084"/>
                    </a:lnTo>
                    <a:lnTo>
                      <a:pt x="2089" y="3066"/>
                    </a:lnTo>
                    <a:lnTo>
                      <a:pt x="2099" y="3048"/>
                    </a:lnTo>
                    <a:lnTo>
                      <a:pt x="2111" y="3030"/>
                    </a:lnTo>
                    <a:lnTo>
                      <a:pt x="2123" y="3012"/>
                    </a:lnTo>
                    <a:lnTo>
                      <a:pt x="2135" y="2994"/>
                    </a:lnTo>
                    <a:lnTo>
                      <a:pt x="2150" y="2976"/>
                    </a:lnTo>
                    <a:lnTo>
                      <a:pt x="2178" y="2940"/>
                    </a:lnTo>
                    <a:lnTo>
                      <a:pt x="2207" y="2904"/>
                    </a:lnTo>
                    <a:lnTo>
                      <a:pt x="2237" y="2868"/>
                    </a:lnTo>
                    <a:lnTo>
                      <a:pt x="2267" y="2830"/>
                    </a:lnTo>
                    <a:lnTo>
                      <a:pt x="2280" y="2811"/>
                    </a:lnTo>
                    <a:lnTo>
                      <a:pt x="2294" y="2791"/>
                    </a:lnTo>
                    <a:lnTo>
                      <a:pt x="2307" y="2770"/>
                    </a:lnTo>
                    <a:lnTo>
                      <a:pt x="2318" y="2750"/>
                    </a:lnTo>
                    <a:lnTo>
                      <a:pt x="2329" y="2729"/>
                    </a:lnTo>
                    <a:lnTo>
                      <a:pt x="2340" y="2707"/>
                    </a:lnTo>
                    <a:lnTo>
                      <a:pt x="2348" y="2685"/>
                    </a:lnTo>
                    <a:lnTo>
                      <a:pt x="2356" y="2662"/>
                    </a:lnTo>
                    <a:lnTo>
                      <a:pt x="2363" y="2638"/>
                    </a:lnTo>
                    <a:lnTo>
                      <a:pt x="2369" y="2613"/>
                    </a:lnTo>
                    <a:lnTo>
                      <a:pt x="2372" y="2589"/>
                    </a:lnTo>
                    <a:lnTo>
                      <a:pt x="2373" y="2563"/>
                    </a:lnTo>
                    <a:lnTo>
                      <a:pt x="2371" y="2529"/>
                    </a:lnTo>
                    <a:lnTo>
                      <a:pt x="2368" y="2497"/>
                    </a:lnTo>
                    <a:lnTo>
                      <a:pt x="2362" y="2465"/>
                    </a:lnTo>
                    <a:lnTo>
                      <a:pt x="2354" y="2435"/>
                    </a:lnTo>
                    <a:lnTo>
                      <a:pt x="2345" y="2405"/>
                    </a:lnTo>
                    <a:lnTo>
                      <a:pt x="2334" y="2374"/>
                    </a:lnTo>
                    <a:lnTo>
                      <a:pt x="2322" y="2345"/>
                    </a:lnTo>
                    <a:lnTo>
                      <a:pt x="2307" y="2317"/>
                    </a:lnTo>
                    <a:lnTo>
                      <a:pt x="2291" y="2290"/>
                    </a:lnTo>
                    <a:lnTo>
                      <a:pt x="2274" y="2263"/>
                    </a:lnTo>
                    <a:lnTo>
                      <a:pt x="2256" y="2238"/>
                    </a:lnTo>
                    <a:lnTo>
                      <a:pt x="2237" y="2213"/>
                    </a:lnTo>
                    <a:lnTo>
                      <a:pt x="2216" y="2189"/>
                    </a:lnTo>
                    <a:lnTo>
                      <a:pt x="2195" y="2166"/>
                    </a:lnTo>
                    <a:lnTo>
                      <a:pt x="2171" y="2143"/>
                    </a:lnTo>
                    <a:lnTo>
                      <a:pt x="2148" y="2123"/>
                    </a:lnTo>
                    <a:lnTo>
                      <a:pt x="2123" y="2103"/>
                    </a:lnTo>
                    <a:lnTo>
                      <a:pt x="2097" y="2084"/>
                    </a:lnTo>
                    <a:lnTo>
                      <a:pt x="2070" y="2066"/>
                    </a:lnTo>
                    <a:lnTo>
                      <a:pt x="2043" y="2049"/>
                    </a:lnTo>
                    <a:lnTo>
                      <a:pt x="2015" y="2033"/>
                    </a:lnTo>
                    <a:lnTo>
                      <a:pt x="1987" y="2019"/>
                    </a:lnTo>
                    <a:lnTo>
                      <a:pt x="1958" y="2005"/>
                    </a:lnTo>
                    <a:lnTo>
                      <a:pt x="1928" y="1993"/>
                    </a:lnTo>
                    <a:lnTo>
                      <a:pt x="1897" y="1982"/>
                    </a:lnTo>
                    <a:lnTo>
                      <a:pt x="1867" y="1972"/>
                    </a:lnTo>
                    <a:lnTo>
                      <a:pt x="1837" y="1964"/>
                    </a:lnTo>
                    <a:lnTo>
                      <a:pt x="1805" y="1957"/>
                    </a:lnTo>
                    <a:lnTo>
                      <a:pt x="1774" y="1951"/>
                    </a:lnTo>
                    <a:lnTo>
                      <a:pt x="1743" y="1947"/>
                    </a:lnTo>
                    <a:lnTo>
                      <a:pt x="1711" y="1944"/>
                    </a:lnTo>
                    <a:lnTo>
                      <a:pt x="1680" y="1942"/>
                    </a:lnTo>
                    <a:lnTo>
                      <a:pt x="1648" y="1944"/>
                    </a:lnTo>
                    <a:lnTo>
                      <a:pt x="1617" y="1947"/>
                    </a:lnTo>
                    <a:lnTo>
                      <a:pt x="1586" y="1951"/>
                    </a:lnTo>
                    <a:lnTo>
                      <a:pt x="1555" y="1957"/>
                    </a:lnTo>
                    <a:lnTo>
                      <a:pt x="1524" y="1964"/>
                    </a:lnTo>
                    <a:lnTo>
                      <a:pt x="1492" y="1972"/>
                    </a:lnTo>
                    <a:lnTo>
                      <a:pt x="1462" y="1982"/>
                    </a:lnTo>
                    <a:lnTo>
                      <a:pt x="1432" y="1993"/>
                    </a:lnTo>
                    <a:lnTo>
                      <a:pt x="1403" y="2005"/>
                    </a:lnTo>
                    <a:lnTo>
                      <a:pt x="1373" y="2019"/>
                    </a:lnTo>
                    <a:lnTo>
                      <a:pt x="1344" y="2033"/>
                    </a:lnTo>
                    <a:lnTo>
                      <a:pt x="1316" y="2049"/>
                    </a:lnTo>
                    <a:lnTo>
                      <a:pt x="1289" y="2066"/>
                    </a:lnTo>
                    <a:lnTo>
                      <a:pt x="1262" y="2084"/>
                    </a:lnTo>
                    <a:lnTo>
                      <a:pt x="1238" y="2103"/>
                    </a:lnTo>
                    <a:lnTo>
                      <a:pt x="1212" y="2123"/>
                    </a:lnTo>
                    <a:lnTo>
                      <a:pt x="1188" y="2143"/>
                    </a:lnTo>
                    <a:lnTo>
                      <a:pt x="1166" y="2166"/>
                    </a:lnTo>
                    <a:lnTo>
                      <a:pt x="1143" y="2189"/>
                    </a:lnTo>
                    <a:lnTo>
                      <a:pt x="1123" y="2213"/>
                    </a:lnTo>
                    <a:lnTo>
                      <a:pt x="1103" y="2238"/>
                    </a:lnTo>
                    <a:lnTo>
                      <a:pt x="1085" y="2263"/>
                    </a:lnTo>
                    <a:lnTo>
                      <a:pt x="1068" y="2290"/>
                    </a:lnTo>
                    <a:lnTo>
                      <a:pt x="1053" y="2317"/>
                    </a:lnTo>
                    <a:lnTo>
                      <a:pt x="1039" y="2345"/>
                    </a:lnTo>
                    <a:lnTo>
                      <a:pt x="1027" y="2374"/>
                    </a:lnTo>
                    <a:lnTo>
                      <a:pt x="1016" y="2405"/>
                    </a:lnTo>
                    <a:lnTo>
                      <a:pt x="1007" y="2435"/>
                    </a:lnTo>
                    <a:lnTo>
                      <a:pt x="999" y="2465"/>
                    </a:lnTo>
                    <a:lnTo>
                      <a:pt x="993" y="2497"/>
                    </a:lnTo>
                    <a:lnTo>
                      <a:pt x="989" y="2529"/>
                    </a:lnTo>
                    <a:lnTo>
                      <a:pt x="986" y="2563"/>
                    </a:lnTo>
                    <a:lnTo>
                      <a:pt x="989" y="2589"/>
                    </a:lnTo>
                    <a:lnTo>
                      <a:pt x="992" y="2613"/>
                    </a:lnTo>
                    <a:lnTo>
                      <a:pt x="996" y="2638"/>
                    </a:lnTo>
                    <a:lnTo>
                      <a:pt x="1003" y="2662"/>
                    </a:lnTo>
                    <a:lnTo>
                      <a:pt x="1011" y="2685"/>
                    </a:lnTo>
                    <a:lnTo>
                      <a:pt x="1020" y="2707"/>
                    </a:lnTo>
                    <a:lnTo>
                      <a:pt x="1030" y="2729"/>
                    </a:lnTo>
                    <a:lnTo>
                      <a:pt x="1041" y="2750"/>
                    </a:lnTo>
                    <a:lnTo>
                      <a:pt x="1054" y="2770"/>
                    </a:lnTo>
                    <a:lnTo>
                      <a:pt x="1066" y="2791"/>
                    </a:lnTo>
                    <a:lnTo>
                      <a:pt x="1080" y="2811"/>
                    </a:lnTo>
                    <a:lnTo>
                      <a:pt x="1094" y="2830"/>
                    </a:lnTo>
                    <a:lnTo>
                      <a:pt x="1123" y="2867"/>
                    </a:lnTo>
                    <a:lnTo>
                      <a:pt x="1152" y="2904"/>
                    </a:lnTo>
                    <a:lnTo>
                      <a:pt x="1183" y="2940"/>
                    </a:lnTo>
                    <a:lnTo>
                      <a:pt x="1211" y="2976"/>
                    </a:lnTo>
                    <a:lnTo>
                      <a:pt x="1224" y="2994"/>
                    </a:lnTo>
                    <a:lnTo>
                      <a:pt x="1238" y="3012"/>
                    </a:lnTo>
                    <a:lnTo>
                      <a:pt x="1249" y="3030"/>
                    </a:lnTo>
                    <a:lnTo>
                      <a:pt x="1260" y="3048"/>
                    </a:lnTo>
                    <a:lnTo>
                      <a:pt x="1271" y="3066"/>
                    </a:lnTo>
                    <a:lnTo>
                      <a:pt x="1280" y="3084"/>
                    </a:lnTo>
                    <a:lnTo>
                      <a:pt x="1288" y="3103"/>
                    </a:lnTo>
                    <a:lnTo>
                      <a:pt x="1295" y="3122"/>
                    </a:lnTo>
                    <a:lnTo>
                      <a:pt x="1301" y="3141"/>
                    </a:lnTo>
                    <a:lnTo>
                      <a:pt x="1304" y="3160"/>
                    </a:lnTo>
                    <a:lnTo>
                      <a:pt x="1306" y="3180"/>
                    </a:lnTo>
                    <a:lnTo>
                      <a:pt x="1306" y="3201"/>
                    </a:lnTo>
                    <a:lnTo>
                      <a:pt x="1305" y="3213"/>
                    </a:lnTo>
                    <a:lnTo>
                      <a:pt x="1303" y="3224"/>
                    </a:lnTo>
                    <a:lnTo>
                      <a:pt x="1301" y="3234"/>
                    </a:lnTo>
                    <a:lnTo>
                      <a:pt x="1297" y="3245"/>
                    </a:lnTo>
                    <a:lnTo>
                      <a:pt x="1289" y="3265"/>
                    </a:lnTo>
                    <a:lnTo>
                      <a:pt x="1280" y="3285"/>
                    </a:lnTo>
                    <a:lnTo>
                      <a:pt x="1269" y="3305"/>
                    </a:lnTo>
                    <a:lnTo>
                      <a:pt x="1257" y="3324"/>
                    </a:lnTo>
                    <a:lnTo>
                      <a:pt x="1243" y="3342"/>
                    </a:lnTo>
                    <a:lnTo>
                      <a:pt x="1229" y="3360"/>
                    </a:lnTo>
                    <a:lnTo>
                      <a:pt x="4" y="3360"/>
                    </a:lnTo>
                    <a:lnTo>
                      <a:pt x="15" y="3190"/>
                    </a:lnTo>
                    <a:lnTo>
                      <a:pt x="34" y="3023"/>
                    </a:lnTo>
                    <a:lnTo>
                      <a:pt x="61" y="2859"/>
                    </a:lnTo>
                    <a:lnTo>
                      <a:pt x="96" y="2696"/>
                    </a:lnTo>
                    <a:lnTo>
                      <a:pt x="137" y="2538"/>
                    </a:lnTo>
                    <a:lnTo>
                      <a:pt x="186" y="2382"/>
                    </a:lnTo>
                    <a:lnTo>
                      <a:pt x="241" y="2230"/>
                    </a:lnTo>
                    <a:lnTo>
                      <a:pt x="304" y="2079"/>
                    </a:lnTo>
                    <a:lnTo>
                      <a:pt x="374" y="1933"/>
                    </a:lnTo>
                    <a:lnTo>
                      <a:pt x="450" y="1792"/>
                    </a:lnTo>
                    <a:lnTo>
                      <a:pt x="532" y="1654"/>
                    </a:lnTo>
                    <a:lnTo>
                      <a:pt x="621" y="1519"/>
                    </a:lnTo>
                    <a:lnTo>
                      <a:pt x="714" y="1390"/>
                    </a:lnTo>
                    <a:lnTo>
                      <a:pt x="814" y="1265"/>
                    </a:lnTo>
                    <a:lnTo>
                      <a:pt x="919" y="1145"/>
                    </a:lnTo>
                    <a:lnTo>
                      <a:pt x="1029" y="1029"/>
                    </a:lnTo>
                    <a:lnTo>
                      <a:pt x="1145" y="918"/>
                    </a:lnTo>
                    <a:lnTo>
                      <a:pt x="1266" y="814"/>
                    </a:lnTo>
                    <a:lnTo>
                      <a:pt x="1390" y="714"/>
                    </a:lnTo>
                    <a:lnTo>
                      <a:pt x="1520" y="620"/>
                    </a:lnTo>
                    <a:lnTo>
                      <a:pt x="1654" y="532"/>
                    </a:lnTo>
                    <a:lnTo>
                      <a:pt x="1792" y="449"/>
                    </a:lnTo>
                    <a:lnTo>
                      <a:pt x="1934" y="374"/>
                    </a:lnTo>
                    <a:lnTo>
                      <a:pt x="2080" y="304"/>
                    </a:lnTo>
                    <a:lnTo>
                      <a:pt x="2230" y="241"/>
                    </a:lnTo>
                    <a:lnTo>
                      <a:pt x="2382" y="185"/>
                    </a:lnTo>
                    <a:lnTo>
                      <a:pt x="2538" y="136"/>
                    </a:lnTo>
                    <a:lnTo>
                      <a:pt x="2697" y="95"/>
                    </a:lnTo>
                    <a:lnTo>
                      <a:pt x="2859" y="61"/>
                    </a:lnTo>
                    <a:lnTo>
                      <a:pt x="3024" y="34"/>
                    </a:lnTo>
                    <a:lnTo>
                      <a:pt x="3190" y="15"/>
                    </a:lnTo>
                    <a:lnTo>
                      <a:pt x="3359" y="4"/>
                    </a:lnTo>
                    <a:lnTo>
                      <a:pt x="3359" y="1355"/>
                    </a:lnTo>
                    <a:lnTo>
                      <a:pt x="3385" y="1378"/>
                    </a:lnTo>
                    <a:lnTo>
                      <a:pt x="3410" y="1402"/>
                    </a:lnTo>
                    <a:lnTo>
                      <a:pt x="3436" y="1425"/>
                    </a:lnTo>
                    <a:lnTo>
                      <a:pt x="3460" y="1447"/>
                    </a:lnTo>
                    <a:lnTo>
                      <a:pt x="3486" y="1468"/>
                    </a:lnTo>
                    <a:lnTo>
                      <a:pt x="3513" y="1487"/>
                    </a:lnTo>
                    <a:lnTo>
                      <a:pt x="3539" y="1506"/>
                    </a:lnTo>
                    <a:lnTo>
                      <a:pt x="3567" y="1523"/>
                    </a:lnTo>
                    <a:lnTo>
                      <a:pt x="3595" y="1539"/>
                    </a:lnTo>
                    <a:lnTo>
                      <a:pt x="3623" y="1553"/>
                    </a:lnTo>
                    <a:lnTo>
                      <a:pt x="3653" y="1565"/>
                    </a:lnTo>
                    <a:lnTo>
                      <a:pt x="3684" y="1576"/>
                    </a:lnTo>
                    <a:lnTo>
                      <a:pt x="3699" y="1581"/>
                    </a:lnTo>
                    <a:lnTo>
                      <a:pt x="3716" y="1585"/>
                    </a:lnTo>
                    <a:lnTo>
                      <a:pt x="3732" y="1588"/>
                    </a:lnTo>
                    <a:lnTo>
                      <a:pt x="3749" y="1591"/>
                    </a:lnTo>
                    <a:lnTo>
                      <a:pt x="3767" y="1595"/>
                    </a:lnTo>
                    <a:lnTo>
                      <a:pt x="3784" y="1596"/>
                    </a:lnTo>
                    <a:lnTo>
                      <a:pt x="3801" y="1598"/>
                    </a:lnTo>
                    <a:lnTo>
                      <a:pt x="3819" y="1598"/>
                    </a:lnTo>
                    <a:close/>
                    <a:moveTo>
                      <a:pt x="4" y="3360"/>
                    </a:moveTo>
                    <a:lnTo>
                      <a:pt x="0" y="3360"/>
                    </a:lnTo>
                    <a:lnTo>
                      <a:pt x="0" y="3352"/>
                    </a:lnTo>
                    <a:lnTo>
                      <a:pt x="4" y="3360"/>
                    </a:lnTo>
                    <a:close/>
                    <a:moveTo>
                      <a:pt x="3338" y="0"/>
                    </a:moveTo>
                    <a:lnTo>
                      <a:pt x="3359" y="0"/>
                    </a:lnTo>
                    <a:lnTo>
                      <a:pt x="3359" y="4"/>
                    </a:lnTo>
                    <a:lnTo>
                      <a:pt x="3338" y="0"/>
                    </a:lnTo>
                    <a:close/>
                  </a:path>
                </a:pathLst>
              </a:custGeom>
              <a:solidFill>
                <a:srgbClr val="2C4EA3"/>
              </a:solidFill>
              <a:ln w="9525">
                <a:noFill/>
                <a:round/>
                <a:headEnd/>
                <a:tailEnd/>
              </a:ln>
            </p:spPr>
            <p:txBody>
              <a:bodyPr/>
              <a:lstStyle/>
              <a:p>
                <a:pPr defTabSz="914239"/>
                <a:endParaRPr lang="sv-SE" dirty="0">
                  <a:solidFill>
                    <a:srgbClr val="747474"/>
                  </a:solidFill>
                </a:endParaRPr>
              </a:p>
            </p:txBody>
          </p:sp>
          <p:sp>
            <p:nvSpPr>
              <p:cNvPr id="53" name="Freeform 42"/>
              <p:cNvSpPr>
                <a:spLocks noEditPoints="1"/>
              </p:cNvSpPr>
              <p:nvPr/>
            </p:nvSpPr>
            <p:spPr bwMode="auto">
              <a:xfrm>
                <a:off x="2270" y="1551"/>
                <a:ext cx="819" cy="609"/>
              </a:xfrm>
              <a:custGeom>
                <a:avLst/>
                <a:gdLst>
                  <a:gd name="T0" fmla="*/ 0 w 4909"/>
                  <a:gd name="T1" fmla="*/ 0 h 3651"/>
                  <a:gd name="T2" fmla="*/ 0 w 4909"/>
                  <a:gd name="T3" fmla="*/ 0 h 3651"/>
                  <a:gd name="T4" fmla="*/ 0 w 4909"/>
                  <a:gd name="T5" fmla="*/ 0 h 3651"/>
                  <a:gd name="T6" fmla="*/ 0 w 4909"/>
                  <a:gd name="T7" fmla="*/ 0 h 3651"/>
                  <a:gd name="T8" fmla="*/ 0 w 4909"/>
                  <a:gd name="T9" fmla="*/ 0 h 3651"/>
                  <a:gd name="T10" fmla="*/ 0 w 4909"/>
                  <a:gd name="T11" fmla="*/ 0 h 3651"/>
                  <a:gd name="T12" fmla="*/ 0 w 4909"/>
                  <a:gd name="T13" fmla="*/ 0 h 3651"/>
                  <a:gd name="T14" fmla="*/ 0 w 4909"/>
                  <a:gd name="T15" fmla="*/ 0 h 3651"/>
                  <a:gd name="T16" fmla="*/ 0 w 4909"/>
                  <a:gd name="T17" fmla="*/ 0 h 3651"/>
                  <a:gd name="T18" fmla="*/ 0 w 4909"/>
                  <a:gd name="T19" fmla="*/ 0 h 3651"/>
                  <a:gd name="T20" fmla="*/ 0 w 4909"/>
                  <a:gd name="T21" fmla="*/ 0 h 3651"/>
                  <a:gd name="T22" fmla="*/ 0 w 4909"/>
                  <a:gd name="T23" fmla="*/ 0 h 3651"/>
                  <a:gd name="T24" fmla="*/ 0 w 4909"/>
                  <a:gd name="T25" fmla="*/ 0 h 3651"/>
                  <a:gd name="T26" fmla="*/ 0 w 4909"/>
                  <a:gd name="T27" fmla="*/ 0 h 3651"/>
                  <a:gd name="T28" fmla="*/ 0 w 4909"/>
                  <a:gd name="T29" fmla="*/ 0 h 3651"/>
                  <a:gd name="T30" fmla="*/ 0 w 4909"/>
                  <a:gd name="T31" fmla="*/ 0 h 3651"/>
                  <a:gd name="T32" fmla="*/ 0 w 4909"/>
                  <a:gd name="T33" fmla="*/ 0 h 3651"/>
                  <a:gd name="T34" fmla="*/ 0 w 4909"/>
                  <a:gd name="T35" fmla="*/ 0 h 3651"/>
                  <a:gd name="T36" fmla="*/ 0 w 4909"/>
                  <a:gd name="T37" fmla="*/ 0 h 3651"/>
                  <a:gd name="T38" fmla="*/ 0 w 4909"/>
                  <a:gd name="T39" fmla="*/ 0 h 3651"/>
                  <a:gd name="T40" fmla="*/ 0 w 4909"/>
                  <a:gd name="T41" fmla="*/ 0 h 3651"/>
                  <a:gd name="T42" fmla="*/ 0 w 4909"/>
                  <a:gd name="T43" fmla="*/ 0 h 3651"/>
                  <a:gd name="T44" fmla="*/ 0 w 4909"/>
                  <a:gd name="T45" fmla="*/ 0 h 3651"/>
                  <a:gd name="T46" fmla="*/ 0 w 4909"/>
                  <a:gd name="T47" fmla="*/ 0 h 3651"/>
                  <a:gd name="T48" fmla="*/ 0 w 4909"/>
                  <a:gd name="T49" fmla="*/ 0 h 3651"/>
                  <a:gd name="T50" fmla="*/ 0 w 4909"/>
                  <a:gd name="T51" fmla="*/ 0 h 3651"/>
                  <a:gd name="T52" fmla="*/ 0 w 4909"/>
                  <a:gd name="T53" fmla="*/ 0 h 3651"/>
                  <a:gd name="T54" fmla="*/ 0 w 4909"/>
                  <a:gd name="T55" fmla="*/ 0 h 3651"/>
                  <a:gd name="T56" fmla="*/ 0 w 4909"/>
                  <a:gd name="T57" fmla="*/ 0 h 3651"/>
                  <a:gd name="T58" fmla="*/ 0 w 4909"/>
                  <a:gd name="T59" fmla="*/ 0 h 3651"/>
                  <a:gd name="T60" fmla="*/ 0 w 4909"/>
                  <a:gd name="T61" fmla="*/ 0 h 3651"/>
                  <a:gd name="T62" fmla="*/ 0 w 4909"/>
                  <a:gd name="T63" fmla="*/ 0 h 3651"/>
                  <a:gd name="T64" fmla="*/ 0 w 4909"/>
                  <a:gd name="T65" fmla="*/ 0 h 3651"/>
                  <a:gd name="T66" fmla="*/ 0 w 4909"/>
                  <a:gd name="T67" fmla="*/ 0 h 3651"/>
                  <a:gd name="T68" fmla="*/ 0 w 4909"/>
                  <a:gd name="T69" fmla="*/ 0 h 3651"/>
                  <a:gd name="T70" fmla="*/ 0 w 4909"/>
                  <a:gd name="T71" fmla="*/ 0 h 3651"/>
                  <a:gd name="T72" fmla="*/ 0 w 4909"/>
                  <a:gd name="T73" fmla="*/ 0 h 3651"/>
                  <a:gd name="T74" fmla="*/ 0 w 4909"/>
                  <a:gd name="T75" fmla="*/ 0 h 3651"/>
                  <a:gd name="T76" fmla="*/ 0 w 4909"/>
                  <a:gd name="T77" fmla="*/ 0 h 3651"/>
                  <a:gd name="T78" fmla="*/ 0 w 4909"/>
                  <a:gd name="T79" fmla="*/ 0 h 3651"/>
                  <a:gd name="T80" fmla="*/ 0 w 4909"/>
                  <a:gd name="T81" fmla="*/ 0 h 3651"/>
                  <a:gd name="T82" fmla="*/ 0 w 4909"/>
                  <a:gd name="T83" fmla="*/ 0 h 3651"/>
                  <a:gd name="T84" fmla="*/ 0 w 4909"/>
                  <a:gd name="T85" fmla="*/ 0 h 3651"/>
                  <a:gd name="T86" fmla="*/ 0 w 4909"/>
                  <a:gd name="T87" fmla="*/ 0 h 3651"/>
                  <a:gd name="T88" fmla="*/ 0 w 4909"/>
                  <a:gd name="T89" fmla="*/ 0 h 3651"/>
                  <a:gd name="T90" fmla="*/ 0 w 4909"/>
                  <a:gd name="T91" fmla="*/ 0 h 3651"/>
                  <a:gd name="T92" fmla="*/ 0 w 4909"/>
                  <a:gd name="T93" fmla="*/ 0 h 3651"/>
                  <a:gd name="T94" fmla="*/ 0 w 4909"/>
                  <a:gd name="T95" fmla="*/ 0 h 3651"/>
                  <a:gd name="T96" fmla="*/ 0 w 4909"/>
                  <a:gd name="T97" fmla="*/ 0 h 3651"/>
                  <a:gd name="T98" fmla="*/ 0 w 4909"/>
                  <a:gd name="T99" fmla="*/ 0 h 3651"/>
                  <a:gd name="T100" fmla="*/ 0 w 4909"/>
                  <a:gd name="T101" fmla="*/ 0 h 3651"/>
                  <a:gd name="T102" fmla="*/ 0 w 4909"/>
                  <a:gd name="T103" fmla="*/ 0 h 3651"/>
                  <a:gd name="T104" fmla="*/ 0 w 4909"/>
                  <a:gd name="T105" fmla="*/ 0 h 3651"/>
                  <a:gd name="T106" fmla="*/ 0 w 4909"/>
                  <a:gd name="T107" fmla="*/ 0 h 3651"/>
                  <a:gd name="T108" fmla="*/ 0 w 4909"/>
                  <a:gd name="T109" fmla="*/ 0 h 36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909"/>
                  <a:gd name="T166" fmla="*/ 0 h 3651"/>
                  <a:gd name="T167" fmla="*/ 4909 w 4909"/>
                  <a:gd name="T168" fmla="*/ 3651 h 365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909" h="3651">
                    <a:moveTo>
                      <a:pt x="150" y="3502"/>
                    </a:moveTo>
                    <a:lnTo>
                      <a:pt x="161" y="3332"/>
                    </a:lnTo>
                    <a:lnTo>
                      <a:pt x="180" y="3166"/>
                    </a:lnTo>
                    <a:lnTo>
                      <a:pt x="207" y="3001"/>
                    </a:lnTo>
                    <a:lnTo>
                      <a:pt x="242" y="2840"/>
                    </a:lnTo>
                    <a:lnTo>
                      <a:pt x="283" y="2681"/>
                    </a:lnTo>
                    <a:lnTo>
                      <a:pt x="332" y="2525"/>
                    </a:lnTo>
                    <a:lnTo>
                      <a:pt x="388" y="2373"/>
                    </a:lnTo>
                    <a:lnTo>
                      <a:pt x="451" y="2224"/>
                    </a:lnTo>
                    <a:lnTo>
                      <a:pt x="521" y="2078"/>
                    </a:lnTo>
                    <a:lnTo>
                      <a:pt x="596" y="1936"/>
                    </a:lnTo>
                    <a:lnTo>
                      <a:pt x="678" y="1798"/>
                    </a:lnTo>
                    <a:lnTo>
                      <a:pt x="767" y="1665"/>
                    </a:lnTo>
                    <a:lnTo>
                      <a:pt x="860" y="1535"/>
                    </a:lnTo>
                    <a:lnTo>
                      <a:pt x="960" y="1410"/>
                    </a:lnTo>
                    <a:lnTo>
                      <a:pt x="1065" y="1290"/>
                    </a:lnTo>
                    <a:lnTo>
                      <a:pt x="1175" y="1175"/>
                    </a:lnTo>
                    <a:lnTo>
                      <a:pt x="1291" y="1065"/>
                    </a:lnTo>
                    <a:lnTo>
                      <a:pt x="1411" y="959"/>
                    </a:lnTo>
                    <a:lnTo>
                      <a:pt x="1535" y="859"/>
                    </a:lnTo>
                    <a:lnTo>
                      <a:pt x="1665" y="766"/>
                    </a:lnTo>
                    <a:lnTo>
                      <a:pt x="1799" y="677"/>
                    </a:lnTo>
                    <a:lnTo>
                      <a:pt x="1937" y="596"/>
                    </a:lnTo>
                    <a:lnTo>
                      <a:pt x="2079" y="519"/>
                    </a:lnTo>
                    <a:lnTo>
                      <a:pt x="2224" y="451"/>
                    </a:lnTo>
                    <a:lnTo>
                      <a:pt x="2373" y="388"/>
                    </a:lnTo>
                    <a:lnTo>
                      <a:pt x="2526" y="332"/>
                    </a:lnTo>
                    <a:lnTo>
                      <a:pt x="2682" y="283"/>
                    </a:lnTo>
                    <a:lnTo>
                      <a:pt x="2841" y="241"/>
                    </a:lnTo>
                    <a:lnTo>
                      <a:pt x="3003" y="206"/>
                    </a:lnTo>
                    <a:lnTo>
                      <a:pt x="3167" y="179"/>
                    </a:lnTo>
                    <a:lnTo>
                      <a:pt x="3333" y="160"/>
                    </a:lnTo>
                    <a:lnTo>
                      <a:pt x="3502" y="149"/>
                    </a:lnTo>
                    <a:lnTo>
                      <a:pt x="3651" y="0"/>
                    </a:lnTo>
                    <a:lnTo>
                      <a:pt x="3464" y="4"/>
                    </a:lnTo>
                    <a:lnTo>
                      <a:pt x="3279" y="19"/>
                    </a:lnTo>
                    <a:lnTo>
                      <a:pt x="3097" y="41"/>
                    </a:lnTo>
                    <a:lnTo>
                      <a:pt x="2917" y="74"/>
                    </a:lnTo>
                    <a:lnTo>
                      <a:pt x="2741" y="115"/>
                    </a:lnTo>
                    <a:lnTo>
                      <a:pt x="2567" y="165"/>
                    </a:lnTo>
                    <a:lnTo>
                      <a:pt x="2398" y="222"/>
                    </a:lnTo>
                    <a:lnTo>
                      <a:pt x="2233" y="287"/>
                    </a:lnTo>
                    <a:lnTo>
                      <a:pt x="2070" y="361"/>
                    </a:lnTo>
                    <a:lnTo>
                      <a:pt x="1913" y="442"/>
                    </a:lnTo>
                    <a:lnTo>
                      <a:pt x="1761" y="529"/>
                    </a:lnTo>
                    <a:lnTo>
                      <a:pt x="1613" y="625"/>
                    </a:lnTo>
                    <a:lnTo>
                      <a:pt x="1469" y="727"/>
                    </a:lnTo>
                    <a:lnTo>
                      <a:pt x="1331" y="835"/>
                    </a:lnTo>
                    <a:lnTo>
                      <a:pt x="1199" y="950"/>
                    </a:lnTo>
                    <a:lnTo>
                      <a:pt x="1072" y="1071"/>
                    </a:lnTo>
                    <a:lnTo>
                      <a:pt x="951" y="1198"/>
                    </a:lnTo>
                    <a:lnTo>
                      <a:pt x="836" y="1330"/>
                    </a:lnTo>
                    <a:lnTo>
                      <a:pt x="727" y="1468"/>
                    </a:lnTo>
                    <a:lnTo>
                      <a:pt x="625" y="1612"/>
                    </a:lnTo>
                    <a:lnTo>
                      <a:pt x="530" y="1760"/>
                    </a:lnTo>
                    <a:lnTo>
                      <a:pt x="442" y="1913"/>
                    </a:lnTo>
                    <a:lnTo>
                      <a:pt x="362" y="2070"/>
                    </a:lnTo>
                    <a:lnTo>
                      <a:pt x="288" y="2231"/>
                    </a:lnTo>
                    <a:lnTo>
                      <a:pt x="222" y="2397"/>
                    </a:lnTo>
                    <a:lnTo>
                      <a:pt x="165" y="2567"/>
                    </a:lnTo>
                    <a:lnTo>
                      <a:pt x="116" y="2740"/>
                    </a:lnTo>
                    <a:lnTo>
                      <a:pt x="74" y="2916"/>
                    </a:lnTo>
                    <a:lnTo>
                      <a:pt x="43" y="3095"/>
                    </a:lnTo>
                    <a:lnTo>
                      <a:pt x="19" y="3278"/>
                    </a:lnTo>
                    <a:lnTo>
                      <a:pt x="5" y="3463"/>
                    </a:lnTo>
                    <a:lnTo>
                      <a:pt x="0" y="3651"/>
                    </a:lnTo>
                    <a:lnTo>
                      <a:pt x="150" y="3502"/>
                    </a:lnTo>
                    <a:close/>
                    <a:moveTo>
                      <a:pt x="3965" y="1740"/>
                    </a:moveTo>
                    <a:lnTo>
                      <a:pt x="3982" y="1740"/>
                    </a:lnTo>
                    <a:lnTo>
                      <a:pt x="3998" y="1738"/>
                    </a:lnTo>
                    <a:lnTo>
                      <a:pt x="4014" y="1736"/>
                    </a:lnTo>
                    <a:lnTo>
                      <a:pt x="4029" y="1733"/>
                    </a:lnTo>
                    <a:lnTo>
                      <a:pt x="4044" y="1730"/>
                    </a:lnTo>
                    <a:lnTo>
                      <a:pt x="4060" y="1727"/>
                    </a:lnTo>
                    <a:lnTo>
                      <a:pt x="4073" y="1722"/>
                    </a:lnTo>
                    <a:lnTo>
                      <a:pt x="4088" y="1718"/>
                    </a:lnTo>
                    <a:lnTo>
                      <a:pt x="4115" y="1706"/>
                    </a:lnTo>
                    <a:lnTo>
                      <a:pt x="4142" y="1694"/>
                    </a:lnTo>
                    <a:lnTo>
                      <a:pt x="4167" y="1679"/>
                    </a:lnTo>
                    <a:lnTo>
                      <a:pt x="4191" y="1664"/>
                    </a:lnTo>
                    <a:lnTo>
                      <a:pt x="4216" y="1648"/>
                    </a:lnTo>
                    <a:lnTo>
                      <a:pt x="4238" y="1631"/>
                    </a:lnTo>
                    <a:lnTo>
                      <a:pt x="4262" y="1613"/>
                    </a:lnTo>
                    <a:lnTo>
                      <a:pt x="4283" y="1595"/>
                    </a:lnTo>
                    <a:lnTo>
                      <a:pt x="4327" y="1559"/>
                    </a:lnTo>
                    <a:lnTo>
                      <a:pt x="4369" y="1523"/>
                    </a:lnTo>
                    <a:lnTo>
                      <a:pt x="4280" y="1435"/>
                    </a:lnTo>
                    <a:lnTo>
                      <a:pt x="4261" y="1454"/>
                    </a:lnTo>
                    <a:lnTo>
                      <a:pt x="4240" y="1472"/>
                    </a:lnTo>
                    <a:lnTo>
                      <a:pt x="4220" y="1489"/>
                    </a:lnTo>
                    <a:lnTo>
                      <a:pt x="4201" y="1504"/>
                    </a:lnTo>
                    <a:lnTo>
                      <a:pt x="4181" y="1519"/>
                    </a:lnTo>
                    <a:lnTo>
                      <a:pt x="4161" y="1532"/>
                    </a:lnTo>
                    <a:lnTo>
                      <a:pt x="4142" y="1544"/>
                    </a:lnTo>
                    <a:lnTo>
                      <a:pt x="4121" y="1555"/>
                    </a:lnTo>
                    <a:lnTo>
                      <a:pt x="4102" y="1564"/>
                    </a:lnTo>
                    <a:lnTo>
                      <a:pt x="4083" y="1572"/>
                    </a:lnTo>
                    <a:lnTo>
                      <a:pt x="4063" y="1578"/>
                    </a:lnTo>
                    <a:lnTo>
                      <a:pt x="4044" y="1584"/>
                    </a:lnTo>
                    <a:lnTo>
                      <a:pt x="4024" y="1589"/>
                    </a:lnTo>
                    <a:lnTo>
                      <a:pt x="4005" y="1592"/>
                    </a:lnTo>
                    <a:lnTo>
                      <a:pt x="3986" y="1594"/>
                    </a:lnTo>
                    <a:lnTo>
                      <a:pt x="3965" y="1594"/>
                    </a:lnTo>
                    <a:lnTo>
                      <a:pt x="3946" y="1594"/>
                    </a:lnTo>
                    <a:lnTo>
                      <a:pt x="3927" y="1592"/>
                    </a:lnTo>
                    <a:lnTo>
                      <a:pt x="3907" y="1589"/>
                    </a:lnTo>
                    <a:lnTo>
                      <a:pt x="3888" y="1584"/>
                    </a:lnTo>
                    <a:lnTo>
                      <a:pt x="3869" y="1578"/>
                    </a:lnTo>
                    <a:lnTo>
                      <a:pt x="3849" y="1572"/>
                    </a:lnTo>
                    <a:lnTo>
                      <a:pt x="3830" y="1564"/>
                    </a:lnTo>
                    <a:lnTo>
                      <a:pt x="3809" y="1555"/>
                    </a:lnTo>
                    <a:lnTo>
                      <a:pt x="3790" y="1544"/>
                    </a:lnTo>
                    <a:lnTo>
                      <a:pt x="3770" y="1532"/>
                    </a:lnTo>
                    <a:lnTo>
                      <a:pt x="3751" y="1519"/>
                    </a:lnTo>
                    <a:lnTo>
                      <a:pt x="3731" y="1504"/>
                    </a:lnTo>
                    <a:lnTo>
                      <a:pt x="3711" y="1489"/>
                    </a:lnTo>
                    <a:lnTo>
                      <a:pt x="3692" y="1472"/>
                    </a:lnTo>
                    <a:lnTo>
                      <a:pt x="3671" y="1454"/>
                    </a:lnTo>
                    <a:lnTo>
                      <a:pt x="3651" y="1435"/>
                    </a:lnTo>
                    <a:lnTo>
                      <a:pt x="3505" y="1497"/>
                    </a:lnTo>
                    <a:lnTo>
                      <a:pt x="3531" y="1520"/>
                    </a:lnTo>
                    <a:lnTo>
                      <a:pt x="3556" y="1544"/>
                    </a:lnTo>
                    <a:lnTo>
                      <a:pt x="3582" y="1567"/>
                    </a:lnTo>
                    <a:lnTo>
                      <a:pt x="3606" y="1589"/>
                    </a:lnTo>
                    <a:lnTo>
                      <a:pt x="3632" y="1610"/>
                    </a:lnTo>
                    <a:lnTo>
                      <a:pt x="3659" y="1629"/>
                    </a:lnTo>
                    <a:lnTo>
                      <a:pt x="3685" y="1648"/>
                    </a:lnTo>
                    <a:lnTo>
                      <a:pt x="3713" y="1665"/>
                    </a:lnTo>
                    <a:lnTo>
                      <a:pt x="3741" y="1681"/>
                    </a:lnTo>
                    <a:lnTo>
                      <a:pt x="3769" y="1695"/>
                    </a:lnTo>
                    <a:lnTo>
                      <a:pt x="3799" y="1707"/>
                    </a:lnTo>
                    <a:lnTo>
                      <a:pt x="3830" y="1718"/>
                    </a:lnTo>
                    <a:lnTo>
                      <a:pt x="3845" y="1723"/>
                    </a:lnTo>
                    <a:lnTo>
                      <a:pt x="3862" y="1727"/>
                    </a:lnTo>
                    <a:lnTo>
                      <a:pt x="3878" y="1730"/>
                    </a:lnTo>
                    <a:lnTo>
                      <a:pt x="3895" y="1733"/>
                    </a:lnTo>
                    <a:lnTo>
                      <a:pt x="3913" y="1737"/>
                    </a:lnTo>
                    <a:lnTo>
                      <a:pt x="3930" y="1738"/>
                    </a:lnTo>
                    <a:lnTo>
                      <a:pt x="3947" y="1740"/>
                    </a:lnTo>
                    <a:lnTo>
                      <a:pt x="3965" y="1740"/>
                    </a:lnTo>
                    <a:close/>
                    <a:moveTo>
                      <a:pt x="2303" y="3108"/>
                    </a:moveTo>
                    <a:lnTo>
                      <a:pt x="2339" y="3065"/>
                    </a:lnTo>
                    <a:lnTo>
                      <a:pt x="2374" y="3020"/>
                    </a:lnTo>
                    <a:lnTo>
                      <a:pt x="2392" y="2998"/>
                    </a:lnTo>
                    <a:lnTo>
                      <a:pt x="2410" y="2975"/>
                    </a:lnTo>
                    <a:lnTo>
                      <a:pt x="2427" y="2952"/>
                    </a:lnTo>
                    <a:lnTo>
                      <a:pt x="2443" y="2927"/>
                    </a:lnTo>
                    <a:lnTo>
                      <a:pt x="2459" y="2902"/>
                    </a:lnTo>
                    <a:lnTo>
                      <a:pt x="2472" y="2877"/>
                    </a:lnTo>
                    <a:lnTo>
                      <a:pt x="2486" y="2851"/>
                    </a:lnTo>
                    <a:lnTo>
                      <a:pt x="2496" y="2824"/>
                    </a:lnTo>
                    <a:lnTo>
                      <a:pt x="2501" y="2809"/>
                    </a:lnTo>
                    <a:lnTo>
                      <a:pt x="2506" y="2796"/>
                    </a:lnTo>
                    <a:lnTo>
                      <a:pt x="2509" y="2781"/>
                    </a:lnTo>
                    <a:lnTo>
                      <a:pt x="2512" y="2767"/>
                    </a:lnTo>
                    <a:lnTo>
                      <a:pt x="2515" y="2751"/>
                    </a:lnTo>
                    <a:lnTo>
                      <a:pt x="2517" y="2736"/>
                    </a:lnTo>
                    <a:lnTo>
                      <a:pt x="2518" y="2721"/>
                    </a:lnTo>
                    <a:lnTo>
                      <a:pt x="2519" y="2705"/>
                    </a:lnTo>
                    <a:lnTo>
                      <a:pt x="2518" y="2673"/>
                    </a:lnTo>
                    <a:lnTo>
                      <a:pt x="2514" y="2643"/>
                    </a:lnTo>
                    <a:lnTo>
                      <a:pt x="2509" y="2614"/>
                    </a:lnTo>
                    <a:lnTo>
                      <a:pt x="2502" y="2584"/>
                    </a:lnTo>
                    <a:lnTo>
                      <a:pt x="2493" y="2556"/>
                    </a:lnTo>
                    <a:lnTo>
                      <a:pt x="2484" y="2528"/>
                    </a:lnTo>
                    <a:lnTo>
                      <a:pt x="2473" y="2501"/>
                    </a:lnTo>
                    <a:lnTo>
                      <a:pt x="2461" y="2474"/>
                    </a:lnTo>
                    <a:lnTo>
                      <a:pt x="2446" y="2447"/>
                    </a:lnTo>
                    <a:lnTo>
                      <a:pt x="2432" y="2422"/>
                    </a:lnTo>
                    <a:lnTo>
                      <a:pt x="2416" y="2397"/>
                    </a:lnTo>
                    <a:lnTo>
                      <a:pt x="2398" y="2374"/>
                    </a:lnTo>
                    <a:lnTo>
                      <a:pt x="2379" y="2350"/>
                    </a:lnTo>
                    <a:lnTo>
                      <a:pt x="2360" y="2328"/>
                    </a:lnTo>
                    <a:lnTo>
                      <a:pt x="2340" y="2307"/>
                    </a:lnTo>
                    <a:lnTo>
                      <a:pt x="2318" y="2285"/>
                    </a:lnTo>
                    <a:lnTo>
                      <a:pt x="2213" y="2391"/>
                    </a:lnTo>
                    <a:lnTo>
                      <a:pt x="2233" y="2410"/>
                    </a:lnTo>
                    <a:lnTo>
                      <a:pt x="2251" y="2430"/>
                    </a:lnTo>
                    <a:lnTo>
                      <a:pt x="2268" y="2450"/>
                    </a:lnTo>
                    <a:lnTo>
                      <a:pt x="2284" y="2469"/>
                    </a:lnTo>
                    <a:lnTo>
                      <a:pt x="2298" y="2489"/>
                    </a:lnTo>
                    <a:lnTo>
                      <a:pt x="2310" y="2510"/>
                    </a:lnTo>
                    <a:lnTo>
                      <a:pt x="2323" y="2529"/>
                    </a:lnTo>
                    <a:lnTo>
                      <a:pt x="2333" y="2549"/>
                    </a:lnTo>
                    <a:lnTo>
                      <a:pt x="2343" y="2568"/>
                    </a:lnTo>
                    <a:lnTo>
                      <a:pt x="2351" y="2587"/>
                    </a:lnTo>
                    <a:lnTo>
                      <a:pt x="2358" y="2607"/>
                    </a:lnTo>
                    <a:lnTo>
                      <a:pt x="2363" y="2626"/>
                    </a:lnTo>
                    <a:lnTo>
                      <a:pt x="2368" y="2647"/>
                    </a:lnTo>
                    <a:lnTo>
                      <a:pt x="2371" y="2666"/>
                    </a:lnTo>
                    <a:lnTo>
                      <a:pt x="2372" y="2685"/>
                    </a:lnTo>
                    <a:lnTo>
                      <a:pt x="2373" y="2705"/>
                    </a:lnTo>
                    <a:lnTo>
                      <a:pt x="2372" y="2724"/>
                    </a:lnTo>
                    <a:lnTo>
                      <a:pt x="2371" y="2743"/>
                    </a:lnTo>
                    <a:lnTo>
                      <a:pt x="2368" y="2763"/>
                    </a:lnTo>
                    <a:lnTo>
                      <a:pt x="2363" y="2782"/>
                    </a:lnTo>
                    <a:lnTo>
                      <a:pt x="2358" y="2801"/>
                    </a:lnTo>
                    <a:lnTo>
                      <a:pt x="2351" y="2822"/>
                    </a:lnTo>
                    <a:lnTo>
                      <a:pt x="2343" y="2841"/>
                    </a:lnTo>
                    <a:lnTo>
                      <a:pt x="2333" y="2861"/>
                    </a:lnTo>
                    <a:lnTo>
                      <a:pt x="2323" y="2880"/>
                    </a:lnTo>
                    <a:lnTo>
                      <a:pt x="2310" y="2900"/>
                    </a:lnTo>
                    <a:lnTo>
                      <a:pt x="2298" y="2919"/>
                    </a:lnTo>
                    <a:lnTo>
                      <a:pt x="2284" y="2939"/>
                    </a:lnTo>
                    <a:lnTo>
                      <a:pt x="2268" y="2958"/>
                    </a:lnTo>
                    <a:lnTo>
                      <a:pt x="2251" y="2979"/>
                    </a:lnTo>
                    <a:lnTo>
                      <a:pt x="2233" y="2999"/>
                    </a:lnTo>
                    <a:lnTo>
                      <a:pt x="2213" y="3019"/>
                    </a:lnTo>
                    <a:lnTo>
                      <a:pt x="2303" y="3108"/>
                    </a:lnTo>
                    <a:close/>
                    <a:moveTo>
                      <a:pt x="2277" y="3502"/>
                    </a:moveTo>
                    <a:lnTo>
                      <a:pt x="2263" y="3484"/>
                    </a:lnTo>
                    <a:lnTo>
                      <a:pt x="2250" y="3466"/>
                    </a:lnTo>
                    <a:lnTo>
                      <a:pt x="2238" y="3447"/>
                    </a:lnTo>
                    <a:lnTo>
                      <a:pt x="2226" y="3427"/>
                    </a:lnTo>
                    <a:lnTo>
                      <a:pt x="2216" y="3407"/>
                    </a:lnTo>
                    <a:lnTo>
                      <a:pt x="2208" y="3387"/>
                    </a:lnTo>
                    <a:lnTo>
                      <a:pt x="2206" y="3376"/>
                    </a:lnTo>
                    <a:lnTo>
                      <a:pt x="2203" y="3366"/>
                    </a:lnTo>
                    <a:lnTo>
                      <a:pt x="2202" y="3355"/>
                    </a:lnTo>
                    <a:lnTo>
                      <a:pt x="2199" y="3343"/>
                    </a:lnTo>
                    <a:lnTo>
                      <a:pt x="2199" y="3326"/>
                    </a:lnTo>
                    <a:lnTo>
                      <a:pt x="2201" y="3311"/>
                    </a:lnTo>
                    <a:lnTo>
                      <a:pt x="2203" y="3295"/>
                    </a:lnTo>
                    <a:lnTo>
                      <a:pt x="2206" y="3280"/>
                    </a:lnTo>
                    <a:lnTo>
                      <a:pt x="2211" y="3265"/>
                    </a:lnTo>
                    <a:lnTo>
                      <a:pt x="2215" y="3250"/>
                    </a:lnTo>
                    <a:lnTo>
                      <a:pt x="2222" y="3236"/>
                    </a:lnTo>
                    <a:lnTo>
                      <a:pt x="2229" y="3221"/>
                    </a:lnTo>
                    <a:lnTo>
                      <a:pt x="2235" y="3206"/>
                    </a:lnTo>
                    <a:lnTo>
                      <a:pt x="2243" y="3192"/>
                    </a:lnTo>
                    <a:lnTo>
                      <a:pt x="2252" y="3178"/>
                    </a:lnTo>
                    <a:lnTo>
                      <a:pt x="2261" y="3164"/>
                    </a:lnTo>
                    <a:lnTo>
                      <a:pt x="2281" y="3136"/>
                    </a:lnTo>
                    <a:lnTo>
                      <a:pt x="2303" y="3108"/>
                    </a:lnTo>
                    <a:lnTo>
                      <a:pt x="2213" y="3019"/>
                    </a:lnTo>
                    <a:lnTo>
                      <a:pt x="2194" y="3038"/>
                    </a:lnTo>
                    <a:lnTo>
                      <a:pt x="2176" y="3058"/>
                    </a:lnTo>
                    <a:lnTo>
                      <a:pt x="2159" y="3079"/>
                    </a:lnTo>
                    <a:lnTo>
                      <a:pt x="2143" y="3099"/>
                    </a:lnTo>
                    <a:lnTo>
                      <a:pt x="2129" y="3118"/>
                    </a:lnTo>
                    <a:lnTo>
                      <a:pt x="2116" y="3138"/>
                    </a:lnTo>
                    <a:lnTo>
                      <a:pt x="2104" y="3157"/>
                    </a:lnTo>
                    <a:lnTo>
                      <a:pt x="2093" y="3177"/>
                    </a:lnTo>
                    <a:lnTo>
                      <a:pt x="2084" y="3196"/>
                    </a:lnTo>
                    <a:lnTo>
                      <a:pt x="2076" y="3217"/>
                    </a:lnTo>
                    <a:lnTo>
                      <a:pt x="2069" y="3236"/>
                    </a:lnTo>
                    <a:lnTo>
                      <a:pt x="2064" y="3255"/>
                    </a:lnTo>
                    <a:lnTo>
                      <a:pt x="2059" y="3275"/>
                    </a:lnTo>
                    <a:lnTo>
                      <a:pt x="2056" y="3294"/>
                    </a:lnTo>
                    <a:lnTo>
                      <a:pt x="2054" y="3313"/>
                    </a:lnTo>
                    <a:lnTo>
                      <a:pt x="2054" y="3333"/>
                    </a:lnTo>
                    <a:lnTo>
                      <a:pt x="2054" y="3352"/>
                    </a:lnTo>
                    <a:lnTo>
                      <a:pt x="2056" y="3371"/>
                    </a:lnTo>
                    <a:lnTo>
                      <a:pt x="2059" y="3392"/>
                    </a:lnTo>
                    <a:lnTo>
                      <a:pt x="2064" y="3411"/>
                    </a:lnTo>
                    <a:lnTo>
                      <a:pt x="2069" y="3431"/>
                    </a:lnTo>
                    <a:lnTo>
                      <a:pt x="2076" y="3450"/>
                    </a:lnTo>
                    <a:lnTo>
                      <a:pt x="2084" y="3469"/>
                    </a:lnTo>
                    <a:lnTo>
                      <a:pt x="2093" y="3489"/>
                    </a:lnTo>
                    <a:lnTo>
                      <a:pt x="2104" y="3508"/>
                    </a:lnTo>
                    <a:lnTo>
                      <a:pt x="2116" y="3528"/>
                    </a:lnTo>
                    <a:lnTo>
                      <a:pt x="2129" y="3548"/>
                    </a:lnTo>
                    <a:lnTo>
                      <a:pt x="2143" y="3568"/>
                    </a:lnTo>
                    <a:lnTo>
                      <a:pt x="2159" y="3588"/>
                    </a:lnTo>
                    <a:lnTo>
                      <a:pt x="2176" y="3607"/>
                    </a:lnTo>
                    <a:lnTo>
                      <a:pt x="2194" y="3627"/>
                    </a:lnTo>
                    <a:lnTo>
                      <a:pt x="2213" y="3647"/>
                    </a:lnTo>
                    <a:lnTo>
                      <a:pt x="2277" y="3502"/>
                    </a:lnTo>
                    <a:close/>
                    <a:moveTo>
                      <a:pt x="4369" y="1523"/>
                    </a:moveTo>
                    <a:lnTo>
                      <a:pt x="4395" y="1503"/>
                    </a:lnTo>
                    <a:lnTo>
                      <a:pt x="4422" y="1484"/>
                    </a:lnTo>
                    <a:lnTo>
                      <a:pt x="4449" y="1467"/>
                    </a:lnTo>
                    <a:lnTo>
                      <a:pt x="4476" y="1453"/>
                    </a:lnTo>
                    <a:lnTo>
                      <a:pt x="4489" y="1446"/>
                    </a:lnTo>
                    <a:lnTo>
                      <a:pt x="4504" y="1439"/>
                    </a:lnTo>
                    <a:lnTo>
                      <a:pt x="4519" y="1435"/>
                    </a:lnTo>
                    <a:lnTo>
                      <a:pt x="4533" y="1430"/>
                    </a:lnTo>
                    <a:lnTo>
                      <a:pt x="4548" y="1426"/>
                    </a:lnTo>
                    <a:lnTo>
                      <a:pt x="4563" y="1424"/>
                    </a:lnTo>
                    <a:lnTo>
                      <a:pt x="4578" y="1421"/>
                    </a:lnTo>
                    <a:lnTo>
                      <a:pt x="4594" y="1420"/>
                    </a:lnTo>
                    <a:lnTo>
                      <a:pt x="4609" y="1421"/>
                    </a:lnTo>
                    <a:lnTo>
                      <a:pt x="4625" y="1424"/>
                    </a:lnTo>
                    <a:lnTo>
                      <a:pt x="4640" y="1427"/>
                    </a:lnTo>
                    <a:lnTo>
                      <a:pt x="4654" y="1430"/>
                    </a:lnTo>
                    <a:lnTo>
                      <a:pt x="4669" y="1435"/>
                    </a:lnTo>
                    <a:lnTo>
                      <a:pt x="4684" y="1440"/>
                    </a:lnTo>
                    <a:lnTo>
                      <a:pt x="4697" y="1447"/>
                    </a:lnTo>
                    <a:lnTo>
                      <a:pt x="4710" y="1454"/>
                    </a:lnTo>
                    <a:lnTo>
                      <a:pt x="4724" y="1463"/>
                    </a:lnTo>
                    <a:lnTo>
                      <a:pt x="4737" y="1471"/>
                    </a:lnTo>
                    <a:lnTo>
                      <a:pt x="4750" y="1481"/>
                    </a:lnTo>
                    <a:lnTo>
                      <a:pt x="4762" y="1490"/>
                    </a:lnTo>
                    <a:lnTo>
                      <a:pt x="4774" y="1501"/>
                    </a:lnTo>
                    <a:lnTo>
                      <a:pt x="4786" y="1512"/>
                    </a:lnTo>
                    <a:lnTo>
                      <a:pt x="4797" y="1523"/>
                    </a:lnTo>
                    <a:lnTo>
                      <a:pt x="4807" y="1536"/>
                    </a:lnTo>
                    <a:lnTo>
                      <a:pt x="4909" y="1435"/>
                    </a:lnTo>
                    <a:lnTo>
                      <a:pt x="4889" y="1415"/>
                    </a:lnTo>
                    <a:lnTo>
                      <a:pt x="4869" y="1397"/>
                    </a:lnTo>
                    <a:lnTo>
                      <a:pt x="4848" y="1380"/>
                    </a:lnTo>
                    <a:lnTo>
                      <a:pt x="4829" y="1364"/>
                    </a:lnTo>
                    <a:lnTo>
                      <a:pt x="4809" y="1350"/>
                    </a:lnTo>
                    <a:lnTo>
                      <a:pt x="4790" y="1337"/>
                    </a:lnTo>
                    <a:lnTo>
                      <a:pt x="4770" y="1325"/>
                    </a:lnTo>
                    <a:lnTo>
                      <a:pt x="4751" y="1315"/>
                    </a:lnTo>
                    <a:lnTo>
                      <a:pt x="4731" y="1305"/>
                    </a:lnTo>
                    <a:lnTo>
                      <a:pt x="4712" y="1297"/>
                    </a:lnTo>
                    <a:lnTo>
                      <a:pt x="4691" y="1290"/>
                    </a:lnTo>
                    <a:lnTo>
                      <a:pt x="4672" y="1284"/>
                    </a:lnTo>
                    <a:lnTo>
                      <a:pt x="4653" y="1280"/>
                    </a:lnTo>
                    <a:lnTo>
                      <a:pt x="4633" y="1277"/>
                    </a:lnTo>
                    <a:lnTo>
                      <a:pt x="4614" y="1275"/>
                    </a:lnTo>
                    <a:lnTo>
                      <a:pt x="4594" y="1274"/>
                    </a:lnTo>
                    <a:lnTo>
                      <a:pt x="4575" y="1275"/>
                    </a:lnTo>
                    <a:lnTo>
                      <a:pt x="4556" y="1277"/>
                    </a:lnTo>
                    <a:lnTo>
                      <a:pt x="4535" y="1280"/>
                    </a:lnTo>
                    <a:lnTo>
                      <a:pt x="4516" y="1284"/>
                    </a:lnTo>
                    <a:lnTo>
                      <a:pt x="4497" y="1290"/>
                    </a:lnTo>
                    <a:lnTo>
                      <a:pt x="4477" y="1297"/>
                    </a:lnTo>
                    <a:lnTo>
                      <a:pt x="4458" y="1305"/>
                    </a:lnTo>
                    <a:lnTo>
                      <a:pt x="4438" y="1315"/>
                    </a:lnTo>
                    <a:lnTo>
                      <a:pt x="4419" y="1325"/>
                    </a:lnTo>
                    <a:lnTo>
                      <a:pt x="4399" y="1337"/>
                    </a:lnTo>
                    <a:lnTo>
                      <a:pt x="4379" y="1350"/>
                    </a:lnTo>
                    <a:lnTo>
                      <a:pt x="4359" y="1364"/>
                    </a:lnTo>
                    <a:lnTo>
                      <a:pt x="4340" y="1380"/>
                    </a:lnTo>
                    <a:lnTo>
                      <a:pt x="4320" y="1397"/>
                    </a:lnTo>
                    <a:lnTo>
                      <a:pt x="4300" y="1415"/>
                    </a:lnTo>
                    <a:lnTo>
                      <a:pt x="4280" y="1435"/>
                    </a:lnTo>
                    <a:lnTo>
                      <a:pt x="4369" y="1523"/>
                    </a:lnTo>
                    <a:close/>
                  </a:path>
                </a:pathLst>
              </a:custGeom>
              <a:solidFill>
                <a:srgbClr val="5F81D6"/>
              </a:solidFill>
              <a:ln w="9525">
                <a:noFill/>
                <a:round/>
                <a:headEnd/>
                <a:tailEnd/>
              </a:ln>
            </p:spPr>
            <p:txBody>
              <a:bodyPr/>
              <a:lstStyle/>
              <a:p>
                <a:pPr defTabSz="914239"/>
                <a:endParaRPr lang="sv-SE" dirty="0">
                  <a:solidFill>
                    <a:srgbClr val="747474"/>
                  </a:solidFill>
                </a:endParaRPr>
              </a:p>
            </p:txBody>
          </p:sp>
          <p:sp>
            <p:nvSpPr>
              <p:cNvPr id="54" name="Freeform 43"/>
              <p:cNvSpPr>
                <a:spLocks noEditPoints="1"/>
              </p:cNvSpPr>
              <p:nvPr/>
            </p:nvSpPr>
            <p:spPr bwMode="auto">
              <a:xfrm>
                <a:off x="2270" y="1923"/>
                <a:ext cx="609" cy="666"/>
              </a:xfrm>
              <a:custGeom>
                <a:avLst/>
                <a:gdLst>
                  <a:gd name="T0" fmla="*/ 0 w 3651"/>
                  <a:gd name="T1" fmla="*/ 0 h 3995"/>
                  <a:gd name="T2" fmla="*/ 0 w 3651"/>
                  <a:gd name="T3" fmla="*/ 0 h 3995"/>
                  <a:gd name="T4" fmla="*/ 0 w 3651"/>
                  <a:gd name="T5" fmla="*/ 0 h 3995"/>
                  <a:gd name="T6" fmla="*/ 0 w 3651"/>
                  <a:gd name="T7" fmla="*/ 0 h 3995"/>
                  <a:gd name="T8" fmla="*/ 0 w 3651"/>
                  <a:gd name="T9" fmla="*/ 0 h 3995"/>
                  <a:gd name="T10" fmla="*/ 0 w 3651"/>
                  <a:gd name="T11" fmla="*/ 0 h 3995"/>
                  <a:gd name="T12" fmla="*/ 0 w 3651"/>
                  <a:gd name="T13" fmla="*/ 0 h 3995"/>
                  <a:gd name="T14" fmla="*/ 0 w 3651"/>
                  <a:gd name="T15" fmla="*/ 0 h 3995"/>
                  <a:gd name="T16" fmla="*/ 0 w 3651"/>
                  <a:gd name="T17" fmla="*/ 0 h 3995"/>
                  <a:gd name="T18" fmla="*/ 0 w 3651"/>
                  <a:gd name="T19" fmla="*/ 0 h 3995"/>
                  <a:gd name="T20" fmla="*/ 0 w 3651"/>
                  <a:gd name="T21" fmla="*/ 0 h 3995"/>
                  <a:gd name="T22" fmla="*/ 0 w 3651"/>
                  <a:gd name="T23" fmla="*/ 0 h 3995"/>
                  <a:gd name="T24" fmla="*/ 0 w 3651"/>
                  <a:gd name="T25" fmla="*/ 0 h 3995"/>
                  <a:gd name="T26" fmla="*/ 0 w 3651"/>
                  <a:gd name="T27" fmla="*/ 0 h 3995"/>
                  <a:gd name="T28" fmla="*/ 0 w 3651"/>
                  <a:gd name="T29" fmla="*/ 0 h 3995"/>
                  <a:gd name="T30" fmla="*/ 0 w 3651"/>
                  <a:gd name="T31" fmla="*/ 0 h 3995"/>
                  <a:gd name="T32" fmla="*/ 0 w 3651"/>
                  <a:gd name="T33" fmla="*/ 0 h 3995"/>
                  <a:gd name="T34" fmla="*/ 0 w 3651"/>
                  <a:gd name="T35" fmla="*/ 0 h 3995"/>
                  <a:gd name="T36" fmla="*/ 0 w 3651"/>
                  <a:gd name="T37" fmla="*/ 0 h 3995"/>
                  <a:gd name="T38" fmla="*/ 0 w 3651"/>
                  <a:gd name="T39" fmla="*/ 0 h 3995"/>
                  <a:gd name="T40" fmla="*/ 0 w 3651"/>
                  <a:gd name="T41" fmla="*/ 0 h 3995"/>
                  <a:gd name="T42" fmla="*/ 0 w 3651"/>
                  <a:gd name="T43" fmla="*/ 0 h 3995"/>
                  <a:gd name="T44" fmla="*/ 0 w 3651"/>
                  <a:gd name="T45" fmla="*/ 0 h 3995"/>
                  <a:gd name="T46" fmla="*/ 0 w 3651"/>
                  <a:gd name="T47" fmla="*/ 0 h 3995"/>
                  <a:gd name="T48" fmla="*/ 0 w 3651"/>
                  <a:gd name="T49" fmla="*/ 0 h 3995"/>
                  <a:gd name="T50" fmla="*/ 0 w 3651"/>
                  <a:gd name="T51" fmla="*/ 0 h 3995"/>
                  <a:gd name="T52" fmla="*/ 0 w 3651"/>
                  <a:gd name="T53" fmla="*/ 0 h 3995"/>
                  <a:gd name="T54" fmla="*/ 0 w 3651"/>
                  <a:gd name="T55" fmla="*/ 0 h 3995"/>
                  <a:gd name="T56" fmla="*/ 0 w 3651"/>
                  <a:gd name="T57" fmla="*/ 0 h 3995"/>
                  <a:gd name="T58" fmla="*/ 0 w 3651"/>
                  <a:gd name="T59" fmla="*/ 0 h 3995"/>
                  <a:gd name="T60" fmla="*/ 0 w 3651"/>
                  <a:gd name="T61" fmla="*/ 0 h 3995"/>
                  <a:gd name="T62" fmla="*/ 0 w 3651"/>
                  <a:gd name="T63" fmla="*/ 0 h 3995"/>
                  <a:gd name="T64" fmla="*/ 0 w 3651"/>
                  <a:gd name="T65" fmla="*/ 0 h 3995"/>
                  <a:gd name="T66" fmla="*/ 0 w 3651"/>
                  <a:gd name="T67" fmla="*/ 0 h 3995"/>
                  <a:gd name="T68" fmla="*/ 0 w 3651"/>
                  <a:gd name="T69" fmla="*/ 0 h 3995"/>
                  <a:gd name="T70" fmla="*/ 0 w 3651"/>
                  <a:gd name="T71" fmla="*/ 0 h 3995"/>
                  <a:gd name="T72" fmla="*/ 0 w 3651"/>
                  <a:gd name="T73" fmla="*/ 0 h 3995"/>
                  <a:gd name="T74" fmla="*/ 0 w 3651"/>
                  <a:gd name="T75" fmla="*/ 0 h 3995"/>
                  <a:gd name="T76" fmla="*/ 0 w 3651"/>
                  <a:gd name="T77" fmla="*/ 0 h 3995"/>
                  <a:gd name="T78" fmla="*/ 0 w 3651"/>
                  <a:gd name="T79" fmla="*/ 0 h 3995"/>
                  <a:gd name="T80" fmla="*/ 0 w 3651"/>
                  <a:gd name="T81" fmla="*/ 0 h 3995"/>
                  <a:gd name="T82" fmla="*/ 0 w 3651"/>
                  <a:gd name="T83" fmla="*/ 0 h 3995"/>
                  <a:gd name="T84" fmla="*/ 0 w 3651"/>
                  <a:gd name="T85" fmla="*/ 0 h 3995"/>
                  <a:gd name="T86" fmla="*/ 0 w 3651"/>
                  <a:gd name="T87" fmla="*/ 0 h 3995"/>
                  <a:gd name="T88" fmla="*/ 0 w 3651"/>
                  <a:gd name="T89" fmla="*/ 0 h 3995"/>
                  <a:gd name="T90" fmla="*/ 0 w 3651"/>
                  <a:gd name="T91" fmla="*/ 0 h 3995"/>
                  <a:gd name="T92" fmla="*/ 0 w 3651"/>
                  <a:gd name="T93" fmla="*/ 0 h 3995"/>
                  <a:gd name="T94" fmla="*/ 0 w 3651"/>
                  <a:gd name="T95" fmla="*/ 0 h 3995"/>
                  <a:gd name="T96" fmla="*/ 0 w 3651"/>
                  <a:gd name="T97" fmla="*/ 0 h 3995"/>
                  <a:gd name="T98" fmla="*/ 0 w 3651"/>
                  <a:gd name="T99" fmla="*/ 0 h 3995"/>
                  <a:gd name="T100" fmla="*/ 0 w 3651"/>
                  <a:gd name="T101" fmla="*/ 0 h 3995"/>
                  <a:gd name="T102" fmla="*/ 0 w 3651"/>
                  <a:gd name="T103" fmla="*/ 0 h 3995"/>
                  <a:gd name="T104" fmla="*/ 0 w 3651"/>
                  <a:gd name="T105" fmla="*/ 0 h 3995"/>
                  <a:gd name="T106" fmla="*/ 0 w 3651"/>
                  <a:gd name="T107" fmla="*/ 0 h 3995"/>
                  <a:gd name="T108" fmla="*/ 0 w 3651"/>
                  <a:gd name="T109" fmla="*/ 0 h 3995"/>
                  <a:gd name="T110" fmla="*/ 0 w 3651"/>
                  <a:gd name="T111" fmla="*/ 0 h 3995"/>
                  <a:gd name="T112" fmla="*/ 0 w 3651"/>
                  <a:gd name="T113" fmla="*/ 0 h 3995"/>
                  <a:gd name="T114" fmla="*/ 0 w 3651"/>
                  <a:gd name="T115" fmla="*/ 0 h 399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51"/>
                  <a:gd name="T175" fmla="*/ 0 h 3995"/>
                  <a:gd name="T176" fmla="*/ 3651 w 3651"/>
                  <a:gd name="T177" fmla="*/ 3995 h 399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51" h="3995">
                    <a:moveTo>
                      <a:pt x="2290" y="3734"/>
                    </a:moveTo>
                    <a:lnTo>
                      <a:pt x="2310" y="3756"/>
                    </a:lnTo>
                    <a:lnTo>
                      <a:pt x="2333" y="3777"/>
                    </a:lnTo>
                    <a:lnTo>
                      <a:pt x="2354" y="3796"/>
                    </a:lnTo>
                    <a:lnTo>
                      <a:pt x="2378" y="3814"/>
                    </a:lnTo>
                    <a:lnTo>
                      <a:pt x="2401" y="3832"/>
                    </a:lnTo>
                    <a:lnTo>
                      <a:pt x="2426" y="3848"/>
                    </a:lnTo>
                    <a:lnTo>
                      <a:pt x="2452" y="3863"/>
                    </a:lnTo>
                    <a:lnTo>
                      <a:pt x="2478" y="3877"/>
                    </a:lnTo>
                    <a:lnTo>
                      <a:pt x="2505" y="3889"/>
                    </a:lnTo>
                    <a:lnTo>
                      <a:pt x="2532" y="3900"/>
                    </a:lnTo>
                    <a:lnTo>
                      <a:pt x="2560" y="3910"/>
                    </a:lnTo>
                    <a:lnTo>
                      <a:pt x="2589" y="3918"/>
                    </a:lnTo>
                    <a:lnTo>
                      <a:pt x="2618" y="3925"/>
                    </a:lnTo>
                    <a:lnTo>
                      <a:pt x="2648" y="3931"/>
                    </a:lnTo>
                    <a:lnTo>
                      <a:pt x="2678" y="3934"/>
                    </a:lnTo>
                    <a:lnTo>
                      <a:pt x="2709" y="3936"/>
                    </a:lnTo>
                    <a:lnTo>
                      <a:pt x="2724" y="3935"/>
                    </a:lnTo>
                    <a:lnTo>
                      <a:pt x="2740" y="3934"/>
                    </a:lnTo>
                    <a:lnTo>
                      <a:pt x="2756" y="3932"/>
                    </a:lnTo>
                    <a:lnTo>
                      <a:pt x="2770" y="3928"/>
                    </a:lnTo>
                    <a:lnTo>
                      <a:pt x="2785" y="3925"/>
                    </a:lnTo>
                    <a:lnTo>
                      <a:pt x="2800" y="3922"/>
                    </a:lnTo>
                    <a:lnTo>
                      <a:pt x="2814" y="3917"/>
                    </a:lnTo>
                    <a:lnTo>
                      <a:pt x="2828" y="3913"/>
                    </a:lnTo>
                    <a:lnTo>
                      <a:pt x="2856" y="3901"/>
                    </a:lnTo>
                    <a:lnTo>
                      <a:pt x="2882" y="3889"/>
                    </a:lnTo>
                    <a:lnTo>
                      <a:pt x="2907" y="3875"/>
                    </a:lnTo>
                    <a:lnTo>
                      <a:pt x="2932" y="3860"/>
                    </a:lnTo>
                    <a:lnTo>
                      <a:pt x="2956" y="3843"/>
                    </a:lnTo>
                    <a:lnTo>
                      <a:pt x="2979" y="3826"/>
                    </a:lnTo>
                    <a:lnTo>
                      <a:pt x="3003" y="3809"/>
                    </a:lnTo>
                    <a:lnTo>
                      <a:pt x="3025" y="3792"/>
                    </a:lnTo>
                    <a:lnTo>
                      <a:pt x="3069" y="3755"/>
                    </a:lnTo>
                    <a:lnTo>
                      <a:pt x="3113" y="3720"/>
                    </a:lnTo>
                    <a:lnTo>
                      <a:pt x="3023" y="3630"/>
                    </a:lnTo>
                    <a:lnTo>
                      <a:pt x="3003" y="3649"/>
                    </a:lnTo>
                    <a:lnTo>
                      <a:pt x="2984" y="3667"/>
                    </a:lnTo>
                    <a:lnTo>
                      <a:pt x="2963" y="3684"/>
                    </a:lnTo>
                    <a:lnTo>
                      <a:pt x="2943" y="3700"/>
                    </a:lnTo>
                    <a:lnTo>
                      <a:pt x="2924" y="3714"/>
                    </a:lnTo>
                    <a:lnTo>
                      <a:pt x="2904" y="3728"/>
                    </a:lnTo>
                    <a:lnTo>
                      <a:pt x="2885" y="3739"/>
                    </a:lnTo>
                    <a:lnTo>
                      <a:pt x="2865" y="3750"/>
                    </a:lnTo>
                    <a:lnTo>
                      <a:pt x="2846" y="3759"/>
                    </a:lnTo>
                    <a:lnTo>
                      <a:pt x="2825" y="3767"/>
                    </a:lnTo>
                    <a:lnTo>
                      <a:pt x="2806" y="3775"/>
                    </a:lnTo>
                    <a:lnTo>
                      <a:pt x="2786" y="3780"/>
                    </a:lnTo>
                    <a:lnTo>
                      <a:pt x="2767" y="3785"/>
                    </a:lnTo>
                    <a:lnTo>
                      <a:pt x="2748" y="3787"/>
                    </a:lnTo>
                    <a:lnTo>
                      <a:pt x="2728" y="3789"/>
                    </a:lnTo>
                    <a:lnTo>
                      <a:pt x="2709" y="3790"/>
                    </a:lnTo>
                    <a:lnTo>
                      <a:pt x="2690" y="3789"/>
                    </a:lnTo>
                    <a:lnTo>
                      <a:pt x="2670" y="3787"/>
                    </a:lnTo>
                    <a:lnTo>
                      <a:pt x="2650" y="3785"/>
                    </a:lnTo>
                    <a:lnTo>
                      <a:pt x="2631" y="3780"/>
                    </a:lnTo>
                    <a:lnTo>
                      <a:pt x="2611" y="3775"/>
                    </a:lnTo>
                    <a:lnTo>
                      <a:pt x="2592" y="3767"/>
                    </a:lnTo>
                    <a:lnTo>
                      <a:pt x="2572" y="3759"/>
                    </a:lnTo>
                    <a:lnTo>
                      <a:pt x="2553" y="3750"/>
                    </a:lnTo>
                    <a:lnTo>
                      <a:pt x="2534" y="3739"/>
                    </a:lnTo>
                    <a:lnTo>
                      <a:pt x="2514" y="3728"/>
                    </a:lnTo>
                    <a:lnTo>
                      <a:pt x="2493" y="3714"/>
                    </a:lnTo>
                    <a:lnTo>
                      <a:pt x="2474" y="3700"/>
                    </a:lnTo>
                    <a:lnTo>
                      <a:pt x="2454" y="3684"/>
                    </a:lnTo>
                    <a:lnTo>
                      <a:pt x="2435" y="3667"/>
                    </a:lnTo>
                    <a:lnTo>
                      <a:pt x="2415" y="3649"/>
                    </a:lnTo>
                    <a:lnTo>
                      <a:pt x="2395" y="3630"/>
                    </a:lnTo>
                    <a:lnTo>
                      <a:pt x="2290" y="3734"/>
                    </a:lnTo>
                    <a:close/>
                    <a:moveTo>
                      <a:pt x="3113" y="3720"/>
                    </a:moveTo>
                    <a:lnTo>
                      <a:pt x="3141" y="3698"/>
                    </a:lnTo>
                    <a:lnTo>
                      <a:pt x="3169" y="3678"/>
                    </a:lnTo>
                    <a:lnTo>
                      <a:pt x="3182" y="3669"/>
                    </a:lnTo>
                    <a:lnTo>
                      <a:pt x="3197" y="3660"/>
                    </a:lnTo>
                    <a:lnTo>
                      <a:pt x="3211" y="3652"/>
                    </a:lnTo>
                    <a:lnTo>
                      <a:pt x="3225" y="3645"/>
                    </a:lnTo>
                    <a:lnTo>
                      <a:pt x="3239" y="3638"/>
                    </a:lnTo>
                    <a:lnTo>
                      <a:pt x="3254" y="3632"/>
                    </a:lnTo>
                    <a:lnTo>
                      <a:pt x="3270" y="3628"/>
                    </a:lnTo>
                    <a:lnTo>
                      <a:pt x="3284" y="3623"/>
                    </a:lnTo>
                    <a:lnTo>
                      <a:pt x="3300" y="3620"/>
                    </a:lnTo>
                    <a:lnTo>
                      <a:pt x="3316" y="3618"/>
                    </a:lnTo>
                    <a:lnTo>
                      <a:pt x="3331" y="3617"/>
                    </a:lnTo>
                    <a:lnTo>
                      <a:pt x="3347" y="3617"/>
                    </a:lnTo>
                    <a:lnTo>
                      <a:pt x="3358" y="3618"/>
                    </a:lnTo>
                    <a:lnTo>
                      <a:pt x="3370" y="3620"/>
                    </a:lnTo>
                    <a:lnTo>
                      <a:pt x="3381" y="3622"/>
                    </a:lnTo>
                    <a:lnTo>
                      <a:pt x="3391" y="3625"/>
                    </a:lnTo>
                    <a:lnTo>
                      <a:pt x="3412" y="3633"/>
                    </a:lnTo>
                    <a:lnTo>
                      <a:pt x="3432" y="3642"/>
                    </a:lnTo>
                    <a:lnTo>
                      <a:pt x="3452" y="3654"/>
                    </a:lnTo>
                    <a:lnTo>
                      <a:pt x="3471" y="3666"/>
                    </a:lnTo>
                    <a:lnTo>
                      <a:pt x="3489" y="3679"/>
                    </a:lnTo>
                    <a:lnTo>
                      <a:pt x="3505" y="3694"/>
                    </a:lnTo>
                    <a:lnTo>
                      <a:pt x="3651" y="3630"/>
                    </a:lnTo>
                    <a:lnTo>
                      <a:pt x="3631" y="3611"/>
                    </a:lnTo>
                    <a:lnTo>
                      <a:pt x="3612" y="3593"/>
                    </a:lnTo>
                    <a:lnTo>
                      <a:pt x="3592" y="3575"/>
                    </a:lnTo>
                    <a:lnTo>
                      <a:pt x="3572" y="3560"/>
                    </a:lnTo>
                    <a:lnTo>
                      <a:pt x="3553" y="3546"/>
                    </a:lnTo>
                    <a:lnTo>
                      <a:pt x="3532" y="3532"/>
                    </a:lnTo>
                    <a:lnTo>
                      <a:pt x="3513" y="3520"/>
                    </a:lnTo>
                    <a:lnTo>
                      <a:pt x="3493" y="3510"/>
                    </a:lnTo>
                    <a:lnTo>
                      <a:pt x="3474" y="3501"/>
                    </a:lnTo>
                    <a:lnTo>
                      <a:pt x="3454" y="3492"/>
                    </a:lnTo>
                    <a:lnTo>
                      <a:pt x="3435" y="3485"/>
                    </a:lnTo>
                    <a:lnTo>
                      <a:pt x="3416" y="3480"/>
                    </a:lnTo>
                    <a:lnTo>
                      <a:pt x="3395" y="3475"/>
                    </a:lnTo>
                    <a:lnTo>
                      <a:pt x="3376" y="3473"/>
                    </a:lnTo>
                    <a:lnTo>
                      <a:pt x="3357" y="3471"/>
                    </a:lnTo>
                    <a:lnTo>
                      <a:pt x="3337" y="3470"/>
                    </a:lnTo>
                    <a:lnTo>
                      <a:pt x="3318" y="3471"/>
                    </a:lnTo>
                    <a:lnTo>
                      <a:pt x="3299" y="3473"/>
                    </a:lnTo>
                    <a:lnTo>
                      <a:pt x="3279" y="3475"/>
                    </a:lnTo>
                    <a:lnTo>
                      <a:pt x="3260" y="3480"/>
                    </a:lnTo>
                    <a:lnTo>
                      <a:pt x="3239" y="3485"/>
                    </a:lnTo>
                    <a:lnTo>
                      <a:pt x="3220" y="3492"/>
                    </a:lnTo>
                    <a:lnTo>
                      <a:pt x="3201" y="3501"/>
                    </a:lnTo>
                    <a:lnTo>
                      <a:pt x="3181" y="3510"/>
                    </a:lnTo>
                    <a:lnTo>
                      <a:pt x="3162" y="3520"/>
                    </a:lnTo>
                    <a:lnTo>
                      <a:pt x="3142" y="3532"/>
                    </a:lnTo>
                    <a:lnTo>
                      <a:pt x="3123" y="3546"/>
                    </a:lnTo>
                    <a:lnTo>
                      <a:pt x="3103" y="3560"/>
                    </a:lnTo>
                    <a:lnTo>
                      <a:pt x="3082" y="3575"/>
                    </a:lnTo>
                    <a:lnTo>
                      <a:pt x="3063" y="3593"/>
                    </a:lnTo>
                    <a:lnTo>
                      <a:pt x="3043" y="3611"/>
                    </a:lnTo>
                    <a:lnTo>
                      <a:pt x="3023" y="3630"/>
                    </a:lnTo>
                    <a:lnTo>
                      <a:pt x="3113" y="3720"/>
                    </a:lnTo>
                    <a:close/>
                    <a:moveTo>
                      <a:pt x="2151" y="1563"/>
                    </a:moveTo>
                    <a:lnTo>
                      <a:pt x="3505" y="1563"/>
                    </a:lnTo>
                    <a:lnTo>
                      <a:pt x="3651" y="1417"/>
                    </a:lnTo>
                    <a:lnTo>
                      <a:pt x="2213" y="1417"/>
                    </a:lnTo>
                    <a:lnTo>
                      <a:pt x="2151" y="1563"/>
                    </a:lnTo>
                    <a:close/>
                    <a:moveTo>
                      <a:pt x="1177" y="3891"/>
                    </a:moveTo>
                    <a:lnTo>
                      <a:pt x="1121" y="3834"/>
                    </a:lnTo>
                    <a:lnTo>
                      <a:pt x="1067" y="3777"/>
                    </a:lnTo>
                    <a:lnTo>
                      <a:pt x="1013" y="3716"/>
                    </a:lnTo>
                    <a:lnTo>
                      <a:pt x="962" y="3656"/>
                    </a:lnTo>
                    <a:lnTo>
                      <a:pt x="911" y="3594"/>
                    </a:lnTo>
                    <a:lnTo>
                      <a:pt x="863" y="3531"/>
                    </a:lnTo>
                    <a:lnTo>
                      <a:pt x="815" y="3467"/>
                    </a:lnTo>
                    <a:lnTo>
                      <a:pt x="769" y="3402"/>
                    </a:lnTo>
                    <a:lnTo>
                      <a:pt x="724" y="3336"/>
                    </a:lnTo>
                    <a:lnTo>
                      <a:pt x="681" y="3269"/>
                    </a:lnTo>
                    <a:lnTo>
                      <a:pt x="640" y="3200"/>
                    </a:lnTo>
                    <a:lnTo>
                      <a:pt x="599" y="3131"/>
                    </a:lnTo>
                    <a:lnTo>
                      <a:pt x="560" y="3060"/>
                    </a:lnTo>
                    <a:lnTo>
                      <a:pt x="523" y="2988"/>
                    </a:lnTo>
                    <a:lnTo>
                      <a:pt x="488" y="2916"/>
                    </a:lnTo>
                    <a:lnTo>
                      <a:pt x="455" y="2843"/>
                    </a:lnTo>
                    <a:lnTo>
                      <a:pt x="422" y="2769"/>
                    </a:lnTo>
                    <a:lnTo>
                      <a:pt x="392" y="2694"/>
                    </a:lnTo>
                    <a:lnTo>
                      <a:pt x="363" y="2618"/>
                    </a:lnTo>
                    <a:lnTo>
                      <a:pt x="336" y="2542"/>
                    </a:lnTo>
                    <a:lnTo>
                      <a:pt x="310" y="2464"/>
                    </a:lnTo>
                    <a:lnTo>
                      <a:pt x="286" y="2386"/>
                    </a:lnTo>
                    <a:lnTo>
                      <a:pt x="265" y="2307"/>
                    </a:lnTo>
                    <a:lnTo>
                      <a:pt x="245" y="2227"/>
                    </a:lnTo>
                    <a:lnTo>
                      <a:pt x="227" y="2147"/>
                    </a:lnTo>
                    <a:lnTo>
                      <a:pt x="211" y="2066"/>
                    </a:lnTo>
                    <a:lnTo>
                      <a:pt x="197" y="1984"/>
                    </a:lnTo>
                    <a:lnTo>
                      <a:pt x="184" y="1902"/>
                    </a:lnTo>
                    <a:lnTo>
                      <a:pt x="173" y="1819"/>
                    </a:lnTo>
                    <a:lnTo>
                      <a:pt x="165" y="1736"/>
                    </a:lnTo>
                    <a:lnTo>
                      <a:pt x="158" y="1652"/>
                    </a:lnTo>
                    <a:lnTo>
                      <a:pt x="154" y="1567"/>
                    </a:lnTo>
                    <a:lnTo>
                      <a:pt x="4" y="1417"/>
                    </a:lnTo>
                    <a:lnTo>
                      <a:pt x="5" y="1512"/>
                    </a:lnTo>
                    <a:lnTo>
                      <a:pt x="9" y="1605"/>
                    </a:lnTo>
                    <a:lnTo>
                      <a:pt x="15" y="1697"/>
                    </a:lnTo>
                    <a:lnTo>
                      <a:pt x="23" y="1790"/>
                    </a:lnTo>
                    <a:lnTo>
                      <a:pt x="33" y="1881"/>
                    </a:lnTo>
                    <a:lnTo>
                      <a:pt x="46" y="1972"/>
                    </a:lnTo>
                    <a:lnTo>
                      <a:pt x="61" y="2061"/>
                    </a:lnTo>
                    <a:lnTo>
                      <a:pt x="79" y="2151"/>
                    </a:lnTo>
                    <a:lnTo>
                      <a:pt x="98" y="2240"/>
                    </a:lnTo>
                    <a:lnTo>
                      <a:pt x="119" y="2327"/>
                    </a:lnTo>
                    <a:lnTo>
                      <a:pt x="143" y="2414"/>
                    </a:lnTo>
                    <a:lnTo>
                      <a:pt x="169" y="2500"/>
                    </a:lnTo>
                    <a:lnTo>
                      <a:pt x="196" y="2585"/>
                    </a:lnTo>
                    <a:lnTo>
                      <a:pt x="226" y="2670"/>
                    </a:lnTo>
                    <a:lnTo>
                      <a:pt x="257" y="2753"/>
                    </a:lnTo>
                    <a:lnTo>
                      <a:pt x="291" y="2834"/>
                    </a:lnTo>
                    <a:lnTo>
                      <a:pt x="327" y="2916"/>
                    </a:lnTo>
                    <a:lnTo>
                      <a:pt x="364" y="2996"/>
                    </a:lnTo>
                    <a:lnTo>
                      <a:pt x="404" y="3076"/>
                    </a:lnTo>
                    <a:lnTo>
                      <a:pt x="445" y="3154"/>
                    </a:lnTo>
                    <a:lnTo>
                      <a:pt x="488" y="3231"/>
                    </a:lnTo>
                    <a:lnTo>
                      <a:pt x="533" y="3307"/>
                    </a:lnTo>
                    <a:lnTo>
                      <a:pt x="579" y="3381"/>
                    </a:lnTo>
                    <a:lnTo>
                      <a:pt x="627" y="3455"/>
                    </a:lnTo>
                    <a:lnTo>
                      <a:pt x="678" y="3527"/>
                    </a:lnTo>
                    <a:lnTo>
                      <a:pt x="730" y="3597"/>
                    </a:lnTo>
                    <a:lnTo>
                      <a:pt x="783" y="3667"/>
                    </a:lnTo>
                    <a:lnTo>
                      <a:pt x="838" y="3735"/>
                    </a:lnTo>
                    <a:lnTo>
                      <a:pt x="895" y="3803"/>
                    </a:lnTo>
                    <a:lnTo>
                      <a:pt x="953" y="3868"/>
                    </a:lnTo>
                    <a:lnTo>
                      <a:pt x="1012" y="3933"/>
                    </a:lnTo>
                    <a:lnTo>
                      <a:pt x="1074" y="3995"/>
                    </a:lnTo>
                    <a:lnTo>
                      <a:pt x="1177" y="3891"/>
                    </a:lnTo>
                    <a:close/>
                    <a:moveTo>
                      <a:pt x="146" y="1563"/>
                    </a:moveTo>
                    <a:lnTo>
                      <a:pt x="1500" y="1563"/>
                    </a:lnTo>
                    <a:lnTo>
                      <a:pt x="1439" y="1417"/>
                    </a:lnTo>
                    <a:lnTo>
                      <a:pt x="0" y="1417"/>
                    </a:lnTo>
                    <a:lnTo>
                      <a:pt x="146" y="1563"/>
                    </a:lnTo>
                    <a:close/>
                    <a:moveTo>
                      <a:pt x="1745" y="1103"/>
                    </a:moveTo>
                    <a:lnTo>
                      <a:pt x="1744" y="1086"/>
                    </a:lnTo>
                    <a:lnTo>
                      <a:pt x="1743" y="1071"/>
                    </a:lnTo>
                    <a:lnTo>
                      <a:pt x="1741" y="1055"/>
                    </a:lnTo>
                    <a:lnTo>
                      <a:pt x="1737" y="1039"/>
                    </a:lnTo>
                    <a:lnTo>
                      <a:pt x="1735" y="1025"/>
                    </a:lnTo>
                    <a:lnTo>
                      <a:pt x="1730" y="1009"/>
                    </a:lnTo>
                    <a:lnTo>
                      <a:pt x="1726" y="996"/>
                    </a:lnTo>
                    <a:lnTo>
                      <a:pt x="1721" y="981"/>
                    </a:lnTo>
                    <a:lnTo>
                      <a:pt x="1710" y="954"/>
                    </a:lnTo>
                    <a:lnTo>
                      <a:pt x="1698" y="927"/>
                    </a:lnTo>
                    <a:lnTo>
                      <a:pt x="1684" y="901"/>
                    </a:lnTo>
                    <a:lnTo>
                      <a:pt x="1669" y="878"/>
                    </a:lnTo>
                    <a:lnTo>
                      <a:pt x="1653" y="853"/>
                    </a:lnTo>
                    <a:lnTo>
                      <a:pt x="1635" y="831"/>
                    </a:lnTo>
                    <a:lnTo>
                      <a:pt x="1618" y="807"/>
                    </a:lnTo>
                    <a:lnTo>
                      <a:pt x="1600" y="786"/>
                    </a:lnTo>
                    <a:lnTo>
                      <a:pt x="1563" y="742"/>
                    </a:lnTo>
                    <a:lnTo>
                      <a:pt x="1528" y="699"/>
                    </a:lnTo>
                    <a:lnTo>
                      <a:pt x="1439" y="789"/>
                    </a:lnTo>
                    <a:lnTo>
                      <a:pt x="1458" y="808"/>
                    </a:lnTo>
                    <a:lnTo>
                      <a:pt x="1477" y="828"/>
                    </a:lnTo>
                    <a:lnTo>
                      <a:pt x="1494" y="849"/>
                    </a:lnTo>
                    <a:lnTo>
                      <a:pt x="1508" y="869"/>
                    </a:lnTo>
                    <a:lnTo>
                      <a:pt x="1523" y="888"/>
                    </a:lnTo>
                    <a:lnTo>
                      <a:pt x="1536" y="908"/>
                    </a:lnTo>
                    <a:lnTo>
                      <a:pt x="1549" y="927"/>
                    </a:lnTo>
                    <a:lnTo>
                      <a:pt x="1559" y="947"/>
                    </a:lnTo>
                    <a:lnTo>
                      <a:pt x="1568" y="966"/>
                    </a:lnTo>
                    <a:lnTo>
                      <a:pt x="1577" y="987"/>
                    </a:lnTo>
                    <a:lnTo>
                      <a:pt x="1583" y="1006"/>
                    </a:lnTo>
                    <a:lnTo>
                      <a:pt x="1589" y="1025"/>
                    </a:lnTo>
                    <a:lnTo>
                      <a:pt x="1594" y="1045"/>
                    </a:lnTo>
                    <a:lnTo>
                      <a:pt x="1596" y="1064"/>
                    </a:lnTo>
                    <a:lnTo>
                      <a:pt x="1598" y="1083"/>
                    </a:lnTo>
                    <a:lnTo>
                      <a:pt x="1599" y="1103"/>
                    </a:lnTo>
                    <a:lnTo>
                      <a:pt x="1598" y="1122"/>
                    </a:lnTo>
                    <a:lnTo>
                      <a:pt x="1596" y="1141"/>
                    </a:lnTo>
                    <a:lnTo>
                      <a:pt x="1594" y="1162"/>
                    </a:lnTo>
                    <a:lnTo>
                      <a:pt x="1589" y="1181"/>
                    </a:lnTo>
                    <a:lnTo>
                      <a:pt x="1583" y="1201"/>
                    </a:lnTo>
                    <a:lnTo>
                      <a:pt x="1577" y="1220"/>
                    </a:lnTo>
                    <a:lnTo>
                      <a:pt x="1568" y="1239"/>
                    </a:lnTo>
                    <a:lnTo>
                      <a:pt x="1559" y="1259"/>
                    </a:lnTo>
                    <a:lnTo>
                      <a:pt x="1549" y="1278"/>
                    </a:lnTo>
                    <a:lnTo>
                      <a:pt x="1536" y="1298"/>
                    </a:lnTo>
                    <a:lnTo>
                      <a:pt x="1523" y="1318"/>
                    </a:lnTo>
                    <a:lnTo>
                      <a:pt x="1508" y="1338"/>
                    </a:lnTo>
                    <a:lnTo>
                      <a:pt x="1494" y="1358"/>
                    </a:lnTo>
                    <a:lnTo>
                      <a:pt x="1477" y="1377"/>
                    </a:lnTo>
                    <a:lnTo>
                      <a:pt x="1458" y="1397"/>
                    </a:lnTo>
                    <a:lnTo>
                      <a:pt x="1439" y="1417"/>
                    </a:lnTo>
                    <a:lnTo>
                      <a:pt x="1500" y="1563"/>
                    </a:lnTo>
                    <a:lnTo>
                      <a:pt x="1525" y="1537"/>
                    </a:lnTo>
                    <a:lnTo>
                      <a:pt x="1549" y="1513"/>
                    </a:lnTo>
                    <a:lnTo>
                      <a:pt x="1571" y="1487"/>
                    </a:lnTo>
                    <a:lnTo>
                      <a:pt x="1594" y="1462"/>
                    </a:lnTo>
                    <a:lnTo>
                      <a:pt x="1614" y="1436"/>
                    </a:lnTo>
                    <a:lnTo>
                      <a:pt x="1634" y="1410"/>
                    </a:lnTo>
                    <a:lnTo>
                      <a:pt x="1652" y="1384"/>
                    </a:lnTo>
                    <a:lnTo>
                      <a:pt x="1670" y="1356"/>
                    </a:lnTo>
                    <a:lnTo>
                      <a:pt x="1686" y="1328"/>
                    </a:lnTo>
                    <a:lnTo>
                      <a:pt x="1699" y="1300"/>
                    </a:lnTo>
                    <a:lnTo>
                      <a:pt x="1711" y="1269"/>
                    </a:lnTo>
                    <a:lnTo>
                      <a:pt x="1723" y="1239"/>
                    </a:lnTo>
                    <a:lnTo>
                      <a:pt x="1727" y="1223"/>
                    </a:lnTo>
                    <a:lnTo>
                      <a:pt x="1732" y="1206"/>
                    </a:lnTo>
                    <a:lnTo>
                      <a:pt x="1735" y="1191"/>
                    </a:lnTo>
                    <a:lnTo>
                      <a:pt x="1738" y="1174"/>
                    </a:lnTo>
                    <a:lnTo>
                      <a:pt x="1741" y="1156"/>
                    </a:lnTo>
                    <a:lnTo>
                      <a:pt x="1743" y="1139"/>
                    </a:lnTo>
                    <a:lnTo>
                      <a:pt x="1744" y="1121"/>
                    </a:lnTo>
                    <a:lnTo>
                      <a:pt x="1745" y="1103"/>
                    </a:lnTo>
                    <a:close/>
                    <a:moveTo>
                      <a:pt x="1528" y="699"/>
                    </a:moveTo>
                    <a:lnTo>
                      <a:pt x="1508" y="674"/>
                    </a:lnTo>
                    <a:lnTo>
                      <a:pt x="1489" y="647"/>
                    </a:lnTo>
                    <a:lnTo>
                      <a:pt x="1472" y="620"/>
                    </a:lnTo>
                    <a:lnTo>
                      <a:pt x="1457" y="593"/>
                    </a:lnTo>
                    <a:lnTo>
                      <a:pt x="1450" y="579"/>
                    </a:lnTo>
                    <a:lnTo>
                      <a:pt x="1444" y="565"/>
                    </a:lnTo>
                    <a:lnTo>
                      <a:pt x="1439" y="550"/>
                    </a:lnTo>
                    <a:lnTo>
                      <a:pt x="1434" y="535"/>
                    </a:lnTo>
                    <a:lnTo>
                      <a:pt x="1431" y="521"/>
                    </a:lnTo>
                    <a:lnTo>
                      <a:pt x="1427" y="506"/>
                    </a:lnTo>
                    <a:lnTo>
                      <a:pt x="1426" y="491"/>
                    </a:lnTo>
                    <a:lnTo>
                      <a:pt x="1425" y="475"/>
                    </a:lnTo>
                    <a:lnTo>
                      <a:pt x="1426" y="459"/>
                    </a:lnTo>
                    <a:lnTo>
                      <a:pt x="1427" y="443"/>
                    </a:lnTo>
                    <a:lnTo>
                      <a:pt x="1431" y="429"/>
                    </a:lnTo>
                    <a:lnTo>
                      <a:pt x="1435" y="414"/>
                    </a:lnTo>
                    <a:lnTo>
                      <a:pt x="1440" y="400"/>
                    </a:lnTo>
                    <a:lnTo>
                      <a:pt x="1445" y="385"/>
                    </a:lnTo>
                    <a:lnTo>
                      <a:pt x="1452" y="372"/>
                    </a:lnTo>
                    <a:lnTo>
                      <a:pt x="1459" y="358"/>
                    </a:lnTo>
                    <a:lnTo>
                      <a:pt x="1467" y="345"/>
                    </a:lnTo>
                    <a:lnTo>
                      <a:pt x="1476" y="331"/>
                    </a:lnTo>
                    <a:lnTo>
                      <a:pt x="1485" y="319"/>
                    </a:lnTo>
                    <a:lnTo>
                      <a:pt x="1495" y="307"/>
                    </a:lnTo>
                    <a:lnTo>
                      <a:pt x="1505" y="295"/>
                    </a:lnTo>
                    <a:lnTo>
                      <a:pt x="1516" y="283"/>
                    </a:lnTo>
                    <a:lnTo>
                      <a:pt x="1528" y="272"/>
                    </a:lnTo>
                    <a:lnTo>
                      <a:pt x="1540" y="262"/>
                    </a:lnTo>
                    <a:lnTo>
                      <a:pt x="1439" y="161"/>
                    </a:lnTo>
                    <a:lnTo>
                      <a:pt x="1420" y="180"/>
                    </a:lnTo>
                    <a:lnTo>
                      <a:pt x="1402" y="200"/>
                    </a:lnTo>
                    <a:lnTo>
                      <a:pt x="1385" y="220"/>
                    </a:lnTo>
                    <a:lnTo>
                      <a:pt x="1369" y="239"/>
                    </a:lnTo>
                    <a:lnTo>
                      <a:pt x="1355" y="259"/>
                    </a:lnTo>
                    <a:lnTo>
                      <a:pt x="1341" y="280"/>
                    </a:lnTo>
                    <a:lnTo>
                      <a:pt x="1330" y="299"/>
                    </a:lnTo>
                    <a:lnTo>
                      <a:pt x="1319" y="319"/>
                    </a:lnTo>
                    <a:lnTo>
                      <a:pt x="1310" y="338"/>
                    </a:lnTo>
                    <a:lnTo>
                      <a:pt x="1302" y="357"/>
                    </a:lnTo>
                    <a:lnTo>
                      <a:pt x="1294" y="377"/>
                    </a:lnTo>
                    <a:lnTo>
                      <a:pt x="1288" y="396"/>
                    </a:lnTo>
                    <a:lnTo>
                      <a:pt x="1285" y="417"/>
                    </a:lnTo>
                    <a:lnTo>
                      <a:pt x="1282" y="436"/>
                    </a:lnTo>
                    <a:lnTo>
                      <a:pt x="1279" y="455"/>
                    </a:lnTo>
                    <a:lnTo>
                      <a:pt x="1279" y="475"/>
                    </a:lnTo>
                    <a:lnTo>
                      <a:pt x="1279" y="494"/>
                    </a:lnTo>
                    <a:lnTo>
                      <a:pt x="1282" y="513"/>
                    </a:lnTo>
                    <a:lnTo>
                      <a:pt x="1285" y="533"/>
                    </a:lnTo>
                    <a:lnTo>
                      <a:pt x="1288" y="552"/>
                    </a:lnTo>
                    <a:lnTo>
                      <a:pt x="1294" y="571"/>
                    </a:lnTo>
                    <a:lnTo>
                      <a:pt x="1302" y="592"/>
                    </a:lnTo>
                    <a:lnTo>
                      <a:pt x="1310" y="611"/>
                    </a:lnTo>
                    <a:lnTo>
                      <a:pt x="1319" y="631"/>
                    </a:lnTo>
                    <a:lnTo>
                      <a:pt x="1330" y="650"/>
                    </a:lnTo>
                    <a:lnTo>
                      <a:pt x="1341" y="670"/>
                    </a:lnTo>
                    <a:lnTo>
                      <a:pt x="1355" y="689"/>
                    </a:lnTo>
                    <a:lnTo>
                      <a:pt x="1369" y="709"/>
                    </a:lnTo>
                    <a:lnTo>
                      <a:pt x="1385" y="728"/>
                    </a:lnTo>
                    <a:lnTo>
                      <a:pt x="1402" y="749"/>
                    </a:lnTo>
                    <a:lnTo>
                      <a:pt x="1420" y="769"/>
                    </a:lnTo>
                    <a:lnTo>
                      <a:pt x="1439" y="789"/>
                    </a:lnTo>
                    <a:lnTo>
                      <a:pt x="1528" y="699"/>
                    </a:lnTo>
                    <a:close/>
                    <a:moveTo>
                      <a:pt x="1540" y="262"/>
                    </a:moveTo>
                    <a:lnTo>
                      <a:pt x="1555" y="248"/>
                    </a:lnTo>
                    <a:lnTo>
                      <a:pt x="1572" y="237"/>
                    </a:lnTo>
                    <a:lnTo>
                      <a:pt x="1589" y="225"/>
                    </a:lnTo>
                    <a:lnTo>
                      <a:pt x="1606" y="215"/>
                    </a:lnTo>
                    <a:lnTo>
                      <a:pt x="1624" y="205"/>
                    </a:lnTo>
                    <a:lnTo>
                      <a:pt x="1642" y="196"/>
                    </a:lnTo>
                    <a:lnTo>
                      <a:pt x="1661" y="187"/>
                    </a:lnTo>
                    <a:lnTo>
                      <a:pt x="1679" y="179"/>
                    </a:lnTo>
                    <a:lnTo>
                      <a:pt x="1698" y="172"/>
                    </a:lnTo>
                    <a:lnTo>
                      <a:pt x="1716" y="165"/>
                    </a:lnTo>
                    <a:lnTo>
                      <a:pt x="1735" y="160"/>
                    </a:lnTo>
                    <a:lnTo>
                      <a:pt x="1754" y="155"/>
                    </a:lnTo>
                    <a:lnTo>
                      <a:pt x="1772" y="152"/>
                    </a:lnTo>
                    <a:lnTo>
                      <a:pt x="1790" y="150"/>
                    </a:lnTo>
                    <a:lnTo>
                      <a:pt x="1809" y="147"/>
                    </a:lnTo>
                    <a:lnTo>
                      <a:pt x="1826" y="146"/>
                    </a:lnTo>
                    <a:lnTo>
                      <a:pt x="1844" y="147"/>
                    </a:lnTo>
                    <a:lnTo>
                      <a:pt x="1862" y="150"/>
                    </a:lnTo>
                    <a:lnTo>
                      <a:pt x="1880" y="152"/>
                    </a:lnTo>
                    <a:lnTo>
                      <a:pt x="1899" y="155"/>
                    </a:lnTo>
                    <a:lnTo>
                      <a:pt x="1917" y="160"/>
                    </a:lnTo>
                    <a:lnTo>
                      <a:pt x="1936" y="165"/>
                    </a:lnTo>
                    <a:lnTo>
                      <a:pt x="1955" y="172"/>
                    </a:lnTo>
                    <a:lnTo>
                      <a:pt x="1974" y="179"/>
                    </a:lnTo>
                    <a:lnTo>
                      <a:pt x="1992" y="187"/>
                    </a:lnTo>
                    <a:lnTo>
                      <a:pt x="2010" y="196"/>
                    </a:lnTo>
                    <a:lnTo>
                      <a:pt x="2028" y="205"/>
                    </a:lnTo>
                    <a:lnTo>
                      <a:pt x="2046" y="215"/>
                    </a:lnTo>
                    <a:lnTo>
                      <a:pt x="2064" y="225"/>
                    </a:lnTo>
                    <a:lnTo>
                      <a:pt x="2080" y="237"/>
                    </a:lnTo>
                    <a:lnTo>
                      <a:pt x="2096" y="248"/>
                    </a:lnTo>
                    <a:lnTo>
                      <a:pt x="2112" y="262"/>
                    </a:lnTo>
                    <a:lnTo>
                      <a:pt x="2213" y="161"/>
                    </a:lnTo>
                    <a:lnTo>
                      <a:pt x="2193" y="141"/>
                    </a:lnTo>
                    <a:lnTo>
                      <a:pt x="2171" y="123"/>
                    </a:lnTo>
                    <a:lnTo>
                      <a:pt x="2150" y="106"/>
                    </a:lnTo>
                    <a:lnTo>
                      <a:pt x="2128" y="90"/>
                    </a:lnTo>
                    <a:lnTo>
                      <a:pt x="2104" y="75"/>
                    </a:lnTo>
                    <a:lnTo>
                      <a:pt x="2080" y="63"/>
                    </a:lnTo>
                    <a:lnTo>
                      <a:pt x="2057" y="51"/>
                    </a:lnTo>
                    <a:lnTo>
                      <a:pt x="2032" y="41"/>
                    </a:lnTo>
                    <a:lnTo>
                      <a:pt x="2008" y="31"/>
                    </a:lnTo>
                    <a:lnTo>
                      <a:pt x="1982" y="23"/>
                    </a:lnTo>
                    <a:lnTo>
                      <a:pt x="1957" y="16"/>
                    </a:lnTo>
                    <a:lnTo>
                      <a:pt x="1931" y="10"/>
                    </a:lnTo>
                    <a:lnTo>
                      <a:pt x="1904" y="6"/>
                    </a:lnTo>
                    <a:lnTo>
                      <a:pt x="1879" y="3"/>
                    </a:lnTo>
                    <a:lnTo>
                      <a:pt x="1853" y="1"/>
                    </a:lnTo>
                    <a:lnTo>
                      <a:pt x="1826" y="0"/>
                    </a:lnTo>
                    <a:lnTo>
                      <a:pt x="1800" y="1"/>
                    </a:lnTo>
                    <a:lnTo>
                      <a:pt x="1773" y="3"/>
                    </a:lnTo>
                    <a:lnTo>
                      <a:pt x="1747" y="6"/>
                    </a:lnTo>
                    <a:lnTo>
                      <a:pt x="1721" y="10"/>
                    </a:lnTo>
                    <a:lnTo>
                      <a:pt x="1696" y="16"/>
                    </a:lnTo>
                    <a:lnTo>
                      <a:pt x="1670" y="23"/>
                    </a:lnTo>
                    <a:lnTo>
                      <a:pt x="1645" y="31"/>
                    </a:lnTo>
                    <a:lnTo>
                      <a:pt x="1619" y="41"/>
                    </a:lnTo>
                    <a:lnTo>
                      <a:pt x="1596" y="51"/>
                    </a:lnTo>
                    <a:lnTo>
                      <a:pt x="1571" y="63"/>
                    </a:lnTo>
                    <a:lnTo>
                      <a:pt x="1548" y="75"/>
                    </a:lnTo>
                    <a:lnTo>
                      <a:pt x="1525" y="90"/>
                    </a:lnTo>
                    <a:lnTo>
                      <a:pt x="1503" y="106"/>
                    </a:lnTo>
                    <a:lnTo>
                      <a:pt x="1480" y="123"/>
                    </a:lnTo>
                    <a:lnTo>
                      <a:pt x="1459" y="141"/>
                    </a:lnTo>
                    <a:lnTo>
                      <a:pt x="1439" y="161"/>
                    </a:lnTo>
                    <a:lnTo>
                      <a:pt x="1540" y="262"/>
                    </a:lnTo>
                    <a:close/>
                  </a:path>
                </a:pathLst>
              </a:custGeom>
              <a:solidFill>
                <a:srgbClr val="F9FF33"/>
              </a:solidFill>
              <a:ln w="9525">
                <a:noFill/>
                <a:round/>
                <a:headEnd/>
                <a:tailEnd/>
              </a:ln>
            </p:spPr>
            <p:txBody>
              <a:bodyPr/>
              <a:lstStyle/>
              <a:p>
                <a:pPr defTabSz="914239"/>
                <a:endParaRPr lang="sv-SE" dirty="0">
                  <a:solidFill>
                    <a:srgbClr val="747474"/>
                  </a:solidFill>
                </a:endParaRPr>
              </a:p>
            </p:txBody>
          </p:sp>
          <p:sp>
            <p:nvSpPr>
              <p:cNvPr id="55" name="Freeform 44"/>
              <p:cNvSpPr>
                <a:spLocks noEditPoints="1"/>
              </p:cNvSpPr>
              <p:nvPr/>
            </p:nvSpPr>
            <p:spPr bwMode="auto">
              <a:xfrm>
                <a:off x="2643" y="2159"/>
                <a:ext cx="844" cy="609"/>
              </a:xfrm>
              <a:custGeom>
                <a:avLst/>
                <a:gdLst>
                  <a:gd name="T0" fmla="*/ 0 w 5068"/>
                  <a:gd name="T1" fmla="*/ 0 h 3651"/>
                  <a:gd name="T2" fmla="*/ 0 w 5068"/>
                  <a:gd name="T3" fmla="*/ 0 h 3651"/>
                  <a:gd name="T4" fmla="*/ 0 w 5068"/>
                  <a:gd name="T5" fmla="*/ 0 h 3651"/>
                  <a:gd name="T6" fmla="*/ 0 w 5068"/>
                  <a:gd name="T7" fmla="*/ 0 h 3651"/>
                  <a:gd name="T8" fmla="*/ 0 w 5068"/>
                  <a:gd name="T9" fmla="*/ 0 h 3651"/>
                  <a:gd name="T10" fmla="*/ 0 w 5068"/>
                  <a:gd name="T11" fmla="*/ 0 h 3651"/>
                  <a:gd name="T12" fmla="*/ 0 w 5068"/>
                  <a:gd name="T13" fmla="*/ 0 h 3651"/>
                  <a:gd name="T14" fmla="*/ 0 w 5068"/>
                  <a:gd name="T15" fmla="*/ 0 h 3651"/>
                  <a:gd name="T16" fmla="*/ 0 w 5068"/>
                  <a:gd name="T17" fmla="*/ 0 h 3651"/>
                  <a:gd name="T18" fmla="*/ 0 w 5068"/>
                  <a:gd name="T19" fmla="*/ 0 h 3651"/>
                  <a:gd name="T20" fmla="*/ 0 w 5068"/>
                  <a:gd name="T21" fmla="*/ 0 h 3651"/>
                  <a:gd name="T22" fmla="*/ 0 w 5068"/>
                  <a:gd name="T23" fmla="*/ 0 h 3651"/>
                  <a:gd name="T24" fmla="*/ 0 w 5068"/>
                  <a:gd name="T25" fmla="*/ 0 h 3651"/>
                  <a:gd name="T26" fmla="*/ 0 w 5068"/>
                  <a:gd name="T27" fmla="*/ 0 h 3651"/>
                  <a:gd name="T28" fmla="*/ 0 w 5068"/>
                  <a:gd name="T29" fmla="*/ 0 h 3651"/>
                  <a:gd name="T30" fmla="*/ 0 w 5068"/>
                  <a:gd name="T31" fmla="*/ 0 h 3651"/>
                  <a:gd name="T32" fmla="*/ 0 w 5068"/>
                  <a:gd name="T33" fmla="*/ 0 h 3651"/>
                  <a:gd name="T34" fmla="*/ 0 w 5068"/>
                  <a:gd name="T35" fmla="*/ 0 h 3651"/>
                  <a:gd name="T36" fmla="*/ 0 w 5068"/>
                  <a:gd name="T37" fmla="*/ 0 h 3651"/>
                  <a:gd name="T38" fmla="*/ 0 w 5068"/>
                  <a:gd name="T39" fmla="*/ 0 h 3651"/>
                  <a:gd name="T40" fmla="*/ 0 w 5068"/>
                  <a:gd name="T41" fmla="*/ 0 h 3651"/>
                  <a:gd name="T42" fmla="*/ 0 w 5068"/>
                  <a:gd name="T43" fmla="*/ 0 h 3651"/>
                  <a:gd name="T44" fmla="*/ 0 w 5068"/>
                  <a:gd name="T45" fmla="*/ 0 h 3651"/>
                  <a:gd name="T46" fmla="*/ 0 w 5068"/>
                  <a:gd name="T47" fmla="*/ 0 h 3651"/>
                  <a:gd name="T48" fmla="*/ 0 w 5068"/>
                  <a:gd name="T49" fmla="*/ 0 h 3651"/>
                  <a:gd name="T50" fmla="*/ 0 w 5068"/>
                  <a:gd name="T51" fmla="*/ 0 h 3651"/>
                  <a:gd name="T52" fmla="*/ 0 w 5068"/>
                  <a:gd name="T53" fmla="*/ 0 h 3651"/>
                  <a:gd name="T54" fmla="*/ 0 w 5068"/>
                  <a:gd name="T55" fmla="*/ 0 h 3651"/>
                  <a:gd name="T56" fmla="*/ 0 w 5068"/>
                  <a:gd name="T57" fmla="*/ 0 h 3651"/>
                  <a:gd name="T58" fmla="*/ 0 w 5068"/>
                  <a:gd name="T59" fmla="*/ 0 h 3651"/>
                  <a:gd name="T60" fmla="*/ 0 w 5068"/>
                  <a:gd name="T61" fmla="*/ 0 h 3651"/>
                  <a:gd name="T62" fmla="*/ 0 w 5068"/>
                  <a:gd name="T63" fmla="*/ 0 h 3651"/>
                  <a:gd name="T64" fmla="*/ 0 w 5068"/>
                  <a:gd name="T65" fmla="*/ 0 h 3651"/>
                  <a:gd name="T66" fmla="*/ 0 w 5068"/>
                  <a:gd name="T67" fmla="*/ 0 h 3651"/>
                  <a:gd name="T68" fmla="*/ 0 w 5068"/>
                  <a:gd name="T69" fmla="*/ 0 h 3651"/>
                  <a:gd name="T70" fmla="*/ 0 w 5068"/>
                  <a:gd name="T71" fmla="*/ 0 h 3651"/>
                  <a:gd name="T72" fmla="*/ 0 w 5068"/>
                  <a:gd name="T73" fmla="*/ 0 h 3651"/>
                  <a:gd name="T74" fmla="*/ 0 w 5068"/>
                  <a:gd name="T75" fmla="*/ 0 h 3651"/>
                  <a:gd name="T76" fmla="*/ 0 w 5068"/>
                  <a:gd name="T77" fmla="*/ 0 h 3651"/>
                  <a:gd name="T78" fmla="*/ 0 w 5068"/>
                  <a:gd name="T79" fmla="*/ 0 h 3651"/>
                  <a:gd name="T80" fmla="*/ 0 w 5068"/>
                  <a:gd name="T81" fmla="*/ 0 h 3651"/>
                  <a:gd name="T82" fmla="*/ 0 w 5068"/>
                  <a:gd name="T83" fmla="*/ 0 h 3651"/>
                  <a:gd name="T84" fmla="*/ 0 w 5068"/>
                  <a:gd name="T85" fmla="*/ 0 h 3651"/>
                  <a:gd name="T86" fmla="*/ 0 w 5068"/>
                  <a:gd name="T87" fmla="*/ 0 h 3651"/>
                  <a:gd name="T88" fmla="*/ 0 w 5068"/>
                  <a:gd name="T89" fmla="*/ 0 h 3651"/>
                  <a:gd name="T90" fmla="*/ 0 w 5068"/>
                  <a:gd name="T91" fmla="*/ 0 h 3651"/>
                  <a:gd name="T92" fmla="*/ 0 w 5068"/>
                  <a:gd name="T93" fmla="*/ 0 h 3651"/>
                  <a:gd name="T94" fmla="*/ 0 w 5068"/>
                  <a:gd name="T95" fmla="*/ 0 h 3651"/>
                  <a:gd name="T96" fmla="*/ 0 w 5068"/>
                  <a:gd name="T97" fmla="*/ 0 h 3651"/>
                  <a:gd name="T98" fmla="*/ 0 w 5068"/>
                  <a:gd name="T99" fmla="*/ 0 h 3651"/>
                  <a:gd name="T100" fmla="*/ 0 w 5068"/>
                  <a:gd name="T101" fmla="*/ 0 h 3651"/>
                  <a:gd name="T102" fmla="*/ 0 w 5068"/>
                  <a:gd name="T103" fmla="*/ 0 h 3651"/>
                  <a:gd name="T104" fmla="*/ 0 w 5068"/>
                  <a:gd name="T105" fmla="*/ 0 h 3651"/>
                  <a:gd name="T106" fmla="*/ 0 w 5068"/>
                  <a:gd name="T107" fmla="*/ 0 h 3651"/>
                  <a:gd name="T108" fmla="*/ 0 w 5068"/>
                  <a:gd name="T109" fmla="*/ 0 h 3651"/>
                  <a:gd name="T110" fmla="*/ 0 w 5068"/>
                  <a:gd name="T111" fmla="*/ 0 h 3651"/>
                  <a:gd name="T112" fmla="*/ 0 w 5068"/>
                  <a:gd name="T113" fmla="*/ 0 h 3651"/>
                  <a:gd name="T114" fmla="*/ 0 w 5068"/>
                  <a:gd name="T115" fmla="*/ 0 h 3651"/>
                  <a:gd name="T116" fmla="*/ 0 w 5068"/>
                  <a:gd name="T117" fmla="*/ 0 h 36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068"/>
                  <a:gd name="T178" fmla="*/ 0 h 3651"/>
                  <a:gd name="T179" fmla="*/ 5068 w 5068"/>
                  <a:gd name="T180" fmla="*/ 3651 h 365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068" h="3651">
                    <a:moveTo>
                      <a:pt x="3735" y="1361"/>
                    </a:moveTo>
                    <a:lnTo>
                      <a:pt x="3757" y="1341"/>
                    </a:lnTo>
                    <a:lnTo>
                      <a:pt x="3777" y="1320"/>
                    </a:lnTo>
                    <a:lnTo>
                      <a:pt x="3796" y="1297"/>
                    </a:lnTo>
                    <a:lnTo>
                      <a:pt x="3815" y="1274"/>
                    </a:lnTo>
                    <a:lnTo>
                      <a:pt x="3832" y="1250"/>
                    </a:lnTo>
                    <a:lnTo>
                      <a:pt x="3849" y="1226"/>
                    </a:lnTo>
                    <a:lnTo>
                      <a:pt x="3863" y="1200"/>
                    </a:lnTo>
                    <a:lnTo>
                      <a:pt x="3878" y="1174"/>
                    </a:lnTo>
                    <a:lnTo>
                      <a:pt x="3890" y="1147"/>
                    </a:lnTo>
                    <a:lnTo>
                      <a:pt x="3901" y="1120"/>
                    </a:lnTo>
                    <a:lnTo>
                      <a:pt x="3910" y="1092"/>
                    </a:lnTo>
                    <a:lnTo>
                      <a:pt x="3919" y="1063"/>
                    </a:lnTo>
                    <a:lnTo>
                      <a:pt x="3926" y="1034"/>
                    </a:lnTo>
                    <a:lnTo>
                      <a:pt x="3931" y="1003"/>
                    </a:lnTo>
                    <a:lnTo>
                      <a:pt x="3935" y="973"/>
                    </a:lnTo>
                    <a:lnTo>
                      <a:pt x="3936" y="943"/>
                    </a:lnTo>
                    <a:lnTo>
                      <a:pt x="3935" y="927"/>
                    </a:lnTo>
                    <a:lnTo>
                      <a:pt x="3934" y="911"/>
                    </a:lnTo>
                    <a:lnTo>
                      <a:pt x="3932" y="896"/>
                    </a:lnTo>
                    <a:lnTo>
                      <a:pt x="3929" y="881"/>
                    </a:lnTo>
                    <a:lnTo>
                      <a:pt x="3923" y="852"/>
                    </a:lnTo>
                    <a:lnTo>
                      <a:pt x="3913" y="824"/>
                    </a:lnTo>
                    <a:lnTo>
                      <a:pt x="3902" y="797"/>
                    </a:lnTo>
                    <a:lnTo>
                      <a:pt x="3889" y="770"/>
                    </a:lnTo>
                    <a:lnTo>
                      <a:pt x="3876" y="744"/>
                    </a:lnTo>
                    <a:lnTo>
                      <a:pt x="3860" y="720"/>
                    </a:lnTo>
                    <a:lnTo>
                      <a:pt x="3844" y="696"/>
                    </a:lnTo>
                    <a:lnTo>
                      <a:pt x="3827" y="672"/>
                    </a:lnTo>
                    <a:lnTo>
                      <a:pt x="3809" y="649"/>
                    </a:lnTo>
                    <a:lnTo>
                      <a:pt x="3791" y="626"/>
                    </a:lnTo>
                    <a:lnTo>
                      <a:pt x="3756" y="583"/>
                    </a:lnTo>
                    <a:lnTo>
                      <a:pt x="3720" y="539"/>
                    </a:lnTo>
                    <a:lnTo>
                      <a:pt x="3630" y="629"/>
                    </a:lnTo>
                    <a:lnTo>
                      <a:pt x="3650" y="649"/>
                    </a:lnTo>
                    <a:lnTo>
                      <a:pt x="3668" y="668"/>
                    </a:lnTo>
                    <a:lnTo>
                      <a:pt x="3685" y="688"/>
                    </a:lnTo>
                    <a:lnTo>
                      <a:pt x="3701" y="708"/>
                    </a:lnTo>
                    <a:lnTo>
                      <a:pt x="3715" y="727"/>
                    </a:lnTo>
                    <a:lnTo>
                      <a:pt x="3727" y="748"/>
                    </a:lnTo>
                    <a:lnTo>
                      <a:pt x="3740" y="767"/>
                    </a:lnTo>
                    <a:lnTo>
                      <a:pt x="3750" y="787"/>
                    </a:lnTo>
                    <a:lnTo>
                      <a:pt x="3760" y="806"/>
                    </a:lnTo>
                    <a:lnTo>
                      <a:pt x="3768" y="826"/>
                    </a:lnTo>
                    <a:lnTo>
                      <a:pt x="3775" y="845"/>
                    </a:lnTo>
                    <a:lnTo>
                      <a:pt x="3780" y="865"/>
                    </a:lnTo>
                    <a:lnTo>
                      <a:pt x="3785" y="885"/>
                    </a:lnTo>
                    <a:lnTo>
                      <a:pt x="3788" y="904"/>
                    </a:lnTo>
                    <a:lnTo>
                      <a:pt x="3789" y="924"/>
                    </a:lnTo>
                    <a:lnTo>
                      <a:pt x="3790" y="943"/>
                    </a:lnTo>
                    <a:lnTo>
                      <a:pt x="3789" y="962"/>
                    </a:lnTo>
                    <a:lnTo>
                      <a:pt x="3788" y="982"/>
                    </a:lnTo>
                    <a:lnTo>
                      <a:pt x="3785" y="1001"/>
                    </a:lnTo>
                    <a:lnTo>
                      <a:pt x="3780" y="1020"/>
                    </a:lnTo>
                    <a:lnTo>
                      <a:pt x="3775" y="1040"/>
                    </a:lnTo>
                    <a:lnTo>
                      <a:pt x="3768" y="1060"/>
                    </a:lnTo>
                    <a:lnTo>
                      <a:pt x="3760" y="1080"/>
                    </a:lnTo>
                    <a:lnTo>
                      <a:pt x="3750" y="1099"/>
                    </a:lnTo>
                    <a:lnTo>
                      <a:pt x="3740" y="1119"/>
                    </a:lnTo>
                    <a:lnTo>
                      <a:pt x="3727" y="1138"/>
                    </a:lnTo>
                    <a:lnTo>
                      <a:pt x="3715" y="1158"/>
                    </a:lnTo>
                    <a:lnTo>
                      <a:pt x="3701" y="1177"/>
                    </a:lnTo>
                    <a:lnTo>
                      <a:pt x="3685" y="1198"/>
                    </a:lnTo>
                    <a:lnTo>
                      <a:pt x="3668" y="1218"/>
                    </a:lnTo>
                    <a:lnTo>
                      <a:pt x="3650" y="1237"/>
                    </a:lnTo>
                    <a:lnTo>
                      <a:pt x="3630" y="1257"/>
                    </a:lnTo>
                    <a:lnTo>
                      <a:pt x="3735" y="1361"/>
                    </a:lnTo>
                    <a:close/>
                    <a:moveTo>
                      <a:pt x="1563" y="3506"/>
                    </a:moveTo>
                    <a:lnTo>
                      <a:pt x="1563" y="2151"/>
                    </a:lnTo>
                    <a:lnTo>
                      <a:pt x="1417" y="2213"/>
                    </a:lnTo>
                    <a:lnTo>
                      <a:pt x="1417" y="3651"/>
                    </a:lnTo>
                    <a:lnTo>
                      <a:pt x="1563" y="3506"/>
                    </a:lnTo>
                    <a:close/>
                    <a:moveTo>
                      <a:pt x="1563" y="146"/>
                    </a:moveTo>
                    <a:lnTo>
                      <a:pt x="2792" y="146"/>
                    </a:lnTo>
                    <a:lnTo>
                      <a:pt x="2856" y="0"/>
                    </a:lnTo>
                    <a:lnTo>
                      <a:pt x="1417" y="0"/>
                    </a:lnTo>
                    <a:lnTo>
                      <a:pt x="1563" y="146"/>
                    </a:lnTo>
                    <a:close/>
                    <a:moveTo>
                      <a:pt x="699" y="1527"/>
                    </a:moveTo>
                    <a:lnTo>
                      <a:pt x="742" y="1563"/>
                    </a:lnTo>
                    <a:lnTo>
                      <a:pt x="786" y="1599"/>
                    </a:lnTo>
                    <a:lnTo>
                      <a:pt x="808" y="1617"/>
                    </a:lnTo>
                    <a:lnTo>
                      <a:pt x="830" y="1635"/>
                    </a:lnTo>
                    <a:lnTo>
                      <a:pt x="854" y="1652"/>
                    </a:lnTo>
                    <a:lnTo>
                      <a:pt x="878" y="1669"/>
                    </a:lnTo>
                    <a:lnTo>
                      <a:pt x="902" y="1683"/>
                    </a:lnTo>
                    <a:lnTo>
                      <a:pt x="928" y="1698"/>
                    </a:lnTo>
                    <a:lnTo>
                      <a:pt x="954" y="1710"/>
                    </a:lnTo>
                    <a:lnTo>
                      <a:pt x="981" y="1722"/>
                    </a:lnTo>
                    <a:lnTo>
                      <a:pt x="995" y="1726"/>
                    </a:lnTo>
                    <a:lnTo>
                      <a:pt x="1010" y="1731"/>
                    </a:lnTo>
                    <a:lnTo>
                      <a:pt x="1025" y="1734"/>
                    </a:lnTo>
                    <a:lnTo>
                      <a:pt x="1039" y="1737"/>
                    </a:lnTo>
                    <a:lnTo>
                      <a:pt x="1055" y="1739"/>
                    </a:lnTo>
                    <a:lnTo>
                      <a:pt x="1071" y="1742"/>
                    </a:lnTo>
                    <a:lnTo>
                      <a:pt x="1087" y="1744"/>
                    </a:lnTo>
                    <a:lnTo>
                      <a:pt x="1103" y="1744"/>
                    </a:lnTo>
                    <a:lnTo>
                      <a:pt x="1121" y="1744"/>
                    </a:lnTo>
                    <a:lnTo>
                      <a:pt x="1139" y="1742"/>
                    </a:lnTo>
                    <a:lnTo>
                      <a:pt x="1157" y="1741"/>
                    </a:lnTo>
                    <a:lnTo>
                      <a:pt x="1174" y="1737"/>
                    </a:lnTo>
                    <a:lnTo>
                      <a:pt x="1191" y="1735"/>
                    </a:lnTo>
                    <a:lnTo>
                      <a:pt x="1207" y="1731"/>
                    </a:lnTo>
                    <a:lnTo>
                      <a:pt x="1223" y="1727"/>
                    </a:lnTo>
                    <a:lnTo>
                      <a:pt x="1239" y="1722"/>
                    </a:lnTo>
                    <a:lnTo>
                      <a:pt x="1270" y="1711"/>
                    </a:lnTo>
                    <a:lnTo>
                      <a:pt x="1299" y="1699"/>
                    </a:lnTo>
                    <a:lnTo>
                      <a:pt x="1329" y="1685"/>
                    </a:lnTo>
                    <a:lnTo>
                      <a:pt x="1357" y="1669"/>
                    </a:lnTo>
                    <a:lnTo>
                      <a:pt x="1384" y="1652"/>
                    </a:lnTo>
                    <a:lnTo>
                      <a:pt x="1411" y="1633"/>
                    </a:lnTo>
                    <a:lnTo>
                      <a:pt x="1436" y="1614"/>
                    </a:lnTo>
                    <a:lnTo>
                      <a:pt x="1462" y="1593"/>
                    </a:lnTo>
                    <a:lnTo>
                      <a:pt x="1488" y="1571"/>
                    </a:lnTo>
                    <a:lnTo>
                      <a:pt x="1513" y="1548"/>
                    </a:lnTo>
                    <a:lnTo>
                      <a:pt x="1538" y="1524"/>
                    </a:lnTo>
                    <a:lnTo>
                      <a:pt x="1563" y="1501"/>
                    </a:lnTo>
                    <a:lnTo>
                      <a:pt x="1417" y="1439"/>
                    </a:lnTo>
                    <a:lnTo>
                      <a:pt x="1397" y="1458"/>
                    </a:lnTo>
                    <a:lnTo>
                      <a:pt x="1378" y="1476"/>
                    </a:lnTo>
                    <a:lnTo>
                      <a:pt x="1358" y="1493"/>
                    </a:lnTo>
                    <a:lnTo>
                      <a:pt x="1338" y="1508"/>
                    </a:lnTo>
                    <a:lnTo>
                      <a:pt x="1319" y="1523"/>
                    </a:lnTo>
                    <a:lnTo>
                      <a:pt x="1298" y="1536"/>
                    </a:lnTo>
                    <a:lnTo>
                      <a:pt x="1279" y="1548"/>
                    </a:lnTo>
                    <a:lnTo>
                      <a:pt x="1259" y="1559"/>
                    </a:lnTo>
                    <a:lnTo>
                      <a:pt x="1240" y="1568"/>
                    </a:lnTo>
                    <a:lnTo>
                      <a:pt x="1220" y="1576"/>
                    </a:lnTo>
                    <a:lnTo>
                      <a:pt x="1201" y="1582"/>
                    </a:lnTo>
                    <a:lnTo>
                      <a:pt x="1182" y="1588"/>
                    </a:lnTo>
                    <a:lnTo>
                      <a:pt x="1161" y="1593"/>
                    </a:lnTo>
                    <a:lnTo>
                      <a:pt x="1142" y="1596"/>
                    </a:lnTo>
                    <a:lnTo>
                      <a:pt x="1123" y="1598"/>
                    </a:lnTo>
                    <a:lnTo>
                      <a:pt x="1103" y="1598"/>
                    </a:lnTo>
                    <a:lnTo>
                      <a:pt x="1084" y="1598"/>
                    </a:lnTo>
                    <a:lnTo>
                      <a:pt x="1065" y="1596"/>
                    </a:lnTo>
                    <a:lnTo>
                      <a:pt x="1045" y="1593"/>
                    </a:lnTo>
                    <a:lnTo>
                      <a:pt x="1026" y="1588"/>
                    </a:lnTo>
                    <a:lnTo>
                      <a:pt x="1005" y="1582"/>
                    </a:lnTo>
                    <a:lnTo>
                      <a:pt x="986" y="1576"/>
                    </a:lnTo>
                    <a:lnTo>
                      <a:pt x="967" y="1568"/>
                    </a:lnTo>
                    <a:lnTo>
                      <a:pt x="947" y="1559"/>
                    </a:lnTo>
                    <a:lnTo>
                      <a:pt x="928" y="1548"/>
                    </a:lnTo>
                    <a:lnTo>
                      <a:pt x="908" y="1536"/>
                    </a:lnTo>
                    <a:lnTo>
                      <a:pt x="889" y="1523"/>
                    </a:lnTo>
                    <a:lnTo>
                      <a:pt x="869" y="1508"/>
                    </a:lnTo>
                    <a:lnTo>
                      <a:pt x="848" y="1493"/>
                    </a:lnTo>
                    <a:lnTo>
                      <a:pt x="829" y="1476"/>
                    </a:lnTo>
                    <a:lnTo>
                      <a:pt x="809" y="1458"/>
                    </a:lnTo>
                    <a:lnTo>
                      <a:pt x="789" y="1439"/>
                    </a:lnTo>
                    <a:lnTo>
                      <a:pt x="699" y="1527"/>
                    </a:lnTo>
                    <a:close/>
                    <a:moveTo>
                      <a:pt x="3720" y="539"/>
                    </a:moveTo>
                    <a:lnTo>
                      <a:pt x="3698" y="511"/>
                    </a:lnTo>
                    <a:lnTo>
                      <a:pt x="3678" y="483"/>
                    </a:lnTo>
                    <a:lnTo>
                      <a:pt x="3669" y="469"/>
                    </a:lnTo>
                    <a:lnTo>
                      <a:pt x="3660" y="455"/>
                    </a:lnTo>
                    <a:lnTo>
                      <a:pt x="3652" y="441"/>
                    </a:lnTo>
                    <a:lnTo>
                      <a:pt x="3646" y="427"/>
                    </a:lnTo>
                    <a:lnTo>
                      <a:pt x="3639" y="412"/>
                    </a:lnTo>
                    <a:lnTo>
                      <a:pt x="3633" y="398"/>
                    </a:lnTo>
                    <a:lnTo>
                      <a:pt x="3628" y="382"/>
                    </a:lnTo>
                    <a:lnTo>
                      <a:pt x="3623" y="367"/>
                    </a:lnTo>
                    <a:lnTo>
                      <a:pt x="3620" y="352"/>
                    </a:lnTo>
                    <a:lnTo>
                      <a:pt x="3618" y="336"/>
                    </a:lnTo>
                    <a:lnTo>
                      <a:pt x="3616" y="320"/>
                    </a:lnTo>
                    <a:lnTo>
                      <a:pt x="3616" y="304"/>
                    </a:lnTo>
                    <a:lnTo>
                      <a:pt x="3619" y="293"/>
                    </a:lnTo>
                    <a:lnTo>
                      <a:pt x="3620" y="282"/>
                    </a:lnTo>
                    <a:lnTo>
                      <a:pt x="3623" y="271"/>
                    </a:lnTo>
                    <a:lnTo>
                      <a:pt x="3626" y="261"/>
                    </a:lnTo>
                    <a:lnTo>
                      <a:pt x="3633" y="239"/>
                    </a:lnTo>
                    <a:lnTo>
                      <a:pt x="3643" y="219"/>
                    </a:lnTo>
                    <a:lnTo>
                      <a:pt x="3655" y="200"/>
                    </a:lnTo>
                    <a:lnTo>
                      <a:pt x="3667" y="181"/>
                    </a:lnTo>
                    <a:lnTo>
                      <a:pt x="3680" y="163"/>
                    </a:lnTo>
                    <a:lnTo>
                      <a:pt x="3694" y="146"/>
                    </a:lnTo>
                    <a:lnTo>
                      <a:pt x="3630" y="0"/>
                    </a:lnTo>
                    <a:lnTo>
                      <a:pt x="3611" y="21"/>
                    </a:lnTo>
                    <a:lnTo>
                      <a:pt x="3593" y="40"/>
                    </a:lnTo>
                    <a:lnTo>
                      <a:pt x="3576" y="60"/>
                    </a:lnTo>
                    <a:lnTo>
                      <a:pt x="3560" y="80"/>
                    </a:lnTo>
                    <a:lnTo>
                      <a:pt x="3546" y="99"/>
                    </a:lnTo>
                    <a:lnTo>
                      <a:pt x="3533" y="119"/>
                    </a:lnTo>
                    <a:lnTo>
                      <a:pt x="3521" y="138"/>
                    </a:lnTo>
                    <a:lnTo>
                      <a:pt x="3511" y="159"/>
                    </a:lnTo>
                    <a:lnTo>
                      <a:pt x="3501" y="178"/>
                    </a:lnTo>
                    <a:lnTo>
                      <a:pt x="3493" y="198"/>
                    </a:lnTo>
                    <a:lnTo>
                      <a:pt x="3486" y="217"/>
                    </a:lnTo>
                    <a:lnTo>
                      <a:pt x="3481" y="236"/>
                    </a:lnTo>
                    <a:lnTo>
                      <a:pt x="3476" y="256"/>
                    </a:lnTo>
                    <a:lnTo>
                      <a:pt x="3473" y="275"/>
                    </a:lnTo>
                    <a:lnTo>
                      <a:pt x="3471" y="294"/>
                    </a:lnTo>
                    <a:lnTo>
                      <a:pt x="3471" y="315"/>
                    </a:lnTo>
                    <a:lnTo>
                      <a:pt x="3471" y="334"/>
                    </a:lnTo>
                    <a:lnTo>
                      <a:pt x="3473" y="354"/>
                    </a:lnTo>
                    <a:lnTo>
                      <a:pt x="3476" y="373"/>
                    </a:lnTo>
                    <a:lnTo>
                      <a:pt x="3481" y="392"/>
                    </a:lnTo>
                    <a:lnTo>
                      <a:pt x="3486" y="412"/>
                    </a:lnTo>
                    <a:lnTo>
                      <a:pt x="3493" y="431"/>
                    </a:lnTo>
                    <a:lnTo>
                      <a:pt x="3501" y="450"/>
                    </a:lnTo>
                    <a:lnTo>
                      <a:pt x="3511" y="471"/>
                    </a:lnTo>
                    <a:lnTo>
                      <a:pt x="3521" y="490"/>
                    </a:lnTo>
                    <a:lnTo>
                      <a:pt x="3533" y="510"/>
                    </a:lnTo>
                    <a:lnTo>
                      <a:pt x="3546" y="529"/>
                    </a:lnTo>
                    <a:lnTo>
                      <a:pt x="3560" y="549"/>
                    </a:lnTo>
                    <a:lnTo>
                      <a:pt x="3576" y="569"/>
                    </a:lnTo>
                    <a:lnTo>
                      <a:pt x="3593" y="588"/>
                    </a:lnTo>
                    <a:lnTo>
                      <a:pt x="3611" y="609"/>
                    </a:lnTo>
                    <a:lnTo>
                      <a:pt x="3630" y="629"/>
                    </a:lnTo>
                    <a:lnTo>
                      <a:pt x="3720" y="539"/>
                    </a:lnTo>
                    <a:close/>
                    <a:moveTo>
                      <a:pt x="2751" y="1361"/>
                    </a:moveTo>
                    <a:lnTo>
                      <a:pt x="2777" y="1384"/>
                    </a:lnTo>
                    <a:lnTo>
                      <a:pt x="2803" y="1405"/>
                    </a:lnTo>
                    <a:lnTo>
                      <a:pt x="2831" y="1425"/>
                    </a:lnTo>
                    <a:lnTo>
                      <a:pt x="2859" y="1444"/>
                    </a:lnTo>
                    <a:lnTo>
                      <a:pt x="2888" y="1461"/>
                    </a:lnTo>
                    <a:lnTo>
                      <a:pt x="2919" y="1478"/>
                    </a:lnTo>
                    <a:lnTo>
                      <a:pt x="2949" y="1493"/>
                    </a:lnTo>
                    <a:lnTo>
                      <a:pt x="2980" y="1506"/>
                    </a:lnTo>
                    <a:lnTo>
                      <a:pt x="3013" y="1518"/>
                    </a:lnTo>
                    <a:lnTo>
                      <a:pt x="3044" y="1530"/>
                    </a:lnTo>
                    <a:lnTo>
                      <a:pt x="3077" y="1539"/>
                    </a:lnTo>
                    <a:lnTo>
                      <a:pt x="3110" y="1547"/>
                    </a:lnTo>
                    <a:lnTo>
                      <a:pt x="3143" y="1553"/>
                    </a:lnTo>
                    <a:lnTo>
                      <a:pt x="3177" y="1558"/>
                    </a:lnTo>
                    <a:lnTo>
                      <a:pt x="3210" y="1561"/>
                    </a:lnTo>
                    <a:lnTo>
                      <a:pt x="3243" y="1563"/>
                    </a:lnTo>
                    <a:lnTo>
                      <a:pt x="3276" y="1561"/>
                    </a:lnTo>
                    <a:lnTo>
                      <a:pt x="3310" y="1558"/>
                    </a:lnTo>
                    <a:lnTo>
                      <a:pt x="3343" y="1553"/>
                    </a:lnTo>
                    <a:lnTo>
                      <a:pt x="3376" y="1547"/>
                    </a:lnTo>
                    <a:lnTo>
                      <a:pt x="3409" y="1539"/>
                    </a:lnTo>
                    <a:lnTo>
                      <a:pt x="3441" y="1530"/>
                    </a:lnTo>
                    <a:lnTo>
                      <a:pt x="3474" y="1518"/>
                    </a:lnTo>
                    <a:lnTo>
                      <a:pt x="3505" y="1506"/>
                    </a:lnTo>
                    <a:lnTo>
                      <a:pt x="3537" y="1493"/>
                    </a:lnTo>
                    <a:lnTo>
                      <a:pt x="3568" y="1478"/>
                    </a:lnTo>
                    <a:lnTo>
                      <a:pt x="3597" y="1461"/>
                    </a:lnTo>
                    <a:lnTo>
                      <a:pt x="3626" y="1444"/>
                    </a:lnTo>
                    <a:lnTo>
                      <a:pt x="3656" y="1425"/>
                    </a:lnTo>
                    <a:lnTo>
                      <a:pt x="3683" y="1405"/>
                    </a:lnTo>
                    <a:lnTo>
                      <a:pt x="3710" y="1384"/>
                    </a:lnTo>
                    <a:lnTo>
                      <a:pt x="3735" y="1361"/>
                    </a:lnTo>
                    <a:lnTo>
                      <a:pt x="3630" y="1257"/>
                    </a:lnTo>
                    <a:lnTo>
                      <a:pt x="3610" y="1276"/>
                    </a:lnTo>
                    <a:lnTo>
                      <a:pt x="3588" y="1294"/>
                    </a:lnTo>
                    <a:lnTo>
                      <a:pt x="3567" y="1311"/>
                    </a:lnTo>
                    <a:lnTo>
                      <a:pt x="3545" y="1327"/>
                    </a:lnTo>
                    <a:lnTo>
                      <a:pt x="3521" y="1341"/>
                    </a:lnTo>
                    <a:lnTo>
                      <a:pt x="3497" y="1355"/>
                    </a:lnTo>
                    <a:lnTo>
                      <a:pt x="3474" y="1366"/>
                    </a:lnTo>
                    <a:lnTo>
                      <a:pt x="3449" y="1377"/>
                    </a:lnTo>
                    <a:lnTo>
                      <a:pt x="3425" y="1386"/>
                    </a:lnTo>
                    <a:lnTo>
                      <a:pt x="3399" y="1395"/>
                    </a:lnTo>
                    <a:lnTo>
                      <a:pt x="3374" y="1402"/>
                    </a:lnTo>
                    <a:lnTo>
                      <a:pt x="3348" y="1407"/>
                    </a:lnTo>
                    <a:lnTo>
                      <a:pt x="3321" y="1412"/>
                    </a:lnTo>
                    <a:lnTo>
                      <a:pt x="3295" y="1414"/>
                    </a:lnTo>
                    <a:lnTo>
                      <a:pt x="3270" y="1416"/>
                    </a:lnTo>
                    <a:lnTo>
                      <a:pt x="3243" y="1417"/>
                    </a:lnTo>
                    <a:lnTo>
                      <a:pt x="3217" y="1416"/>
                    </a:lnTo>
                    <a:lnTo>
                      <a:pt x="3190" y="1414"/>
                    </a:lnTo>
                    <a:lnTo>
                      <a:pt x="3164" y="1412"/>
                    </a:lnTo>
                    <a:lnTo>
                      <a:pt x="3138" y="1407"/>
                    </a:lnTo>
                    <a:lnTo>
                      <a:pt x="3113" y="1402"/>
                    </a:lnTo>
                    <a:lnTo>
                      <a:pt x="3087" y="1395"/>
                    </a:lnTo>
                    <a:lnTo>
                      <a:pt x="3062" y="1386"/>
                    </a:lnTo>
                    <a:lnTo>
                      <a:pt x="3036" y="1377"/>
                    </a:lnTo>
                    <a:lnTo>
                      <a:pt x="3013" y="1366"/>
                    </a:lnTo>
                    <a:lnTo>
                      <a:pt x="2988" y="1355"/>
                    </a:lnTo>
                    <a:lnTo>
                      <a:pt x="2965" y="1341"/>
                    </a:lnTo>
                    <a:lnTo>
                      <a:pt x="2942" y="1327"/>
                    </a:lnTo>
                    <a:lnTo>
                      <a:pt x="2920" y="1311"/>
                    </a:lnTo>
                    <a:lnTo>
                      <a:pt x="2897" y="1294"/>
                    </a:lnTo>
                    <a:lnTo>
                      <a:pt x="2876" y="1276"/>
                    </a:lnTo>
                    <a:lnTo>
                      <a:pt x="2856" y="1257"/>
                    </a:lnTo>
                    <a:lnTo>
                      <a:pt x="2751" y="1361"/>
                    </a:lnTo>
                    <a:close/>
                    <a:moveTo>
                      <a:pt x="262" y="1540"/>
                    </a:moveTo>
                    <a:lnTo>
                      <a:pt x="273" y="1527"/>
                    </a:lnTo>
                    <a:lnTo>
                      <a:pt x="284" y="1516"/>
                    </a:lnTo>
                    <a:lnTo>
                      <a:pt x="295" y="1505"/>
                    </a:lnTo>
                    <a:lnTo>
                      <a:pt x="308" y="1495"/>
                    </a:lnTo>
                    <a:lnTo>
                      <a:pt x="320" y="1485"/>
                    </a:lnTo>
                    <a:lnTo>
                      <a:pt x="332" y="1475"/>
                    </a:lnTo>
                    <a:lnTo>
                      <a:pt x="345" y="1467"/>
                    </a:lnTo>
                    <a:lnTo>
                      <a:pt x="358" y="1459"/>
                    </a:lnTo>
                    <a:lnTo>
                      <a:pt x="372" y="1451"/>
                    </a:lnTo>
                    <a:lnTo>
                      <a:pt x="386" y="1444"/>
                    </a:lnTo>
                    <a:lnTo>
                      <a:pt x="400" y="1439"/>
                    </a:lnTo>
                    <a:lnTo>
                      <a:pt x="414" y="1434"/>
                    </a:lnTo>
                    <a:lnTo>
                      <a:pt x="429" y="1431"/>
                    </a:lnTo>
                    <a:lnTo>
                      <a:pt x="444" y="1428"/>
                    </a:lnTo>
                    <a:lnTo>
                      <a:pt x="459" y="1425"/>
                    </a:lnTo>
                    <a:lnTo>
                      <a:pt x="475" y="1424"/>
                    </a:lnTo>
                    <a:lnTo>
                      <a:pt x="490" y="1425"/>
                    </a:lnTo>
                    <a:lnTo>
                      <a:pt x="506" y="1428"/>
                    </a:lnTo>
                    <a:lnTo>
                      <a:pt x="522" y="1431"/>
                    </a:lnTo>
                    <a:lnTo>
                      <a:pt x="536" y="1434"/>
                    </a:lnTo>
                    <a:lnTo>
                      <a:pt x="551" y="1439"/>
                    </a:lnTo>
                    <a:lnTo>
                      <a:pt x="566" y="1444"/>
                    </a:lnTo>
                    <a:lnTo>
                      <a:pt x="579" y="1450"/>
                    </a:lnTo>
                    <a:lnTo>
                      <a:pt x="594" y="1457"/>
                    </a:lnTo>
                    <a:lnTo>
                      <a:pt x="621" y="1471"/>
                    </a:lnTo>
                    <a:lnTo>
                      <a:pt x="648" y="1489"/>
                    </a:lnTo>
                    <a:lnTo>
                      <a:pt x="673" y="1507"/>
                    </a:lnTo>
                    <a:lnTo>
                      <a:pt x="699" y="1527"/>
                    </a:lnTo>
                    <a:lnTo>
                      <a:pt x="789" y="1439"/>
                    </a:lnTo>
                    <a:lnTo>
                      <a:pt x="769" y="1419"/>
                    </a:lnTo>
                    <a:lnTo>
                      <a:pt x="750" y="1401"/>
                    </a:lnTo>
                    <a:lnTo>
                      <a:pt x="729" y="1384"/>
                    </a:lnTo>
                    <a:lnTo>
                      <a:pt x="709" y="1368"/>
                    </a:lnTo>
                    <a:lnTo>
                      <a:pt x="690" y="1354"/>
                    </a:lnTo>
                    <a:lnTo>
                      <a:pt x="670" y="1341"/>
                    </a:lnTo>
                    <a:lnTo>
                      <a:pt x="651" y="1329"/>
                    </a:lnTo>
                    <a:lnTo>
                      <a:pt x="631" y="1319"/>
                    </a:lnTo>
                    <a:lnTo>
                      <a:pt x="612" y="1309"/>
                    </a:lnTo>
                    <a:lnTo>
                      <a:pt x="591" y="1301"/>
                    </a:lnTo>
                    <a:lnTo>
                      <a:pt x="572" y="1294"/>
                    </a:lnTo>
                    <a:lnTo>
                      <a:pt x="552" y="1288"/>
                    </a:lnTo>
                    <a:lnTo>
                      <a:pt x="533" y="1284"/>
                    </a:lnTo>
                    <a:lnTo>
                      <a:pt x="514" y="1281"/>
                    </a:lnTo>
                    <a:lnTo>
                      <a:pt x="494" y="1279"/>
                    </a:lnTo>
                    <a:lnTo>
                      <a:pt x="475" y="1278"/>
                    </a:lnTo>
                    <a:lnTo>
                      <a:pt x="456" y="1279"/>
                    </a:lnTo>
                    <a:lnTo>
                      <a:pt x="436" y="1281"/>
                    </a:lnTo>
                    <a:lnTo>
                      <a:pt x="416" y="1284"/>
                    </a:lnTo>
                    <a:lnTo>
                      <a:pt x="397" y="1288"/>
                    </a:lnTo>
                    <a:lnTo>
                      <a:pt x="377" y="1294"/>
                    </a:lnTo>
                    <a:lnTo>
                      <a:pt x="358" y="1301"/>
                    </a:lnTo>
                    <a:lnTo>
                      <a:pt x="338" y="1309"/>
                    </a:lnTo>
                    <a:lnTo>
                      <a:pt x="319" y="1319"/>
                    </a:lnTo>
                    <a:lnTo>
                      <a:pt x="300" y="1329"/>
                    </a:lnTo>
                    <a:lnTo>
                      <a:pt x="280" y="1341"/>
                    </a:lnTo>
                    <a:lnTo>
                      <a:pt x="259" y="1354"/>
                    </a:lnTo>
                    <a:lnTo>
                      <a:pt x="240" y="1368"/>
                    </a:lnTo>
                    <a:lnTo>
                      <a:pt x="220" y="1384"/>
                    </a:lnTo>
                    <a:lnTo>
                      <a:pt x="201" y="1401"/>
                    </a:lnTo>
                    <a:lnTo>
                      <a:pt x="181" y="1419"/>
                    </a:lnTo>
                    <a:lnTo>
                      <a:pt x="161" y="1439"/>
                    </a:lnTo>
                    <a:lnTo>
                      <a:pt x="262" y="1540"/>
                    </a:lnTo>
                    <a:close/>
                    <a:moveTo>
                      <a:pt x="262" y="2112"/>
                    </a:moveTo>
                    <a:lnTo>
                      <a:pt x="249" y="2096"/>
                    </a:lnTo>
                    <a:lnTo>
                      <a:pt x="237" y="2079"/>
                    </a:lnTo>
                    <a:lnTo>
                      <a:pt x="226" y="2063"/>
                    </a:lnTo>
                    <a:lnTo>
                      <a:pt x="214" y="2046"/>
                    </a:lnTo>
                    <a:lnTo>
                      <a:pt x="204" y="2028"/>
                    </a:lnTo>
                    <a:lnTo>
                      <a:pt x="195" y="2010"/>
                    </a:lnTo>
                    <a:lnTo>
                      <a:pt x="186" y="1992"/>
                    </a:lnTo>
                    <a:lnTo>
                      <a:pt x="179" y="1973"/>
                    </a:lnTo>
                    <a:lnTo>
                      <a:pt x="172" y="1954"/>
                    </a:lnTo>
                    <a:lnTo>
                      <a:pt x="166" y="1936"/>
                    </a:lnTo>
                    <a:lnTo>
                      <a:pt x="161" y="1917"/>
                    </a:lnTo>
                    <a:lnTo>
                      <a:pt x="156" y="1898"/>
                    </a:lnTo>
                    <a:lnTo>
                      <a:pt x="153" y="1880"/>
                    </a:lnTo>
                    <a:lnTo>
                      <a:pt x="149" y="1862"/>
                    </a:lnTo>
                    <a:lnTo>
                      <a:pt x="147" y="1844"/>
                    </a:lnTo>
                    <a:lnTo>
                      <a:pt x="147" y="1826"/>
                    </a:lnTo>
                    <a:lnTo>
                      <a:pt x="147" y="1808"/>
                    </a:lnTo>
                    <a:lnTo>
                      <a:pt x="149" y="1790"/>
                    </a:lnTo>
                    <a:lnTo>
                      <a:pt x="153" y="1772"/>
                    </a:lnTo>
                    <a:lnTo>
                      <a:pt x="156" y="1753"/>
                    </a:lnTo>
                    <a:lnTo>
                      <a:pt x="161" y="1735"/>
                    </a:lnTo>
                    <a:lnTo>
                      <a:pt x="166" y="1716"/>
                    </a:lnTo>
                    <a:lnTo>
                      <a:pt x="172" y="1697"/>
                    </a:lnTo>
                    <a:lnTo>
                      <a:pt x="179" y="1679"/>
                    </a:lnTo>
                    <a:lnTo>
                      <a:pt x="186" y="1660"/>
                    </a:lnTo>
                    <a:lnTo>
                      <a:pt x="195" y="1642"/>
                    </a:lnTo>
                    <a:lnTo>
                      <a:pt x="204" y="1624"/>
                    </a:lnTo>
                    <a:lnTo>
                      <a:pt x="214" y="1606"/>
                    </a:lnTo>
                    <a:lnTo>
                      <a:pt x="226" y="1588"/>
                    </a:lnTo>
                    <a:lnTo>
                      <a:pt x="237" y="1571"/>
                    </a:lnTo>
                    <a:lnTo>
                      <a:pt x="249" y="1555"/>
                    </a:lnTo>
                    <a:lnTo>
                      <a:pt x="262" y="1540"/>
                    </a:lnTo>
                    <a:lnTo>
                      <a:pt x="161" y="1439"/>
                    </a:lnTo>
                    <a:lnTo>
                      <a:pt x="142" y="1459"/>
                    </a:lnTo>
                    <a:lnTo>
                      <a:pt x="124" y="1480"/>
                    </a:lnTo>
                    <a:lnTo>
                      <a:pt x="107" y="1502"/>
                    </a:lnTo>
                    <a:lnTo>
                      <a:pt x="91" y="1524"/>
                    </a:lnTo>
                    <a:lnTo>
                      <a:pt x="76" y="1548"/>
                    </a:lnTo>
                    <a:lnTo>
                      <a:pt x="63" y="1571"/>
                    </a:lnTo>
                    <a:lnTo>
                      <a:pt x="52" y="1595"/>
                    </a:lnTo>
                    <a:lnTo>
                      <a:pt x="41" y="1619"/>
                    </a:lnTo>
                    <a:lnTo>
                      <a:pt x="32" y="1644"/>
                    </a:lnTo>
                    <a:lnTo>
                      <a:pt x="23" y="1670"/>
                    </a:lnTo>
                    <a:lnTo>
                      <a:pt x="16" y="1695"/>
                    </a:lnTo>
                    <a:lnTo>
                      <a:pt x="10" y="1720"/>
                    </a:lnTo>
                    <a:lnTo>
                      <a:pt x="6" y="1747"/>
                    </a:lnTo>
                    <a:lnTo>
                      <a:pt x="4" y="1773"/>
                    </a:lnTo>
                    <a:lnTo>
                      <a:pt x="1" y="1799"/>
                    </a:lnTo>
                    <a:lnTo>
                      <a:pt x="0" y="1826"/>
                    </a:lnTo>
                    <a:lnTo>
                      <a:pt x="1" y="1852"/>
                    </a:lnTo>
                    <a:lnTo>
                      <a:pt x="4" y="1879"/>
                    </a:lnTo>
                    <a:lnTo>
                      <a:pt x="6" y="1904"/>
                    </a:lnTo>
                    <a:lnTo>
                      <a:pt x="10" y="1930"/>
                    </a:lnTo>
                    <a:lnTo>
                      <a:pt x="16" y="1956"/>
                    </a:lnTo>
                    <a:lnTo>
                      <a:pt x="23" y="1982"/>
                    </a:lnTo>
                    <a:lnTo>
                      <a:pt x="32" y="2007"/>
                    </a:lnTo>
                    <a:lnTo>
                      <a:pt x="41" y="2032"/>
                    </a:lnTo>
                    <a:lnTo>
                      <a:pt x="52" y="2056"/>
                    </a:lnTo>
                    <a:lnTo>
                      <a:pt x="63" y="2081"/>
                    </a:lnTo>
                    <a:lnTo>
                      <a:pt x="76" y="2104"/>
                    </a:lnTo>
                    <a:lnTo>
                      <a:pt x="91" y="2127"/>
                    </a:lnTo>
                    <a:lnTo>
                      <a:pt x="107" y="2150"/>
                    </a:lnTo>
                    <a:lnTo>
                      <a:pt x="124" y="2171"/>
                    </a:lnTo>
                    <a:lnTo>
                      <a:pt x="142" y="2193"/>
                    </a:lnTo>
                    <a:lnTo>
                      <a:pt x="161" y="2213"/>
                    </a:lnTo>
                    <a:lnTo>
                      <a:pt x="262" y="2112"/>
                    </a:lnTo>
                    <a:close/>
                    <a:moveTo>
                      <a:pt x="3694" y="146"/>
                    </a:moveTo>
                    <a:lnTo>
                      <a:pt x="4922" y="146"/>
                    </a:lnTo>
                    <a:lnTo>
                      <a:pt x="5068" y="0"/>
                    </a:lnTo>
                    <a:lnTo>
                      <a:pt x="3630" y="0"/>
                    </a:lnTo>
                    <a:lnTo>
                      <a:pt x="3694" y="146"/>
                    </a:lnTo>
                    <a:close/>
                    <a:moveTo>
                      <a:pt x="1563" y="1501"/>
                    </a:moveTo>
                    <a:lnTo>
                      <a:pt x="1563" y="146"/>
                    </a:lnTo>
                    <a:lnTo>
                      <a:pt x="1417" y="0"/>
                    </a:lnTo>
                    <a:lnTo>
                      <a:pt x="1417" y="1439"/>
                    </a:lnTo>
                    <a:lnTo>
                      <a:pt x="1563" y="1501"/>
                    </a:lnTo>
                    <a:close/>
                  </a:path>
                </a:pathLst>
              </a:custGeom>
              <a:solidFill>
                <a:srgbClr val="33D896"/>
              </a:solidFill>
              <a:ln w="9525">
                <a:noFill/>
                <a:round/>
                <a:headEnd/>
                <a:tailEnd/>
              </a:ln>
            </p:spPr>
            <p:txBody>
              <a:bodyPr/>
              <a:lstStyle/>
              <a:p>
                <a:pPr defTabSz="914239"/>
                <a:endParaRPr lang="sv-SE" dirty="0">
                  <a:solidFill>
                    <a:srgbClr val="747474"/>
                  </a:solidFill>
                </a:endParaRPr>
              </a:p>
            </p:txBody>
          </p:sp>
        </p:grpSp>
        <p:sp>
          <p:nvSpPr>
            <p:cNvPr id="8" name="Text Box 45"/>
            <p:cNvSpPr txBox="1">
              <a:spLocks noChangeArrowheads="1"/>
            </p:cNvSpPr>
            <p:nvPr/>
          </p:nvSpPr>
          <p:spPr bwMode="auto">
            <a:xfrm>
              <a:off x="2911" y="1373"/>
              <a:ext cx="179" cy="109"/>
            </a:xfrm>
            <a:prstGeom prst="rect">
              <a:avLst/>
            </a:prstGeom>
            <a:noFill/>
            <a:ln w="9525">
              <a:noFill/>
              <a:miter lim="800000"/>
              <a:headEnd/>
              <a:tailEnd/>
            </a:ln>
          </p:spPr>
          <p:txBody>
            <a:bodyPr wrap="none">
              <a:spAutoFit/>
            </a:bodyPr>
            <a:lstStyle/>
            <a:p>
              <a:pPr defTabSz="914239" eaLnBrk="0" hangingPunct="0"/>
              <a:r>
                <a:rPr lang="sv-SE" sz="1000" b="1" dirty="0">
                  <a:solidFill>
                    <a:srgbClr val="747474">
                      <a:lumMod val="50000"/>
                    </a:srgbClr>
                  </a:solidFill>
                </a:rPr>
                <a:t>Jan</a:t>
              </a:r>
            </a:p>
          </p:txBody>
        </p:sp>
        <p:sp>
          <p:nvSpPr>
            <p:cNvPr id="9" name="Text Box 46"/>
            <p:cNvSpPr txBox="1">
              <a:spLocks noChangeArrowheads="1"/>
            </p:cNvSpPr>
            <p:nvPr/>
          </p:nvSpPr>
          <p:spPr bwMode="auto">
            <a:xfrm>
              <a:off x="3224" y="1596"/>
              <a:ext cx="183" cy="109"/>
            </a:xfrm>
            <a:prstGeom prst="rect">
              <a:avLst/>
            </a:prstGeom>
            <a:noFill/>
            <a:ln w="9525">
              <a:noFill/>
              <a:miter lim="800000"/>
              <a:headEnd/>
              <a:tailEnd/>
            </a:ln>
          </p:spPr>
          <p:txBody>
            <a:bodyPr wrap="none">
              <a:spAutoFit/>
            </a:bodyPr>
            <a:lstStyle/>
            <a:p>
              <a:pPr defTabSz="914239" eaLnBrk="0" hangingPunct="0"/>
              <a:r>
                <a:rPr lang="sv-SE" sz="1000" b="1" dirty="0">
                  <a:solidFill>
                    <a:srgbClr val="747474">
                      <a:lumMod val="50000"/>
                    </a:srgbClr>
                  </a:solidFill>
                </a:rPr>
                <a:t>Feb</a:t>
              </a:r>
            </a:p>
          </p:txBody>
        </p:sp>
        <p:sp>
          <p:nvSpPr>
            <p:cNvPr id="10" name="Text Box 47"/>
            <p:cNvSpPr txBox="1">
              <a:spLocks noChangeArrowheads="1"/>
            </p:cNvSpPr>
            <p:nvPr/>
          </p:nvSpPr>
          <p:spPr bwMode="auto">
            <a:xfrm>
              <a:off x="3377" y="1909"/>
              <a:ext cx="336" cy="109"/>
            </a:xfrm>
            <a:prstGeom prst="rect">
              <a:avLst/>
            </a:prstGeom>
            <a:noFill/>
            <a:ln w="9525">
              <a:noFill/>
              <a:miter lim="800000"/>
              <a:headEnd/>
              <a:tailEnd/>
            </a:ln>
          </p:spPr>
          <p:txBody>
            <a:bodyPr>
              <a:spAutoFit/>
            </a:bodyPr>
            <a:lstStyle/>
            <a:p>
              <a:pPr algn="ctr" defTabSz="914239" eaLnBrk="0" hangingPunct="0"/>
              <a:r>
                <a:rPr lang="sv-SE" sz="1000" b="1" dirty="0">
                  <a:solidFill>
                    <a:srgbClr val="747474">
                      <a:lumMod val="50000"/>
                    </a:srgbClr>
                  </a:solidFill>
                </a:rPr>
                <a:t>Mar</a:t>
              </a:r>
            </a:p>
          </p:txBody>
        </p:sp>
        <p:sp>
          <p:nvSpPr>
            <p:cNvPr id="11" name="Text Box 48"/>
            <p:cNvSpPr txBox="1">
              <a:spLocks noChangeArrowheads="1"/>
            </p:cNvSpPr>
            <p:nvPr/>
          </p:nvSpPr>
          <p:spPr bwMode="auto">
            <a:xfrm>
              <a:off x="3377" y="2266"/>
              <a:ext cx="306" cy="109"/>
            </a:xfrm>
            <a:prstGeom prst="rect">
              <a:avLst/>
            </a:prstGeom>
            <a:noFill/>
            <a:ln w="9525">
              <a:noFill/>
              <a:miter lim="800000"/>
              <a:headEnd/>
              <a:tailEnd/>
            </a:ln>
          </p:spPr>
          <p:txBody>
            <a:bodyPr>
              <a:spAutoFit/>
            </a:bodyPr>
            <a:lstStyle/>
            <a:p>
              <a:pPr algn="ctr" defTabSz="914239" eaLnBrk="0" hangingPunct="0"/>
              <a:r>
                <a:rPr lang="sv-SE" sz="1000" b="1" dirty="0">
                  <a:solidFill>
                    <a:srgbClr val="747474">
                      <a:lumMod val="50000"/>
                    </a:srgbClr>
                  </a:solidFill>
                </a:rPr>
                <a:t>Apr</a:t>
              </a:r>
            </a:p>
          </p:txBody>
        </p:sp>
        <p:sp>
          <p:nvSpPr>
            <p:cNvPr id="12" name="Text Box 49"/>
            <p:cNvSpPr txBox="1">
              <a:spLocks noChangeArrowheads="1"/>
            </p:cNvSpPr>
            <p:nvPr/>
          </p:nvSpPr>
          <p:spPr bwMode="auto">
            <a:xfrm>
              <a:off x="3224" y="2579"/>
              <a:ext cx="297" cy="109"/>
            </a:xfrm>
            <a:prstGeom prst="rect">
              <a:avLst/>
            </a:prstGeom>
            <a:noFill/>
            <a:ln w="9525">
              <a:noFill/>
              <a:miter lim="800000"/>
              <a:headEnd/>
              <a:tailEnd/>
            </a:ln>
          </p:spPr>
          <p:txBody>
            <a:bodyPr>
              <a:spAutoFit/>
            </a:bodyPr>
            <a:lstStyle/>
            <a:p>
              <a:pPr defTabSz="914239" eaLnBrk="0" hangingPunct="0"/>
              <a:r>
                <a:rPr lang="sv-SE" sz="1000" b="1" dirty="0">
                  <a:solidFill>
                    <a:srgbClr val="747474">
                      <a:lumMod val="50000"/>
                    </a:srgbClr>
                  </a:solidFill>
                </a:rPr>
                <a:t>Maj</a:t>
              </a:r>
            </a:p>
          </p:txBody>
        </p:sp>
        <p:sp>
          <p:nvSpPr>
            <p:cNvPr id="13" name="Text Box 50"/>
            <p:cNvSpPr txBox="1">
              <a:spLocks noChangeArrowheads="1"/>
            </p:cNvSpPr>
            <p:nvPr/>
          </p:nvSpPr>
          <p:spPr bwMode="auto">
            <a:xfrm>
              <a:off x="2849" y="2802"/>
              <a:ext cx="322" cy="109"/>
            </a:xfrm>
            <a:prstGeom prst="rect">
              <a:avLst/>
            </a:prstGeom>
            <a:noFill/>
            <a:ln w="9525">
              <a:noFill/>
              <a:miter lim="800000"/>
              <a:headEnd/>
              <a:tailEnd/>
            </a:ln>
          </p:spPr>
          <p:txBody>
            <a:bodyPr>
              <a:spAutoFit/>
            </a:bodyPr>
            <a:lstStyle/>
            <a:p>
              <a:pPr algn="ctr" defTabSz="914239" eaLnBrk="0" hangingPunct="0"/>
              <a:r>
                <a:rPr lang="sv-SE" sz="1000" b="1" dirty="0">
                  <a:solidFill>
                    <a:srgbClr val="747474">
                      <a:lumMod val="50000"/>
                    </a:srgbClr>
                  </a:solidFill>
                </a:rPr>
                <a:t>Jun</a:t>
              </a:r>
            </a:p>
          </p:txBody>
        </p:sp>
        <p:sp>
          <p:nvSpPr>
            <p:cNvPr id="14" name="Text Box 51"/>
            <p:cNvSpPr txBox="1">
              <a:spLocks noChangeArrowheads="1"/>
            </p:cNvSpPr>
            <p:nvPr/>
          </p:nvSpPr>
          <p:spPr bwMode="auto">
            <a:xfrm>
              <a:off x="2554" y="2802"/>
              <a:ext cx="268" cy="109"/>
            </a:xfrm>
            <a:prstGeom prst="rect">
              <a:avLst/>
            </a:prstGeom>
            <a:noFill/>
            <a:ln w="9525">
              <a:noFill/>
              <a:miter lim="800000"/>
              <a:headEnd/>
              <a:tailEnd/>
            </a:ln>
          </p:spPr>
          <p:txBody>
            <a:bodyPr>
              <a:spAutoFit/>
            </a:bodyPr>
            <a:lstStyle/>
            <a:p>
              <a:pPr defTabSz="914239" eaLnBrk="0" hangingPunct="0"/>
              <a:r>
                <a:rPr lang="sv-SE" sz="1000" b="1" dirty="0">
                  <a:solidFill>
                    <a:srgbClr val="747474">
                      <a:lumMod val="50000"/>
                    </a:srgbClr>
                  </a:solidFill>
                </a:rPr>
                <a:t>Jul</a:t>
              </a:r>
            </a:p>
          </p:txBody>
        </p:sp>
        <p:sp>
          <p:nvSpPr>
            <p:cNvPr id="15" name="Text Box 52"/>
            <p:cNvSpPr txBox="1">
              <a:spLocks noChangeArrowheads="1"/>
            </p:cNvSpPr>
            <p:nvPr/>
          </p:nvSpPr>
          <p:spPr bwMode="auto">
            <a:xfrm>
              <a:off x="2197" y="2579"/>
              <a:ext cx="357" cy="109"/>
            </a:xfrm>
            <a:prstGeom prst="rect">
              <a:avLst/>
            </a:prstGeom>
            <a:noFill/>
            <a:ln w="9525">
              <a:noFill/>
              <a:miter lim="800000"/>
              <a:headEnd/>
              <a:tailEnd/>
            </a:ln>
          </p:spPr>
          <p:txBody>
            <a:bodyPr>
              <a:spAutoFit/>
            </a:bodyPr>
            <a:lstStyle/>
            <a:p>
              <a:pPr defTabSz="914239" eaLnBrk="0" hangingPunct="0"/>
              <a:r>
                <a:rPr lang="sv-SE" sz="1000" b="1" dirty="0">
                  <a:solidFill>
                    <a:srgbClr val="747474">
                      <a:lumMod val="50000"/>
                    </a:srgbClr>
                  </a:solidFill>
                </a:rPr>
                <a:t>Aug</a:t>
              </a:r>
            </a:p>
          </p:txBody>
        </p:sp>
        <p:sp>
          <p:nvSpPr>
            <p:cNvPr id="16" name="Text Box 53"/>
            <p:cNvSpPr txBox="1">
              <a:spLocks noChangeArrowheads="1"/>
            </p:cNvSpPr>
            <p:nvPr/>
          </p:nvSpPr>
          <p:spPr bwMode="auto">
            <a:xfrm>
              <a:off x="2018" y="2266"/>
              <a:ext cx="358" cy="109"/>
            </a:xfrm>
            <a:prstGeom prst="rect">
              <a:avLst/>
            </a:prstGeom>
            <a:noFill/>
            <a:ln w="9525">
              <a:noFill/>
              <a:miter lim="800000"/>
              <a:headEnd/>
              <a:tailEnd/>
            </a:ln>
          </p:spPr>
          <p:txBody>
            <a:bodyPr>
              <a:spAutoFit/>
            </a:bodyPr>
            <a:lstStyle/>
            <a:p>
              <a:pPr defTabSz="914239" eaLnBrk="0" hangingPunct="0"/>
              <a:r>
                <a:rPr lang="sv-SE" sz="1000" b="1" dirty="0">
                  <a:solidFill>
                    <a:srgbClr val="747474">
                      <a:lumMod val="50000"/>
                    </a:srgbClr>
                  </a:solidFill>
                </a:rPr>
                <a:t>Sep</a:t>
              </a:r>
            </a:p>
          </p:txBody>
        </p:sp>
        <p:sp>
          <p:nvSpPr>
            <p:cNvPr id="17" name="Text Box 54"/>
            <p:cNvSpPr txBox="1">
              <a:spLocks noChangeArrowheads="1"/>
            </p:cNvSpPr>
            <p:nvPr/>
          </p:nvSpPr>
          <p:spPr bwMode="auto">
            <a:xfrm>
              <a:off x="2049" y="1909"/>
              <a:ext cx="358" cy="109"/>
            </a:xfrm>
            <a:prstGeom prst="rect">
              <a:avLst/>
            </a:prstGeom>
            <a:noFill/>
            <a:ln w="9525">
              <a:noFill/>
              <a:miter lim="800000"/>
              <a:headEnd/>
              <a:tailEnd/>
            </a:ln>
          </p:spPr>
          <p:txBody>
            <a:bodyPr>
              <a:spAutoFit/>
            </a:bodyPr>
            <a:lstStyle/>
            <a:p>
              <a:pPr defTabSz="914239" eaLnBrk="0" hangingPunct="0"/>
              <a:r>
                <a:rPr lang="sv-SE" sz="1000" b="1" dirty="0">
                  <a:solidFill>
                    <a:srgbClr val="747474">
                      <a:lumMod val="50000"/>
                    </a:srgbClr>
                  </a:solidFill>
                </a:rPr>
                <a:t>Okt</a:t>
              </a:r>
            </a:p>
          </p:txBody>
        </p:sp>
        <p:sp>
          <p:nvSpPr>
            <p:cNvPr id="18" name="Text Box 55"/>
            <p:cNvSpPr txBox="1">
              <a:spLocks noChangeArrowheads="1"/>
            </p:cNvSpPr>
            <p:nvPr/>
          </p:nvSpPr>
          <p:spPr bwMode="auto">
            <a:xfrm>
              <a:off x="2197" y="1596"/>
              <a:ext cx="357" cy="109"/>
            </a:xfrm>
            <a:prstGeom prst="rect">
              <a:avLst/>
            </a:prstGeom>
            <a:noFill/>
            <a:ln w="9525">
              <a:noFill/>
              <a:miter lim="800000"/>
              <a:headEnd/>
              <a:tailEnd/>
            </a:ln>
          </p:spPr>
          <p:txBody>
            <a:bodyPr>
              <a:spAutoFit/>
            </a:bodyPr>
            <a:lstStyle/>
            <a:p>
              <a:pPr defTabSz="914239" eaLnBrk="0" hangingPunct="0"/>
              <a:r>
                <a:rPr lang="sv-SE" sz="1000" b="1" dirty="0">
                  <a:solidFill>
                    <a:srgbClr val="747474">
                      <a:lumMod val="50000"/>
                    </a:srgbClr>
                  </a:solidFill>
                </a:rPr>
                <a:t>Nov</a:t>
              </a:r>
            </a:p>
          </p:txBody>
        </p:sp>
        <p:sp>
          <p:nvSpPr>
            <p:cNvPr id="19" name="Text Box 56"/>
            <p:cNvSpPr txBox="1">
              <a:spLocks noChangeArrowheads="1"/>
            </p:cNvSpPr>
            <p:nvPr/>
          </p:nvSpPr>
          <p:spPr bwMode="auto">
            <a:xfrm>
              <a:off x="2509" y="1373"/>
              <a:ext cx="358" cy="109"/>
            </a:xfrm>
            <a:prstGeom prst="rect">
              <a:avLst/>
            </a:prstGeom>
            <a:noFill/>
            <a:ln w="9525">
              <a:noFill/>
              <a:miter lim="800000"/>
              <a:headEnd/>
              <a:tailEnd/>
            </a:ln>
          </p:spPr>
          <p:txBody>
            <a:bodyPr>
              <a:spAutoFit/>
            </a:bodyPr>
            <a:lstStyle/>
            <a:p>
              <a:pPr defTabSz="914239" eaLnBrk="0" hangingPunct="0"/>
              <a:r>
                <a:rPr lang="sv-SE" sz="1000" b="1" dirty="0">
                  <a:solidFill>
                    <a:srgbClr val="747474">
                      <a:lumMod val="50000"/>
                    </a:srgbClr>
                  </a:solidFill>
                </a:rPr>
                <a:t>Dec</a:t>
              </a:r>
            </a:p>
          </p:txBody>
        </p:sp>
      </p:grpSp>
      <p:sp>
        <p:nvSpPr>
          <p:cNvPr id="56" name="Rektangel 61"/>
          <p:cNvSpPr>
            <a:spLocks noChangeArrowheads="1"/>
          </p:cNvSpPr>
          <p:nvPr/>
        </p:nvSpPr>
        <p:spPr bwMode="auto">
          <a:xfrm>
            <a:off x="684218" y="1679588"/>
            <a:ext cx="2232025" cy="584759"/>
          </a:xfrm>
          <a:prstGeom prst="rect">
            <a:avLst/>
          </a:prstGeom>
          <a:noFill/>
          <a:ln w="9525">
            <a:noFill/>
            <a:miter lim="800000"/>
            <a:headEnd/>
            <a:tailEnd/>
          </a:ln>
        </p:spPr>
        <p:txBody>
          <a:bodyPr lIns="91424" tIns="45712" rIns="91424" bIns="45712">
            <a:spAutoFit/>
          </a:bodyPr>
          <a:lstStyle/>
          <a:p>
            <a:pPr defTabSz="914239"/>
            <a:r>
              <a:rPr lang="sv-SE" sz="1600" dirty="0" smtClean="0">
                <a:solidFill>
                  <a:srgbClr val="747474">
                    <a:lumMod val="50000"/>
                  </a:srgbClr>
                </a:solidFill>
                <a:latin typeface="Calibri" pitchFamily="34" charset="0"/>
              </a:rPr>
              <a:t>Uppföljningsrapport 3  </a:t>
            </a:r>
            <a:r>
              <a:rPr lang="sv-SE" sz="1600" dirty="0">
                <a:solidFill>
                  <a:srgbClr val="747474">
                    <a:lumMod val="50000"/>
                  </a:srgbClr>
                </a:solidFill>
                <a:latin typeface="Calibri" pitchFamily="34" charset="0"/>
              </a:rPr>
              <a:t>per oktober</a:t>
            </a:r>
          </a:p>
        </p:txBody>
      </p:sp>
      <p:sp>
        <p:nvSpPr>
          <p:cNvPr id="57" name="Rektangel 66"/>
          <p:cNvSpPr>
            <a:spLocks noChangeArrowheads="1"/>
          </p:cNvSpPr>
          <p:nvPr/>
        </p:nvSpPr>
        <p:spPr bwMode="auto">
          <a:xfrm>
            <a:off x="395289" y="4363182"/>
            <a:ext cx="2160587" cy="584759"/>
          </a:xfrm>
          <a:prstGeom prst="rect">
            <a:avLst/>
          </a:prstGeom>
          <a:noFill/>
          <a:ln w="9525">
            <a:noFill/>
            <a:miter lim="800000"/>
            <a:headEnd/>
            <a:tailEnd/>
          </a:ln>
        </p:spPr>
        <p:txBody>
          <a:bodyPr lIns="91424" tIns="45712" rIns="91424" bIns="45712">
            <a:spAutoFit/>
          </a:bodyPr>
          <a:lstStyle/>
          <a:p>
            <a:pPr defTabSz="914239"/>
            <a:r>
              <a:rPr lang="sv-SE" sz="1600" dirty="0" smtClean="0">
                <a:solidFill>
                  <a:srgbClr val="747474">
                    <a:lumMod val="50000"/>
                  </a:srgbClr>
                </a:solidFill>
                <a:latin typeface="Calibri" pitchFamily="34" charset="0"/>
              </a:rPr>
              <a:t>Uppföljningsrapport 2 </a:t>
            </a:r>
            <a:r>
              <a:rPr lang="sv-SE" sz="1600" dirty="0">
                <a:solidFill>
                  <a:srgbClr val="747474">
                    <a:lumMod val="50000"/>
                  </a:srgbClr>
                </a:solidFill>
                <a:latin typeface="Calibri" pitchFamily="34" charset="0"/>
              </a:rPr>
              <a:t>per </a:t>
            </a:r>
            <a:r>
              <a:rPr lang="sv-SE" sz="1600" dirty="0" smtClean="0">
                <a:solidFill>
                  <a:srgbClr val="747474">
                    <a:lumMod val="50000"/>
                  </a:srgbClr>
                </a:solidFill>
                <a:latin typeface="Calibri" pitchFamily="34" charset="0"/>
              </a:rPr>
              <a:t>augusti</a:t>
            </a:r>
            <a:endParaRPr lang="en-US" sz="1600" dirty="0">
              <a:solidFill>
                <a:srgbClr val="747474">
                  <a:lumMod val="50000"/>
                </a:srgbClr>
              </a:solidFill>
              <a:latin typeface="Calibri" pitchFamily="34" charset="0"/>
            </a:endParaRPr>
          </a:p>
        </p:txBody>
      </p:sp>
      <p:sp>
        <p:nvSpPr>
          <p:cNvPr id="58" name="Rektangel 69"/>
          <p:cNvSpPr>
            <a:spLocks noChangeArrowheads="1"/>
          </p:cNvSpPr>
          <p:nvPr/>
        </p:nvSpPr>
        <p:spPr bwMode="auto">
          <a:xfrm>
            <a:off x="6348756" y="1338594"/>
            <a:ext cx="2232025" cy="584759"/>
          </a:xfrm>
          <a:prstGeom prst="rect">
            <a:avLst/>
          </a:prstGeom>
          <a:noFill/>
          <a:ln w="9525">
            <a:noFill/>
            <a:miter lim="800000"/>
            <a:headEnd/>
            <a:tailEnd/>
          </a:ln>
        </p:spPr>
        <p:txBody>
          <a:bodyPr lIns="91424" tIns="45712" rIns="91424" bIns="45712">
            <a:spAutoFit/>
          </a:bodyPr>
          <a:lstStyle/>
          <a:p>
            <a:pPr defTabSz="914239"/>
            <a:endParaRPr lang="sv-SE" sz="1600" dirty="0">
              <a:solidFill>
                <a:srgbClr val="747474">
                  <a:lumMod val="50000"/>
                </a:srgbClr>
              </a:solidFill>
              <a:latin typeface="Calibri" pitchFamily="34" charset="0"/>
            </a:endParaRPr>
          </a:p>
          <a:p>
            <a:pPr defTabSz="914239"/>
            <a:r>
              <a:rPr lang="sv-SE" sz="1600" dirty="0" smtClean="0">
                <a:solidFill>
                  <a:srgbClr val="747474">
                    <a:lumMod val="50000"/>
                  </a:srgbClr>
                </a:solidFill>
                <a:latin typeface="Calibri" pitchFamily="34" charset="0"/>
              </a:rPr>
              <a:t>Årsrapport/redovisning</a:t>
            </a:r>
            <a:endParaRPr lang="en-US" sz="1600" dirty="0">
              <a:solidFill>
                <a:srgbClr val="747474">
                  <a:lumMod val="50000"/>
                </a:srgbClr>
              </a:solidFill>
              <a:latin typeface="Calibri" pitchFamily="34" charset="0"/>
            </a:endParaRPr>
          </a:p>
        </p:txBody>
      </p:sp>
      <p:sp>
        <p:nvSpPr>
          <p:cNvPr id="63" name="Ellips 62"/>
          <p:cNvSpPr/>
          <p:nvPr/>
        </p:nvSpPr>
        <p:spPr>
          <a:xfrm>
            <a:off x="3368175" y="2625905"/>
            <a:ext cx="2272372" cy="223642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19"/>
            <a:endParaRPr lang="sv-SE">
              <a:solidFill>
                <a:prstClr val="white"/>
              </a:solidFill>
            </a:endParaRPr>
          </a:p>
        </p:txBody>
      </p:sp>
      <p:sp>
        <p:nvSpPr>
          <p:cNvPr id="64" name="textruta 63"/>
          <p:cNvSpPr txBox="1"/>
          <p:nvPr/>
        </p:nvSpPr>
        <p:spPr>
          <a:xfrm>
            <a:off x="6875467" y="4003858"/>
            <a:ext cx="2056871" cy="584759"/>
          </a:xfrm>
          <a:prstGeom prst="rect">
            <a:avLst/>
          </a:prstGeom>
          <a:noFill/>
        </p:spPr>
        <p:txBody>
          <a:bodyPr wrap="square" lIns="91424" tIns="45712" rIns="91424" bIns="45712" rtlCol="0">
            <a:spAutoFit/>
          </a:bodyPr>
          <a:lstStyle/>
          <a:p>
            <a:pPr defTabSz="457119"/>
            <a:r>
              <a:rPr lang="sv-SE" sz="1600" dirty="0" smtClean="0">
                <a:solidFill>
                  <a:srgbClr val="111111"/>
                </a:solidFill>
                <a:latin typeface="Calibri" pitchFamily="34" charset="0"/>
                <a:cs typeface="Calibri" pitchFamily="34" charset="0"/>
              </a:rPr>
              <a:t>Uppföljningsrapport 1 per mars</a:t>
            </a:r>
          </a:p>
        </p:txBody>
      </p:sp>
      <p:sp>
        <p:nvSpPr>
          <p:cNvPr id="62" name="textruta 61"/>
          <p:cNvSpPr txBox="1"/>
          <p:nvPr/>
        </p:nvSpPr>
        <p:spPr>
          <a:xfrm>
            <a:off x="6751537" y="2264344"/>
            <a:ext cx="1638939" cy="523220"/>
          </a:xfrm>
          <a:prstGeom prst="rect">
            <a:avLst/>
          </a:prstGeom>
          <a:noFill/>
        </p:spPr>
        <p:txBody>
          <a:bodyPr wrap="square" rtlCol="0">
            <a:spAutoFit/>
          </a:bodyPr>
          <a:lstStyle/>
          <a:p>
            <a:pPr defTabSz="457119"/>
            <a:r>
              <a:rPr lang="sv-SE" sz="1400" dirty="0" smtClean="0">
                <a:solidFill>
                  <a:srgbClr val="111111"/>
                </a:solidFill>
                <a:cs typeface="Arial" panose="020B0604020202020204" pitchFamily="34" charset="0"/>
              </a:rPr>
              <a:t>Ek rapportering per feb</a:t>
            </a:r>
          </a:p>
        </p:txBody>
      </p:sp>
      <p:sp>
        <p:nvSpPr>
          <p:cNvPr id="66" name="textruta 65"/>
          <p:cNvSpPr txBox="1"/>
          <p:nvPr/>
        </p:nvSpPr>
        <p:spPr>
          <a:xfrm>
            <a:off x="5786301" y="5557565"/>
            <a:ext cx="1749723" cy="769441"/>
          </a:xfrm>
          <a:prstGeom prst="rect">
            <a:avLst/>
          </a:prstGeom>
          <a:noFill/>
        </p:spPr>
        <p:txBody>
          <a:bodyPr wrap="square" rtlCol="0">
            <a:spAutoFit/>
          </a:bodyPr>
          <a:lstStyle/>
          <a:p>
            <a:pPr defTabSz="457119"/>
            <a:r>
              <a:rPr lang="sv-SE" sz="1400" dirty="0" smtClean="0">
                <a:solidFill>
                  <a:srgbClr val="111111"/>
                </a:solidFill>
                <a:cs typeface="Arial" panose="020B0604020202020204" pitchFamily="34" charset="0"/>
              </a:rPr>
              <a:t>Ek rapportering per maj</a:t>
            </a:r>
          </a:p>
          <a:p>
            <a:pPr defTabSz="457119"/>
            <a:endParaRPr lang="sv-SE" sz="1600" b="1" dirty="0" err="1" smtClean="0">
              <a:solidFill>
                <a:srgbClr val="747474"/>
              </a:solidFill>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28597" y="1428738"/>
          <a:ext cx="8501123" cy="4429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ubrik 4"/>
          <p:cNvSpPr>
            <a:spLocks noGrp="1"/>
          </p:cNvSpPr>
          <p:nvPr>
            <p:ph type="title"/>
          </p:nvPr>
        </p:nvSpPr>
        <p:spPr>
          <a:xfrm>
            <a:off x="522003" y="449580"/>
            <a:ext cx="6738951" cy="695069"/>
          </a:xfrm>
        </p:spPr>
        <p:txBody>
          <a:bodyPr/>
          <a:lstStyle/>
          <a:p>
            <a:r>
              <a:rPr lang="sv-SE" dirty="0" smtClean="0"/>
              <a:t>Roller i uppföljningen</a:t>
            </a:r>
            <a:endParaRPr lang="sv-SE" dirty="0"/>
          </a:p>
        </p:txBody>
      </p:sp>
    </p:spTree>
  </p:cSld>
  <p:clrMapOvr>
    <a:masterClrMapping/>
  </p:clrMapOvr>
  <p:transition spd="med">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3"/>
          <p:cNvSpPr>
            <a:spLocks noGrp="1"/>
          </p:cNvSpPr>
          <p:nvPr>
            <p:ph type="title"/>
          </p:nvPr>
        </p:nvSpPr>
        <p:spPr/>
        <p:txBody>
          <a:bodyPr/>
          <a:lstStyle/>
          <a:p>
            <a:r>
              <a:rPr lang="sv-SE" dirty="0" smtClean="0"/>
              <a:t>Uppföljningsarbetet</a:t>
            </a:r>
            <a:endParaRPr lang="sv-SE" dirty="0"/>
          </a:p>
        </p:txBody>
      </p:sp>
      <p:sp>
        <p:nvSpPr>
          <p:cNvPr id="4" name="Platshållare för sidfot 3"/>
          <p:cNvSpPr>
            <a:spLocks noGrp="1"/>
          </p:cNvSpPr>
          <p:nvPr>
            <p:ph type="ftr" sz="quarter" idx="14"/>
          </p:nvPr>
        </p:nvSpPr>
        <p:spPr/>
        <p:txBody>
          <a:bodyPr/>
          <a:lstStyle/>
          <a:p>
            <a:r>
              <a:rPr lang="sv-SE" smtClean="0">
                <a:solidFill>
                  <a:prstClr val="white"/>
                </a:solidFill>
              </a:rPr>
              <a:t>Hållbar stad - öppen för världen</a:t>
            </a:r>
            <a:endParaRPr lang="en-GB" dirty="0">
              <a:solidFill>
                <a:prstClr val="white"/>
              </a:solidFill>
            </a:endParaRPr>
          </a:p>
        </p:txBody>
      </p:sp>
      <p:sp>
        <p:nvSpPr>
          <p:cNvPr id="5" name="Platshållare för bildnummer 4"/>
          <p:cNvSpPr>
            <a:spLocks noGrp="1"/>
          </p:cNvSpPr>
          <p:nvPr>
            <p:ph type="sldNum" sz="quarter" idx="15"/>
          </p:nvPr>
        </p:nvSpPr>
        <p:spPr/>
        <p:txBody>
          <a:bodyPr/>
          <a:lstStyle/>
          <a:p>
            <a:fld id="{CCB980A4-8073-2E47-BD49-CDC58DACAC28}" type="slidenum">
              <a:rPr lang="sv-SE" smtClean="0">
                <a:solidFill>
                  <a:prstClr val="white"/>
                </a:solidFill>
              </a:rPr>
              <a:pPr/>
              <a:t>98</a:t>
            </a:fld>
            <a:endParaRPr lang="sv-SE" dirty="0">
              <a:solidFill>
                <a:prstClr val="white"/>
              </a:solidFill>
            </a:endParaRPr>
          </a:p>
        </p:txBody>
      </p:sp>
      <p:sp>
        <p:nvSpPr>
          <p:cNvPr id="6" name="Rectangle 2"/>
          <p:cNvSpPr txBox="1">
            <a:spLocks noChangeArrowheads="1"/>
          </p:cNvSpPr>
          <p:nvPr/>
        </p:nvSpPr>
        <p:spPr bwMode="auto">
          <a:xfrm>
            <a:off x="0" y="-15874"/>
            <a:ext cx="9144000" cy="1143000"/>
          </a:xfrm>
          <a:prstGeom prst="rect">
            <a:avLst/>
          </a:prstGeom>
          <a:ln>
            <a:miter lim="800000"/>
            <a:headEnd/>
            <a:tailEnd/>
          </a:ln>
        </p:spPr>
        <p:txBody>
          <a:bodyPr vert="horz" wrap="square" lIns="91424" tIns="45712" rIns="91424" bIns="45712" numCol="1" rtlCol="0" anchor="ctr" anchorCtr="0" compatLnSpc="1">
            <a:prstTxWarp prst="textNoShape">
              <a:avLst/>
            </a:prstTxWarp>
            <a:noAutofit/>
          </a:bodyPr>
          <a:lstStyle/>
          <a:p>
            <a:pPr defTabSz="457119">
              <a:lnSpc>
                <a:spcPts val="2700"/>
              </a:lnSpc>
              <a:spcBef>
                <a:spcPct val="0"/>
              </a:spcBef>
              <a:defRPr/>
            </a:pPr>
            <a:endParaRPr lang="en-US" sz="2800" b="1" kern="0" spc="50" dirty="0" smtClean="0">
              <a:solidFill>
                <a:srgbClr val="747474">
                  <a:lumMod val="50000"/>
                </a:srgbClr>
              </a:solidFill>
              <a:cs typeface="Arial"/>
            </a:endParaRPr>
          </a:p>
        </p:txBody>
      </p:sp>
      <p:sp>
        <p:nvSpPr>
          <p:cNvPr id="7" name="Femhörning 6"/>
          <p:cNvSpPr/>
          <p:nvPr/>
        </p:nvSpPr>
        <p:spPr>
          <a:xfrm>
            <a:off x="428630" y="2126791"/>
            <a:ext cx="2714625" cy="2071688"/>
          </a:xfrm>
          <a:prstGeom prst="homePlate">
            <a:avLst>
              <a:gd name="adj" fmla="val 31736"/>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0" scaled="1"/>
            <a:tileRect/>
          </a:gradFill>
          <a:ln>
            <a:noFill/>
          </a:ln>
          <a:effectLst>
            <a:outerShdw blurRad="4699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457119">
              <a:defRPr/>
            </a:pPr>
            <a:r>
              <a:rPr lang="sv-SE" sz="2400" b="1" dirty="0">
                <a:solidFill>
                  <a:prstClr val="white"/>
                </a:solidFill>
              </a:rPr>
              <a:t>Mätning</a:t>
            </a:r>
          </a:p>
        </p:txBody>
      </p:sp>
      <p:sp>
        <p:nvSpPr>
          <p:cNvPr id="8" name="Femhörning 7"/>
          <p:cNvSpPr/>
          <p:nvPr/>
        </p:nvSpPr>
        <p:spPr>
          <a:xfrm>
            <a:off x="3214693" y="2126791"/>
            <a:ext cx="2714625" cy="2071688"/>
          </a:xfrm>
          <a:prstGeom prst="homePlate">
            <a:avLst>
              <a:gd name="adj" fmla="val 31736"/>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0" scaled="1"/>
            <a:tileRect/>
          </a:gradFill>
          <a:ln>
            <a:noFill/>
          </a:ln>
          <a:effectLst>
            <a:outerShdw blurRad="4699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457119">
              <a:defRPr/>
            </a:pPr>
            <a:r>
              <a:rPr lang="sv-SE" sz="2400" b="1" dirty="0">
                <a:solidFill>
                  <a:prstClr val="white"/>
                </a:solidFill>
              </a:rPr>
              <a:t>Analys</a:t>
            </a:r>
          </a:p>
        </p:txBody>
      </p:sp>
      <p:sp>
        <p:nvSpPr>
          <p:cNvPr id="9" name="Femhörning 8"/>
          <p:cNvSpPr/>
          <p:nvPr/>
        </p:nvSpPr>
        <p:spPr>
          <a:xfrm>
            <a:off x="6000756" y="2126791"/>
            <a:ext cx="2714625" cy="2071688"/>
          </a:xfrm>
          <a:prstGeom prst="homePlate">
            <a:avLst>
              <a:gd name="adj" fmla="val 31736"/>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0" scaled="1"/>
            <a:tileRect/>
          </a:gradFill>
          <a:ln>
            <a:noFill/>
          </a:ln>
          <a:effectLst>
            <a:outerShdw blurRad="4699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457119">
              <a:defRPr/>
            </a:pPr>
            <a:r>
              <a:rPr lang="sv-SE" sz="2400" b="1" dirty="0">
                <a:solidFill>
                  <a:prstClr val="white"/>
                </a:solidFill>
              </a:rPr>
              <a:t>Rapportering</a:t>
            </a:r>
          </a:p>
        </p:txBody>
      </p:sp>
      <p:sp>
        <p:nvSpPr>
          <p:cNvPr id="10" name="textruta 95"/>
          <p:cNvSpPr txBox="1">
            <a:spLocks noChangeArrowheads="1"/>
          </p:cNvSpPr>
          <p:nvPr/>
        </p:nvSpPr>
        <p:spPr bwMode="auto">
          <a:xfrm>
            <a:off x="582613" y="5006977"/>
            <a:ext cx="2160587" cy="400093"/>
          </a:xfrm>
          <a:prstGeom prst="rect">
            <a:avLst/>
          </a:prstGeom>
          <a:noFill/>
          <a:ln w="9525">
            <a:noFill/>
            <a:miter lim="800000"/>
            <a:headEnd/>
            <a:tailEnd/>
          </a:ln>
        </p:spPr>
        <p:txBody>
          <a:bodyPr wrap="square" lIns="91424" tIns="45712" rIns="91424" bIns="45712">
            <a:spAutoFit/>
          </a:bodyPr>
          <a:lstStyle/>
          <a:p>
            <a:pPr algn="ctr" defTabSz="457119"/>
            <a:r>
              <a:rPr lang="sv-SE" sz="2000" b="1" dirty="0">
                <a:solidFill>
                  <a:srgbClr val="747474">
                    <a:lumMod val="50000"/>
                  </a:srgbClr>
                </a:solidFill>
              </a:rPr>
              <a:t>När som helst</a:t>
            </a:r>
          </a:p>
        </p:txBody>
      </p:sp>
      <p:sp>
        <p:nvSpPr>
          <p:cNvPr id="11" name="textruta 95"/>
          <p:cNvSpPr txBox="1">
            <a:spLocks noChangeArrowheads="1"/>
          </p:cNvSpPr>
          <p:nvPr/>
        </p:nvSpPr>
        <p:spPr bwMode="auto">
          <a:xfrm>
            <a:off x="3394078" y="5006977"/>
            <a:ext cx="1974759" cy="400093"/>
          </a:xfrm>
          <a:prstGeom prst="rect">
            <a:avLst/>
          </a:prstGeom>
          <a:noFill/>
          <a:ln w="9525">
            <a:noFill/>
            <a:miter lim="800000"/>
            <a:headEnd/>
            <a:tailEnd/>
          </a:ln>
        </p:spPr>
        <p:txBody>
          <a:bodyPr wrap="square" lIns="91424" tIns="45712" rIns="91424" bIns="45712">
            <a:spAutoFit/>
          </a:bodyPr>
          <a:lstStyle/>
          <a:p>
            <a:pPr algn="ctr" defTabSz="457119"/>
            <a:r>
              <a:rPr lang="sv-SE" sz="2000" b="1" dirty="0">
                <a:solidFill>
                  <a:srgbClr val="747474">
                    <a:lumMod val="50000"/>
                  </a:srgbClr>
                </a:solidFill>
              </a:rPr>
              <a:t>När som helst</a:t>
            </a:r>
          </a:p>
        </p:txBody>
      </p:sp>
      <p:sp>
        <p:nvSpPr>
          <p:cNvPr id="12" name="textruta 95"/>
          <p:cNvSpPr txBox="1">
            <a:spLocks noChangeArrowheads="1"/>
          </p:cNvSpPr>
          <p:nvPr/>
        </p:nvSpPr>
        <p:spPr bwMode="auto">
          <a:xfrm>
            <a:off x="6053139" y="5006977"/>
            <a:ext cx="2503032" cy="400093"/>
          </a:xfrm>
          <a:prstGeom prst="rect">
            <a:avLst/>
          </a:prstGeom>
          <a:noFill/>
          <a:ln w="9525">
            <a:noFill/>
            <a:miter lim="800000"/>
            <a:headEnd/>
            <a:tailEnd/>
          </a:ln>
        </p:spPr>
        <p:txBody>
          <a:bodyPr wrap="square" lIns="91424" tIns="45712" rIns="91424" bIns="45712">
            <a:spAutoFit/>
          </a:bodyPr>
          <a:lstStyle/>
          <a:p>
            <a:pPr algn="ctr" defTabSz="457119"/>
            <a:r>
              <a:rPr lang="sv-SE" sz="2000" b="1" dirty="0">
                <a:solidFill>
                  <a:srgbClr val="747474">
                    <a:lumMod val="50000"/>
                  </a:srgbClr>
                </a:solidFill>
              </a:rPr>
              <a:t>Enligt anvisningar</a:t>
            </a:r>
          </a:p>
        </p:txBody>
      </p:sp>
    </p:spTree>
  </p:cSld>
  <p:clrMapOvr>
    <a:masterClrMapping/>
  </p:clrMapOvr>
  <p:transition spd="med">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6"/>
          <p:cNvGrpSpPr/>
          <p:nvPr/>
        </p:nvGrpSpPr>
        <p:grpSpPr>
          <a:xfrm>
            <a:off x="419593" y="886360"/>
            <a:ext cx="8581903" cy="4891052"/>
            <a:chOff x="1523999" y="1397000"/>
            <a:chExt cx="7529546" cy="4291280"/>
          </a:xfrm>
        </p:grpSpPr>
        <p:graphicFrame>
          <p:nvGraphicFramePr>
            <p:cNvPr id="4" name="Diagram 3"/>
            <p:cNvGraphicFramePr/>
            <p:nvPr/>
          </p:nvGraphicFramePr>
          <p:xfrm>
            <a:off x="1523999" y="1397000"/>
            <a:ext cx="7206543" cy="4192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ruta 8"/>
            <p:cNvSpPr txBox="1"/>
            <p:nvPr/>
          </p:nvSpPr>
          <p:spPr>
            <a:xfrm>
              <a:off x="5287220" y="3955223"/>
              <a:ext cx="1724179" cy="810105"/>
            </a:xfrm>
            <a:prstGeom prst="rect">
              <a:avLst/>
            </a:prstGeom>
            <a:noFill/>
          </p:spPr>
          <p:txBody>
            <a:bodyPr wrap="square" rtlCol="0">
              <a:spAutoFit/>
            </a:bodyPr>
            <a:lstStyle/>
            <a:p>
              <a:pPr marL="108000" indent="108000" defTabSz="914400">
                <a:buFont typeface="Arial" pitchFamily="34" charset="0"/>
                <a:buChar char="•"/>
              </a:pPr>
              <a:r>
                <a:rPr lang="sv-SE" dirty="0" smtClean="0">
                  <a:solidFill>
                    <a:prstClr val="black"/>
                  </a:solidFill>
                </a:rPr>
                <a:t> Volym</a:t>
              </a:r>
            </a:p>
            <a:p>
              <a:pPr marL="108000" indent="108000" defTabSz="914400"/>
              <a:r>
                <a:rPr lang="sv-SE" dirty="0" smtClean="0">
                  <a:solidFill>
                    <a:prstClr val="black"/>
                  </a:solidFill>
                </a:rPr>
                <a:t>(antal/innehåll)</a:t>
              </a:r>
            </a:p>
            <a:p>
              <a:pPr marL="108000" indent="108000" defTabSz="914400">
                <a:buFont typeface="Arial" pitchFamily="34" charset="0"/>
                <a:buChar char="•"/>
              </a:pPr>
              <a:r>
                <a:rPr lang="sv-SE" dirty="0" smtClean="0">
                  <a:solidFill>
                    <a:prstClr val="black"/>
                  </a:solidFill>
                </a:rPr>
                <a:t> Kostnad</a:t>
              </a:r>
              <a:endParaRPr lang="sv-SE" dirty="0">
                <a:solidFill>
                  <a:prstClr val="black"/>
                </a:solidFill>
              </a:endParaRPr>
            </a:p>
          </p:txBody>
        </p:sp>
        <p:sp>
          <p:nvSpPr>
            <p:cNvPr id="12" name="textruta 11"/>
            <p:cNvSpPr txBox="1"/>
            <p:nvPr/>
          </p:nvSpPr>
          <p:spPr>
            <a:xfrm>
              <a:off x="7240620" y="3987060"/>
              <a:ext cx="1812925" cy="1701220"/>
            </a:xfrm>
            <a:prstGeom prst="rect">
              <a:avLst/>
            </a:prstGeom>
            <a:noFill/>
          </p:spPr>
          <p:txBody>
            <a:bodyPr wrap="square" rtlCol="0">
              <a:spAutoFit/>
            </a:bodyPr>
            <a:lstStyle/>
            <a:p>
              <a:pPr marL="108000" indent="-108000" defTabSz="914400">
                <a:buFont typeface="Arial" pitchFamily="34" charset="0"/>
                <a:buChar char="•"/>
              </a:pPr>
              <a:r>
                <a:rPr lang="sv-SE" sz="2000" dirty="0" smtClean="0">
                  <a:solidFill>
                    <a:prstClr val="black"/>
                  </a:solidFill>
                </a:rPr>
                <a:t>Förändring som orsakats av prestationen</a:t>
              </a:r>
            </a:p>
            <a:p>
              <a:pPr marL="108000" indent="-108000" defTabSz="914400">
                <a:buFont typeface="Arial" pitchFamily="34" charset="0"/>
                <a:buChar char="•"/>
              </a:pPr>
              <a:r>
                <a:rPr lang="sv-SE" sz="2000" dirty="0" smtClean="0">
                  <a:solidFill>
                    <a:prstClr val="black"/>
                  </a:solidFill>
                </a:rPr>
                <a:t>Måluppfyllelse</a:t>
              </a:r>
            </a:p>
            <a:p>
              <a:pPr marL="108000" indent="-108000" defTabSz="914400">
                <a:buFont typeface="Arial" pitchFamily="34" charset="0"/>
                <a:buChar char="•"/>
              </a:pPr>
              <a:r>
                <a:rPr lang="sv-SE" sz="2000" dirty="0" smtClean="0">
                  <a:solidFill>
                    <a:prstClr val="black"/>
                  </a:solidFill>
                </a:rPr>
                <a:t>Prestationens kvalitet</a:t>
              </a:r>
              <a:endParaRPr lang="sv-SE" sz="2000" dirty="0">
                <a:solidFill>
                  <a:prstClr val="black"/>
                </a:solidFill>
              </a:endParaRPr>
            </a:p>
          </p:txBody>
        </p:sp>
        <p:sp>
          <p:nvSpPr>
            <p:cNvPr id="13" name="Höger klammerparentes 12"/>
            <p:cNvSpPr/>
            <p:nvPr/>
          </p:nvSpPr>
          <p:spPr>
            <a:xfrm rot="16200000">
              <a:off x="6826811" y="1160746"/>
              <a:ext cx="432048" cy="3096348"/>
            </a:xfrm>
            <a:prstGeom prst="rightBrace">
              <a:avLst/>
            </a:prstGeom>
            <a:ln w="28575">
              <a:solidFill>
                <a:schemeClr val="accent6"/>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sv-SE">
                <a:solidFill>
                  <a:prstClr val="black"/>
                </a:solidFill>
              </a:endParaRPr>
            </a:p>
          </p:txBody>
        </p:sp>
        <p:sp>
          <p:nvSpPr>
            <p:cNvPr id="14" name="textruta 13"/>
            <p:cNvSpPr txBox="1"/>
            <p:nvPr/>
          </p:nvSpPr>
          <p:spPr>
            <a:xfrm>
              <a:off x="6512269" y="2132856"/>
              <a:ext cx="967189" cy="369332"/>
            </a:xfrm>
            <a:prstGeom prst="rect">
              <a:avLst/>
            </a:prstGeom>
            <a:noFill/>
          </p:spPr>
          <p:txBody>
            <a:bodyPr wrap="none" rtlCol="0">
              <a:spAutoFit/>
            </a:bodyPr>
            <a:lstStyle/>
            <a:p>
              <a:pPr defTabSz="914400"/>
              <a:r>
                <a:rPr lang="sv-SE" b="1" dirty="0" smtClean="0">
                  <a:solidFill>
                    <a:prstClr val="black"/>
                  </a:solidFill>
                </a:rPr>
                <a:t>Resultat</a:t>
              </a:r>
              <a:endParaRPr lang="sv-SE" b="1" dirty="0">
                <a:solidFill>
                  <a:prstClr val="black"/>
                </a:solidFill>
              </a:endParaRPr>
            </a:p>
          </p:txBody>
        </p:sp>
      </p:grpSp>
      <p:sp>
        <p:nvSpPr>
          <p:cNvPr id="16" name="Rubrik 15"/>
          <p:cNvSpPr>
            <a:spLocks noGrp="1"/>
          </p:cNvSpPr>
          <p:nvPr>
            <p:ph type="title"/>
          </p:nvPr>
        </p:nvSpPr>
        <p:spPr/>
        <p:txBody>
          <a:bodyPr/>
          <a:lstStyle/>
          <a:p>
            <a:r>
              <a:rPr lang="sv-SE" dirty="0" smtClean="0"/>
              <a:t>Från mål till resultat</a:t>
            </a:r>
            <a:endParaRPr lang="sv-SE" dirty="0"/>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GBG-Stad-Mall_enkelBlue_SE_PPT">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10.xml><?xml version="1.0" encoding="utf-8"?>
<a:theme xmlns:a="http://schemas.openxmlformats.org/drawingml/2006/main" name="7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11.xml><?xml version="1.0" encoding="utf-8"?>
<a:theme xmlns:a="http://schemas.openxmlformats.org/drawingml/2006/main" name="8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12.xml><?xml version="1.0" encoding="utf-8"?>
<a:theme xmlns:a="http://schemas.openxmlformats.org/drawingml/2006/main" name="9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13.xml><?xml version="1.0" encoding="utf-8"?>
<a:theme xmlns:a="http://schemas.openxmlformats.org/drawingml/2006/main" name="10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14.xml><?xml version="1.0" encoding="utf-8"?>
<a:theme xmlns:a="http://schemas.openxmlformats.org/drawingml/2006/main" name="11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15.xml><?xml version="1.0" encoding="utf-8"?>
<a:theme xmlns:a="http://schemas.openxmlformats.org/drawingml/2006/main" name="12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16.xml><?xml version="1.0" encoding="utf-8"?>
<a:theme xmlns:a="http://schemas.openxmlformats.org/drawingml/2006/main" name="13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17.xml><?xml version="1.0" encoding="utf-8"?>
<a:theme xmlns:a="http://schemas.openxmlformats.org/drawingml/2006/main" name="14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18.xml><?xml version="1.0" encoding="utf-8"?>
<a:theme xmlns:a="http://schemas.openxmlformats.org/drawingml/2006/main" name="15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19.xml><?xml version="1.0" encoding="utf-8"?>
<a:theme xmlns:a="http://schemas.openxmlformats.org/drawingml/2006/main" name="16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1_GBGstad-prickar">
  <a:themeElements>
    <a:clrScheme name="GöteborgsStad1">
      <a:dk1>
        <a:srgbClr val="747474"/>
      </a:dk1>
      <a:lt1>
        <a:sysClr val="window" lastClr="FFFFFF"/>
      </a:lt1>
      <a:dk2>
        <a:srgbClr val="747474"/>
      </a:dk2>
      <a:lt2>
        <a:srgbClr val="FFFFFF"/>
      </a:lt2>
      <a:accent1>
        <a:srgbClr val="C3C300"/>
      </a:accent1>
      <a:accent2>
        <a:srgbClr val="F18700"/>
      </a:accent2>
      <a:accent3>
        <a:srgbClr val="89BEAE"/>
      </a:accent3>
      <a:accent4>
        <a:srgbClr val="5EA0C3"/>
      </a:accent4>
      <a:accent5>
        <a:srgbClr val="DE0069"/>
      </a:accent5>
      <a:accent6>
        <a:srgbClr val="FFD032"/>
      </a:accent6>
      <a:hlink>
        <a:srgbClr val="0070C0"/>
      </a:hlink>
      <a:folHlink>
        <a:srgbClr val="A6004E"/>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20.xml><?xml version="1.0" encoding="utf-8"?>
<a:theme xmlns:a="http://schemas.openxmlformats.org/drawingml/2006/main" name="17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21.xml><?xml version="1.0" encoding="utf-8"?>
<a:theme xmlns:a="http://schemas.openxmlformats.org/drawingml/2006/main" name="18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22.xml><?xml version="1.0" encoding="utf-8"?>
<a:theme xmlns:a="http://schemas.openxmlformats.org/drawingml/2006/main" name="19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23.xml><?xml version="1.0" encoding="utf-8"?>
<a:theme xmlns:a="http://schemas.openxmlformats.org/drawingml/2006/main" name="20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24.xml><?xml version="1.0" encoding="utf-8"?>
<a:theme xmlns:a="http://schemas.openxmlformats.org/drawingml/2006/main" name="21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25.xml><?xml version="1.0" encoding="utf-8"?>
<a:theme xmlns:a="http://schemas.openxmlformats.org/drawingml/2006/main" name="22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26.xml><?xml version="1.0" encoding="utf-8"?>
<a:theme xmlns:a="http://schemas.openxmlformats.org/drawingml/2006/main" name="23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27.xml><?xml version="1.0" encoding="utf-8"?>
<a:theme xmlns:a="http://schemas.openxmlformats.org/drawingml/2006/main" name="24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28.xml><?xml version="1.0" encoding="utf-8"?>
<a:theme xmlns:a="http://schemas.openxmlformats.org/drawingml/2006/main" name="25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29.xml><?xml version="1.0" encoding="utf-8"?>
<a:theme xmlns:a="http://schemas.openxmlformats.org/drawingml/2006/main" name="26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3.xml><?xml version="1.0" encoding="utf-8"?>
<a:theme xmlns:a="http://schemas.openxmlformats.org/drawingml/2006/main" name="6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30.xml><?xml version="1.0" encoding="utf-8"?>
<a:theme xmlns:a="http://schemas.openxmlformats.org/drawingml/2006/main" name="27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31.xml><?xml version="1.0" encoding="utf-8"?>
<a:theme xmlns:a="http://schemas.openxmlformats.org/drawingml/2006/main" name="28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32.xml><?xml version="1.0" encoding="utf-8"?>
<a:theme xmlns:a="http://schemas.openxmlformats.org/drawingml/2006/main" name="29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33.xml><?xml version="1.0" encoding="utf-8"?>
<a:theme xmlns:a="http://schemas.openxmlformats.org/drawingml/2006/main" name="30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34.xml><?xml version="1.0" encoding="utf-8"?>
<a:theme xmlns:a="http://schemas.openxmlformats.org/drawingml/2006/main" name="31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35.xml><?xml version="1.0" encoding="utf-8"?>
<a:theme xmlns:a="http://schemas.openxmlformats.org/drawingml/2006/main" name="32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36.xml><?xml version="1.0" encoding="utf-8"?>
<a:theme xmlns:a="http://schemas.openxmlformats.org/drawingml/2006/main" name="33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37.xml><?xml version="1.0" encoding="utf-8"?>
<a:theme xmlns:a="http://schemas.openxmlformats.org/drawingml/2006/main" name="34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38.xml><?xml version="1.0" encoding="utf-8"?>
<a:theme xmlns:a="http://schemas.openxmlformats.org/drawingml/2006/main" name="35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39.xml><?xml version="1.0" encoding="utf-8"?>
<a:theme xmlns:a="http://schemas.openxmlformats.org/drawingml/2006/main" name="36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4.xml><?xml version="1.0" encoding="utf-8"?>
<a:theme xmlns:a="http://schemas.openxmlformats.org/drawingml/2006/main" name="GBG-Stad-Mall_SE_PPT ny grafisk profil">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40.xml><?xml version="1.0" encoding="utf-8"?>
<a:theme xmlns:a="http://schemas.openxmlformats.org/drawingml/2006/main" name="37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41.xml><?xml version="1.0" encoding="utf-8"?>
<a:theme xmlns:a="http://schemas.openxmlformats.org/drawingml/2006/main" name="38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42.xml><?xml version="1.0" encoding="utf-8"?>
<a:theme xmlns:a="http://schemas.openxmlformats.org/drawingml/2006/main" name="39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43.xml><?xml version="1.0" encoding="utf-8"?>
<a:theme xmlns:a="http://schemas.openxmlformats.org/drawingml/2006/main" name="40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44.xml><?xml version="1.0" encoding="utf-8"?>
<a:theme xmlns:a="http://schemas.openxmlformats.org/drawingml/2006/main" name="41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45.xml><?xml version="1.0" encoding="utf-8"?>
<a:theme xmlns:a="http://schemas.openxmlformats.org/drawingml/2006/main" name="42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46.xml><?xml version="1.0" encoding="utf-8"?>
<a:theme xmlns:a="http://schemas.openxmlformats.org/drawingml/2006/main" name="GBGstad-avslut">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47.xml><?xml version="1.0" encoding="utf-8"?>
<a:theme xmlns:a="http://schemas.openxmlformats.org/drawingml/2006/main" name="43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48.xml><?xml version="1.0" encoding="utf-8"?>
<a:theme xmlns:a="http://schemas.openxmlformats.org/drawingml/2006/main" name="44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49.xml><?xml version="1.0" encoding="utf-8"?>
<a:theme xmlns:a="http://schemas.openxmlformats.org/drawingml/2006/main" name="45_GBGstad-prickar">
  <a:themeElements>
    <a:clrScheme name="GöteborgsStad1">
      <a:dk1>
        <a:srgbClr val="747474"/>
      </a:dk1>
      <a:lt1>
        <a:sysClr val="window" lastClr="FFFFFF"/>
      </a:lt1>
      <a:dk2>
        <a:srgbClr val="747474"/>
      </a:dk2>
      <a:lt2>
        <a:srgbClr val="FFFFFF"/>
      </a:lt2>
      <a:accent1>
        <a:srgbClr val="C3C300"/>
      </a:accent1>
      <a:accent2>
        <a:srgbClr val="F18700"/>
      </a:accent2>
      <a:accent3>
        <a:srgbClr val="89BEAE"/>
      </a:accent3>
      <a:accent4>
        <a:srgbClr val="5EA0C3"/>
      </a:accent4>
      <a:accent5>
        <a:srgbClr val="DE0069"/>
      </a:accent5>
      <a:accent6>
        <a:srgbClr val="FFD032"/>
      </a:accent6>
      <a:hlink>
        <a:srgbClr val="0070C0"/>
      </a:hlink>
      <a:folHlink>
        <a:srgbClr val="A6004E"/>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5.xml><?xml version="1.0" encoding="utf-8"?>
<a:theme xmlns:a="http://schemas.openxmlformats.org/drawingml/2006/main" name="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50.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7.xml><?xml version="1.0" encoding="utf-8"?>
<a:theme xmlns:a="http://schemas.openxmlformats.org/drawingml/2006/main" name="3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8.xml><?xml version="1.0" encoding="utf-8"?>
<a:theme xmlns:a="http://schemas.openxmlformats.org/drawingml/2006/main" name="4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9.xml><?xml version="1.0" encoding="utf-8"?>
<a:theme xmlns:a="http://schemas.openxmlformats.org/drawingml/2006/main" name="5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GBG-Stad-Mall_enkelBlue_SE_PPT</Template>
  <TotalTime>1583</TotalTime>
  <Words>10462</Words>
  <Application>Microsoft Office PowerPoint</Application>
  <PresentationFormat>Bildspel på skärmen (4:3)</PresentationFormat>
  <Paragraphs>1514</Paragraphs>
  <Slides>107</Slides>
  <Notes>57</Notes>
  <HiddenSlides>2</HiddenSlides>
  <MMClips>0</MMClips>
  <ScaleCrop>false</ScaleCrop>
  <HeadingPairs>
    <vt:vector size="4" baseType="variant">
      <vt:variant>
        <vt:lpstr>Tema</vt:lpstr>
      </vt:variant>
      <vt:variant>
        <vt:i4>49</vt:i4>
      </vt:variant>
      <vt:variant>
        <vt:lpstr>Bildrubriker</vt:lpstr>
      </vt:variant>
      <vt:variant>
        <vt:i4>107</vt:i4>
      </vt:variant>
    </vt:vector>
  </HeadingPairs>
  <TitlesOfParts>
    <vt:vector size="156" baseType="lpstr">
      <vt:lpstr>GBG-Stad-Mall_enkelBlue_SE_PPT</vt:lpstr>
      <vt:lpstr>1_GBGstad-prickar</vt:lpstr>
      <vt:lpstr>6_GBGstad-prickar</vt:lpstr>
      <vt:lpstr>GBG-Stad-Mall_SE_PPT ny grafisk profil</vt:lpstr>
      <vt:lpstr>GBGstad-prickar</vt:lpstr>
      <vt:lpstr>2_GBGstad-prickar</vt:lpstr>
      <vt:lpstr>3_GBGstad-prickar</vt:lpstr>
      <vt:lpstr>4_GBGstad-prickar</vt:lpstr>
      <vt:lpstr>5_GBGstad-prickar</vt:lpstr>
      <vt:lpstr>7_GBGstad-prickar</vt:lpstr>
      <vt:lpstr>8_GBGstad-prickar</vt:lpstr>
      <vt:lpstr>9_GBGstad-prickar</vt:lpstr>
      <vt:lpstr>10_GBGstad-prickar</vt:lpstr>
      <vt:lpstr>11_GBGstad-prickar</vt:lpstr>
      <vt:lpstr>12_GBGstad-prickar</vt:lpstr>
      <vt:lpstr>13_GBGstad-prickar</vt:lpstr>
      <vt:lpstr>14_GBGstad-prickar</vt:lpstr>
      <vt:lpstr>15_GBGstad-prickar</vt:lpstr>
      <vt:lpstr>16_GBGstad-prickar</vt:lpstr>
      <vt:lpstr>17_GBGstad-prickar</vt:lpstr>
      <vt:lpstr>18_GBGstad-prickar</vt:lpstr>
      <vt:lpstr>19_GBGstad-prickar</vt:lpstr>
      <vt:lpstr>20_GBGstad-prickar</vt:lpstr>
      <vt:lpstr>21_GBGstad-prickar</vt:lpstr>
      <vt:lpstr>22_GBGstad-prickar</vt:lpstr>
      <vt:lpstr>23_GBGstad-prickar</vt:lpstr>
      <vt:lpstr>24_GBGstad-prickar</vt:lpstr>
      <vt:lpstr>25_GBGstad-prickar</vt:lpstr>
      <vt:lpstr>26_GBGstad-prickar</vt:lpstr>
      <vt:lpstr>27_GBGstad-prickar</vt:lpstr>
      <vt:lpstr>28_GBGstad-prickar</vt:lpstr>
      <vt:lpstr>29_GBGstad-prickar</vt:lpstr>
      <vt:lpstr>30_GBGstad-prickar</vt:lpstr>
      <vt:lpstr>31_GBGstad-prickar</vt:lpstr>
      <vt:lpstr>32_GBGstad-prickar</vt:lpstr>
      <vt:lpstr>33_GBGstad-prickar</vt:lpstr>
      <vt:lpstr>34_GBGstad-prickar</vt:lpstr>
      <vt:lpstr>35_GBGstad-prickar</vt:lpstr>
      <vt:lpstr>36_GBGstad-prickar</vt:lpstr>
      <vt:lpstr>37_GBGstad-prickar</vt:lpstr>
      <vt:lpstr>38_GBGstad-prickar</vt:lpstr>
      <vt:lpstr>39_GBGstad-prickar</vt:lpstr>
      <vt:lpstr>40_GBGstad-prickar</vt:lpstr>
      <vt:lpstr>41_GBGstad-prickar</vt:lpstr>
      <vt:lpstr>42_GBGstad-prickar</vt:lpstr>
      <vt:lpstr>GBGstad-avslut</vt:lpstr>
      <vt:lpstr>43_GBGstad-prickar</vt:lpstr>
      <vt:lpstr>44_GBGstad-prickar</vt:lpstr>
      <vt:lpstr>45_GBGstad-prickar</vt:lpstr>
      <vt:lpstr>Ledning och styrning i Göteborgs stad</vt:lpstr>
      <vt:lpstr>Sammanhangsmarkering </vt:lpstr>
      <vt:lpstr>Dagens innehåll Del 1: Ledning och styrning</vt:lpstr>
      <vt:lpstr>Utbildningens syfte</vt:lpstr>
      <vt:lpstr>Ledning och styrning</vt:lpstr>
      <vt:lpstr>Göteborgs Stads styrsystem</vt:lpstr>
      <vt:lpstr>Lagar och andra författningar</vt:lpstr>
      <vt:lpstr>Den politiska viljan</vt:lpstr>
      <vt:lpstr>Den politiska viljans olika beslut </vt:lpstr>
      <vt:lpstr>Invånare, brukare och kunder</vt:lpstr>
      <vt:lpstr>Styrande dokument</vt:lpstr>
      <vt:lpstr>Styrande dokument</vt:lpstr>
      <vt:lpstr>Organisation och samordning</vt:lpstr>
      <vt:lpstr>Göteborgs Stads organisation</vt:lpstr>
      <vt:lpstr>Roller och ansvar</vt:lpstr>
      <vt:lpstr>Styrnivåer</vt:lpstr>
      <vt:lpstr>Målstyrningen</vt:lpstr>
      <vt:lpstr>Göteborgs Stads organisation</vt:lpstr>
      <vt:lpstr>Dialog</vt:lpstr>
      <vt:lpstr>Nämnders och styrelsers ansvar och uppdrag</vt:lpstr>
      <vt:lpstr>Nämnder och styrelsers ansvar</vt:lpstr>
      <vt:lpstr>Ansvar för styrning uppföljning och kontroll</vt:lpstr>
      <vt:lpstr>Vad nämnder och styrelsers verksamhet ska genomsyras av</vt:lpstr>
      <vt:lpstr>Ordföranden och presidiers ansvar</vt:lpstr>
      <vt:lpstr>FD/VD</vt:lpstr>
      <vt:lpstr>Förhållningssätt och agerande</vt:lpstr>
      <vt:lpstr>Kultur - socialt överförda beteendemönster</vt:lpstr>
      <vt:lpstr>Kultur, struktur och systematik</vt:lpstr>
      <vt:lpstr>Bikupa</vt:lpstr>
      <vt:lpstr>Vår systematik</vt:lpstr>
      <vt:lpstr>Vår systematik</vt:lpstr>
      <vt:lpstr>Göteborgs stads systematik - bygger på PDSA-metodiken</vt:lpstr>
      <vt:lpstr>Planering</vt:lpstr>
      <vt:lpstr>Nämnd och styrelsers ansvar  - enligt budget 2016</vt:lpstr>
      <vt:lpstr>Bild 35</vt:lpstr>
      <vt:lpstr>Bild 36</vt:lpstr>
      <vt:lpstr>Bokslutskonferens/budgetkonferens </vt:lpstr>
      <vt:lpstr>Nominering till inriktningsdokument</vt:lpstr>
      <vt:lpstr>Vad ska beaktas när inriktningen fastställs?</vt:lpstr>
      <vt:lpstr>Styrningen av verksamheten - spänner över ett brett register</vt:lpstr>
      <vt:lpstr>Olika begrepp i KF:s budget</vt:lpstr>
      <vt:lpstr>Värdering av KF:s budgetmål</vt:lpstr>
      <vt:lpstr>Viktigt att prioritera för ökat fokus i verksamhet </vt:lpstr>
      <vt:lpstr>Från mål till resultat</vt:lpstr>
      <vt:lpstr>Vad innebär att bryta ner?</vt:lpstr>
      <vt:lpstr>Vad bör ett inriktningsdokument  innehålla</vt:lpstr>
      <vt:lpstr>Analys av nuläget för att kunna prioritera</vt:lpstr>
      <vt:lpstr>Rollfördelningen i budgetarbetet</vt:lpstr>
      <vt:lpstr>Budgetens innehåll</vt:lpstr>
      <vt:lpstr>Olika begrepp i nämnds/styrelses budget</vt:lpstr>
      <vt:lpstr>Ex mål och indikatorer olika nivåer</vt:lpstr>
      <vt:lpstr>Bild 52</vt:lpstr>
      <vt:lpstr>Övning</vt:lpstr>
      <vt:lpstr>Riskhantering och intern kontroll</vt:lpstr>
      <vt:lpstr>Vad säger stadens riktlinjer?</vt:lpstr>
      <vt:lpstr>Verksamhetsövergripande riskhantering och intern kontroll </vt:lpstr>
      <vt:lpstr>Riskhantering</vt:lpstr>
      <vt:lpstr>Olika perspektiv på stadenövergripande riskhantering</vt:lpstr>
      <vt:lpstr>Riskhantering på olika nivåer</vt:lpstr>
      <vt:lpstr>Helhetsperspektiv</vt:lpstr>
      <vt:lpstr>Lite teori… Vad menas med riskhantering?</vt:lpstr>
      <vt:lpstr>Vad är risk?</vt:lpstr>
      <vt:lpstr>Riskhantering…</vt:lpstr>
      <vt:lpstr>Metoder för riskanalys </vt:lpstr>
      <vt:lpstr>Olika typer av riskkategorier</vt:lpstr>
      <vt:lpstr>Bild 66</vt:lpstr>
      <vt:lpstr>Riskhanteringsåtgärder</vt:lpstr>
      <vt:lpstr>Viktiga principer</vt:lpstr>
      <vt:lpstr>Sammanfattning</vt:lpstr>
      <vt:lpstr>Intern kontroll</vt:lpstr>
      <vt:lpstr>Vad menas med intern kontroll ?</vt:lpstr>
      <vt:lpstr>Riskhantering och intern kontroll</vt:lpstr>
      <vt:lpstr>Intern kontroll –  ett sätt att hantera risker</vt:lpstr>
      <vt:lpstr>Uppföljning/tillsyn på olika nivåer</vt:lpstr>
      <vt:lpstr>Styr- och kontrollkedjan</vt:lpstr>
      <vt:lpstr>Roller och ansvar i arbetet med riskhantering och intern kontroll</vt:lpstr>
      <vt:lpstr>Den interna kontrollens…</vt:lpstr>
      <vt:lpstr>Den interna kontrollens…</vt:lpstr>
      <vt:lpstr>Tillräcklig intern kontroll innebär …</vt:lpstr>
      <vt:lpstr>Varför ska vi jobba med riskhantering och intern kontroll?</vt:lpstr>
      <vt:lpstr>Varför ska vi jobba med riskhantering och intern kontroll?</vt:lpstr>
      <vt:lpstr>Bidrar till hållbarhet</vt:lpstr>
      <vt:lpstr>Bikupa</vt:lpstr>
      <vt:lpstr>Genomföra</vt:lpstr>
      <vt:lpstr>Genomförande</vt:lpstr>
      <vt:lpstr>Bikupa</vt:lpstr>
      <vt:lpstr>Uppföljning och utveckling</vt:lpstr>
      <vt:lpstr>Olika typer av uppföljning</vt:lpstr>
      <vt:lpstr>Bild 89</vt:lpstr>
      <vt:lpstr>Nämnds och styrelsers ansvar för uppföljning  - enligt budget och regler för budget och uppföljning</vt:lpstr>
      <vt:lpstr>Vår systematik – omhändertagande</vt:lpstr>
      <vt:lpstr>Varför uppföljning?  Olika syfte på olika nivåer</vt:lpstr>
      <vt:lpstr>Kommunstyrelsens uppdrag</vt:lpstr>
      <vt:lpstr>Fokusområden i uppsikten</vt:lpstr>
      <vt:lpstr>Bild 95</vt:lpstr>
      <vt:lpstr>Nämndens/styrelsens årshjul med fokus på uppföljning till KS/KF</vt:lpstr>
      <vt:lpstr>Roller i uppföljningen</vt:lpstr>
      <vt:lpstr>Uppföljningsarbetet</vt:lpstr>
      <vt:lpstr>Från mål till resultat</vt:lpstr>
      <vt:lpstr>Fokus i uppföljningen</vt:lpstr>
      <vt:lpstr>Första sidans sammanfattning i ÅR   - direktkommunikation med KS/KF</vt:lpstr>
      <vt:lpstr>Återkoppling från kommunstyrelsen - via stadsledningskontoret</vt:lpstr>
      <vt:lpstr>Dialoger KS/Stadshus AB:s styrelse och nämnder/styrelser</vt:lpstr>
      <vt:lpstr>Nämnden ansvar att agera och ta initiativ till utveckling</vt:lpstr>
      <vt:lpstr>Cirkeln sluts…</vt:lpstr>
      <vt:lpstr>Framgångsfaktorer i arbetet med styrning, uppföljning och kontroll </vt:lpstr>
      <vt:lpstr>Bild 107</vt:lpstr>
    </vt:vector>
  </TitlesOfParts>
  <Company>Göteborgs stad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Ledning och styrning i Göteborgs stad</dc:title>
  <dc:creator>jonkin0426</dc:creator>
  <cp:lastModifiedBy>hedand0327</cp:lastModifiedBy>
  <cp:revision>90</cp:revision>
  <cp:lastPrinted>2014-06-25T13:57:34Z</cp:lastPrinted>
  <dcterms:created xsi:type="dcterms:W3CDTF">2016-03-03T10:35:06Z</dcterms:created>
  <dcterms:modified xsi:type="dcterms:W3CDTF">2016-04-26T14:08:57Z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W_SaveText">
    <vt:lpwstr>Spara till Notes</vt:lpwstr>
  </property>
  <property fmtid="{D5CDD505-2E9C-101B-9397-08002B2CF9AE}" pid="3" name="SW_SaveCloseOfficeText">
    <vt:lpwstr>Spara och Stäng Officedokument</vt:lpwstr>
  </property>
  <property fmtid="{D5CDD505-2E9C-101B-9397-08002B2CF9AE}" pid="4" name="SW_SaveCloseText">
    <vt:lpwstr>Spara och Stäng Notes dokument</vt:lpwstr>
  </property>
  <property fmtid="{D5CDD505-2E9C-101B-9397-08002B2CF9AE}" pid="5" name="SW_DocUNID">
    <vt:lpwstr>1D7CE707FCEBE07DC1257F640055E991</vt:lpwstr>
  </property>
  <property fmtid="{D5CDD505-2E9C-101B-9397-08002B2CF9AE}" pid="6" name="SW_DocHWND">
    <vt:r8>2754084</vt:r8>
  </property>
  <property fmtid="{D5CDD505-2E9C-101B-9397-08002B2CF9AE}" pid="7" name="SW_IntOfficeMacros">
    <vt:lpwstr>Enabled</vt:lpwstr>
  </property>
  <property fmtid="{D5CDD505-2E9C-101B-9397-08002B2CF9AE}" pid="8" name="SW_CustomTitle">
    <vt:lpwstr>SWING Integrator 5 Document</vt:lpwstr>
  </property>
  <property fmtid="{D5CDD505-2E9C-101B-9397-08002B2CF9AE}" pid="9" name="SW_DialogTitle">
    <vt:lpwstr>SWING Integrator för Notes och Office</vt:lpwstr>
  </property>
  <property fmtid="{D5CDD505-2E9C-101B-9397-08002B2CF9AE}" pid="10" name="SW_PromptText">
    <vt:lpwstr>Vill du spara?</vt:lpwstr>
  </property>
  <property fmtid="{D5CDD505-2E9C-101B-9397-08002B2CF9AE}" pid="11" name="SW_NewDocument">
    <vt:lpwstr/>
  </property>
  <property fmtid="{D5CDD505-2E9C-101B-9397-08002B2CF9AE}" pid="12" name="SW_VisibleVBAMacroMenuItems">
    <vt:r8>127</vt:r8>
  </property>
  <property fmtid="{D5CDD505-2E9C-101B-9397-08002B2CF9AE}" pid="13" name="SW_EnabledVBAMacroMenuItems">
    <vt:r8>7</vt:r8>
  </property>
  <property fmtid="{D5CDD505-2E9C-101B-9397-08002B2CF9AE}" pid="14" name="SW_AddinName">
    <vt:lpwstr>SWINGINTEGRATOR528105.PPA</vt:lpwstr>
  </property>
</Properties>
</file>